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82" r:id="rId2"/>
    <p:sldId id="283" r:id="rId3"/>
    <p:sldId id="284" r:id="rId4"/>
    <p:sldId id="272" r:id="rId5"/>
    <p:sldId id="275" r:id="rId6"/>
    <p:sldId id="273" r:id="rId7"/>
    <p:sldId id="274" r:id="rId8"/>
    <p:sldId id="276" r:id="rId9"/>
    <p:sldId id="277" r:id="rId10"/>
    <p:sldId id="285" r:id="rId11"/>
    <p:sldId id="287" r:id="rId12"/>
    <p:sldId id="289" r:id="rId13"/>
    <p:sldId id="278" r:id="rId14"/>
    <p:sldId id="279" r:id="rId15"/>
    <p:sldId id="286" r:id="rId16"/>
    <p:sldId id="266" r:id="rId17"/>
    <p:sldId id="267" r:id="rId18"/>
    <p:sldId id="268" r:id="rId19"/>
    <p:sldId id="28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9D735-CE41-4670-8C97-15579EDE9307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7F00DB-7207-4422-8110-975B9BC7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4/48/Autumn_colors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//upload.wikimedia.org/wikipedia/commons/4/44/Nasada_li%C5%9Bcia.sv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8/Dandelion-leaf.jpg" TargetMode="External"/><Relationship Id="rId13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12" Type="http://schemas.openxmlformats.org/officeDocument/2006/relationships/hyperlink" Target="//upload.wikimedia.org/wikipedia/commons/c/c8/Illustration_Salix_caprea0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1/Lipovlist.JPG" TargetMode="External"/><Relationship Id="rId11" Type="http://schemas.openxmlformats.org/officeDocument/2006/relationships/image" Target="../media/image11.jpeg"/><Relationship Id="rId5" Type="http://schemas.openxmlformats.org/officeDocument/2006/relationships/image" Target="../media/image8.jpeg"/><Relationship Id="rId10" Type="http://schemas.openxmlformats.org/officeDocument/2006/relationships/hyperlink" Target="//upload.wikimedia.org/wikipedia/commons/a/a7/%C5%BDH_Str%C3%A1%C5%BEov_26.jpg" TargetMode="External"/><Relationship Id="rId4" Type="http://schemas.openxmlformats.org/officeDocument/2006/relationships/hyperlink" Target="//upload.wikimedia.org/wikipedia/commons/5/57/Alchemilla_vulgaris.jpg" TargetMode="External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a/ae/Illustration_Trifolium_pratense0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hyperlink" Target="//upload.wikimedia.org/wikipedia/commons/7/71/Syringa_vulgaris_002.JPG" TargetMode="External"/><Relationship Id="rId7" Type="http://schemas.openxmlformats.org/officeDocument/2006/relationships/hyperlink" Target="http://cs.wikipedia.org/wiki/Soubor:Illustration_Populus_tremula0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hyperlink" Target="//upload.wikimedia.org/wikipedia/commons/d/d2/Illustration_Urtica_dioica0.jpg" TargetMode="Externa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4/Leaf_1_web.jpg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hyperlink" Target="//upload.wikimedia.org/wikipedia/commons/3/31/Dactylorhiza_fuchsii_CH_2.jpg" TargetMode="Externa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f/f0/Acer_pseudoplatanus3_ies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//upload.wikimedia.org/wikipedia/commons/8/82/Zomereik_blad_Quercus_robu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hyperlink" Target="//upload.wikimedia.org/wikipedia/commons/e/ef/Illustration_Quercus_robur0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d/Zea_Mays_L.jpg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//upload.wikimedia.org/wikipedia/commons/0/01/Triticum_aestivum_-_K%C3%B6hler%E2%80%93s_Medizinal-Pflanzen-27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3/Maisblatt.jp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://cs.wikipedia.org/wiki/Soubor:Illustration_Hordeum_vulgare0.jpg" TargetMode="External"/><Relationship Id="rId9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hyperlink" Target="//upload.wikimedia.org/wikipedia/commons/6/6d/Illustration_Lilium_martagon0_clean.jpg" TargetMode="External"/><Relationship Id="rId3" Type="http://schemas.openxmlformats.org/officeDocument/2006/relationships/hyperlink" Target="//upload.wikimedia.org/wikipedia/commons/3/34/Ulistnienie.svg" TargetMode="External"/><Relationship Id="rId7" Type="http://schemas.openxmlformats.org/officeDocument/2006/relationships/hyperlink" Target="//upload.wikimedia.org/wikipedia/commons/a/ae/Lamium_album_vitplister.jpg" TargetMode="External"/><Relationship Id="rId12" Type="http://schemas.openxmlformats.org/officeDocument/2006/relationships/image" Target="../media/image35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11" Type="http://schemas.openxmlformats.org/officeDocument/2006/relationships/hyperlink" Target="//upload.wikimedia.org/wikipedia/commons/7/78/Illustration_Betula_pendula0.jpg" TargetMode="External"/><Relationship Id="rId5" Type="http://schemas.openxmlformats.org/officeDocument/2006/relationships/hyperlink" Target="//upload.wikimedia.org/wikipedia/commons/3/31/Primula_veris_0x.JPG" TargetMode="External"/><Relationship Id="rId10" Type="http://schemas.openxmlformats.org/officeDocument/2006/relationships/image" Target="../media/image34.jpeg"/><Relationship Id="rId4" Type="http://schemas.openxmlformats.org/officeDocument/2006/relationships/image" Target="../media/image31.png"/><Relationship Id="rId9" Type="http://schemas.openxmlformats.org/officeDocument/2006/relationships/hyperlink" Target="//upload.wikimedia.org/wikipedia/commons/e/e6/Galium_aparine1_ies.jpg" TargetMode="External"/><Relationship Id="rId1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9/L%C3%B6wenzahnwiese.jpg" TargetMode="External"/><Relationship Id="rId3" Type="http://schemas.openxmlformats.org/officeDocument/2006/relationships/image" Target="../media/image37.jpeg"/><Relationship Id="rId7" Type="http://schemas.openxmlformats.org/officeDocument/2006/relationships/image" Target="../media/image39.jpeg"/><Relationship Id="rId2" Type="http://schemas.openxmlformats.org/officeDocument/2006/relationships/hyperlink" Target="http://cs.wikipedia.org/wiki/Soubor:Illustration_Pisum_sativum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2/Taraxacum_officinale_-_K%C3%B6hler%E2%80%93s_Medizinal-Pflanzen-135.jpg" TargetMode="External"/><Relationship Id="rId5" Type="http://schemas.openxmlformats.org/officeDocument/2006/relationships/image" Target="../media/image38.jpeg"/><Relationship Id="rId4" Type="http://schemas.openxmlformats.org/officeDocument/2006/relationships/hyperlink" Target="//upload.wikimedia.org/wikipedia/commons/e/e0/Hepatica_nobilis_Mill._3.jpg" TargetMode="External"/><Relationship Id="rId9" Type="http://schemas.openxmlformats.org/officeDocument/2006/relationships/image" Target="../media/image40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4/Kaktusy_echinocactus_cinnabarinus.jpg" TargetMode="External"/><Relationship Id="rId3" Type="http://schemas.openxmlformats.org/officeDocument/2006/relationships/image" Target="../media/image41.jpeg"/><Relationship Id="rId7" Type="http://schemas.openxmlformats.org/officeDocument/2006/relationships/image" Target="../media/image43.jpeg"/><Relationship Id="rId2" Type="http://schemas.openxmlformats.org/officeDocument/2006/relationships/hyperlink" Target="//upload.wikimedia.org/wikipedia/commons/3/39/Field_with_onion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4/Berberis_microphylla_-_Calafate_(1).jpg" TargetMode="External"/><Relationship Id="rId11" Type="http://schemas.openxmlformats.org/officeDocument/2006/relationships/image" Target="../media/image45.jpeg"/><Relationship Id="rId5" Type="http://schemas.openxmlformats.org/officeDocument/2006/relationships/image" Target="../media/image42.jpeg"/><Relationship Id="rId10" Type="http://schemas.openxmlformats.org/officeDocument/2006/relationships/hyperlink" Target="//upload.wikimedia.org/wikipedia/commons/8/82/Sarracenia_ne1.JPG" TargetMode="External"/><Relationship Id="rId4" Type="http://schemas.openxmlformats.org/officeDocument/2006/relationships/hyperlink" Target="//upload.wikimedia.org/wikipedia/commons/1/1b/Onions.jpg" TargetMode="External"/><Relationship Id="rId9" Type="http://schemas.openxmlformats.org/officeDocument/2006/relationships/image" Target="../media/image44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r%C3%A1ch_set%C3%BD" TargetMode="External"/><Relationship Id="rId13" Type="http://schemas.openxmlformats.org/officeDocument/2006/relationships/hyperlink" Target="http://cs.wikipedia.org/wiki/Soubor:Alchemilla_vulgaris.jpg" TargetMode="External"/><Relationship Id="rId3" Type="http://schemas.openxmlformats.org/officeDocument/2006/relationships/hyperlink" Target="http://cs.wikipedia.org/wiki/Soubor:Autumn_colors.jpghttp:/cs.wikipedia.org/wiki/Soubor:Ulistnienie.svg" TargetMode="External"/><Relationship Id="rId7" Type="http://schemas.openxmlformats.org/officeDocument/2006/relationships/hyperlink" Target="http://cs.wikipedia.org/wiki/Soubor:Primula_veris_0x.JPG" TargetMode="External"/><Relationship Id="rId12" Type="http://schemas.openxmlformats.org/officeDocument/2006/relationships/hyperlink" Target="http://cs.wikipedia.org/wiki/Soubor:Nasada_li%C5%9Bcia.svg" TargetMode="External"/><Relationship Id="rId17" Type="http://schemas.openxmlformats.org/officeDocument/2006/relationships/hyperlink" Target="http://cs.wikipedia.org/wiki/Soubor:Zea_Mays_L.jpg" TargetMode="External"/><Relationship Id="rId2" Type="http://schemas.openxmlformats.org/officeDocument/2006/relationships/hyperlink" Target="http://cs.wikipedia.org/wiki/Soubor:Leaf_1_web.jpghttp:/cs.wikipedia.org/wiki/Soubor:Autumn_colors.jpg" TargetMode="External"/><Relationship Id="rId16" Type="http://schemas.openxmlformats.org/officeDocument/2006/relationships/hyperlink" Target="http://commons.wikimedia.org/wiki/File:Illustration_Salix_caprea0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cer_pseudoplatanus3_ies.jpg" TargetMode="External"/><Relationship Id="rId11" Type="http://schemas.openxmlformats.org/officeDocument/2006/relationships/hyperlink" Target="http://cs.wikipedia.org/wiki/Soubor:L%C3%B6wenzahnwiese.jpg" TargetMode="External"/><Relationship Id="rId5" Type="http://schemas.openxmlformats.org/officeDocument/2006/relationships/hyperlink" Target="http://cs.wikipedia.org/wiki/Soubor:Dactylorhiza_fuchsii_CH_2.jpg" TargetMode="External"/><Relationship Id="rId15" Type="http://schemas.openxmlformats.org/officeDocument/2006/relationships/hyperlink" Target="http://commons.wikimedia.org/wiki/File:%C5%BDH_Str%C3%A1%C5%BEov_26.jpg" TargetMode="External"/><Relationship Id="rId10" Type="http://schemas.openxmlformats.org/officeDocument/2006/relationships/hyperlink" Target="http://cs.wikipedia.org/wiki/Soubor:Taraxacum_officinale_-_K%C3%B6hler%E2%80%93s_Medizinal-Pflanzen-135.jpg" TargetMode="External"/><Relationship Id="rId4" Type="http://schemas.openxmlformats.org/officeDocument/2006/relationships/hyperlink" Target="http://cs.wikipedia.org/wiki/Soubor:Ulistnienie.svghttp:/cs.wikipedia.org/wiki/Soubor:Dactylorhiza_fuchsii_CH_2.jpg" TargetMode="External"/><Relationship Id="rId9" Type="http://schemas.openxmlformats.org/officeDocument/2006/relationships/hyperlink" Target="http://commons.wikimedia.org/wiki/File:Hepatica_nobilis_Mill._3.jpg?uselang=cs" TargetMode="External"/><Relationship Id="rId14" Type="http://schemas.openxmlformats.org/officeDocument/2006/relationships/hyperlink" Target="http://cs.wikipedia.org/wiki/Soubor:Lipovlist.JPGhttp:/commons.wikimedia.org/wiki/File:Dandelion-leaf.jpg?uselang=c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alium_aparine1_ies.jpghttp:/cs.wikipedia.org/wiki/Soubor:Illustration_Betula_pendula0.jpg" TargetMode="External"/><Relationship Id="rId13" Type="http://schemas.openxmlformats.org/officeDocument/2006/relationships/hyperlink" Target="http://cs.wikipedia.org/wiki/Soubor:Kaktusy_echinocactus_cinnabarinus.jpghttp:/cs.wikipedia.org/wiki/Soubor:Sarracenia_ne1.JPG" TargetMode="External"/><Relationship Id="rId3" Type="http://schemas.openxmlformats.org/officeDocument/2006/relationships/hyperlink" Target="http://commons.wikimedia.org/wiki/File:Syringa_vulgaris_002.JPG?uselang=cshttp://cs.wikipedia.org/wiki/Soubor:Illustration_Urtica_dioica0.jpghttp://cs.wikipedia.org/wiki/Topol_osika" TargetMode="External"/><Relationship Id="rId7" Type="http://schemas.openxmlformats.org/officeDocument/2006/relationships/hyperlink" Target="http://cs.wikipedia.org/wiki/Soubor:Lamium_album_vitplister.jpghttp:/cs.wikipedia.org/wiki/Soubor:Galium_aparine1_ies.jpg" TargetMode="External"/><Relationship Id="rId12" Type="http://schemas.openxmlformats.org/officeDocument/2006/relationships/hyperlink" Target="http://cs.wikipedia.org/wiki/Soubor:Berberis_microphylla_-_Calafate_(1).jpg" TargetMode="External"/><Relationship Id="rId17" Type="http://schemas.openxmlformats.org/officeDocument/2006/relationships/hyperlink" Target="http://cs.wikipedia.org/wiki/Je%C4%8Dmenhttp:/commons.wikimedia.org/wiki/File:Maisblatt.jpg?uselang=cs" TargetMode="External"/><Relationship Id="rId2" Type="http://schemas.openxmlformats.org/officeDocument/2006/relationships/hyperlink" Target="http://cs.wikipedia.org/wiki/Soubor:Illustration_Trifolium_pratense0.jpghttp:/commons.wikimedia.org/wiki/File:Syringa_vulgaris_002.JPG?uselang=cshttp://cs.wikipedia.org/wiki/Soubor:Illustration_Urtica_dioica0.jpg" TargetMode="External"/><Relationship Id="rId16" Type="http://schemas.openxmlformats.org/officeDocument/2006/relationships/hyperlink" Target="http://cs.wikipedia.org/wiki/Soubor:Triticum_aestivum_-_K%C3%B6hler%E2%80%93s_Medizinal-Pflanzen-274.jpghttp:/cs.wikipedia.org/wiki/Je%C4%8Dm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llustration_Quercus_robur0.jpghttp:/cs.wikipedia.org/wiki/Soubor:Lamium_album_vitplister.jpg" TargetMode="External"/><Relationship Id="rId11" Type="http://schemas.openxmlformats.org/officeDocument/2006/relationships/hyperlink" Target="http://cs.wikipedia.org/wiki/Soubor:Onions.jpg" TargetMode="External"/><Relationship Id="rId5" Type="http://schemas.openxmlformats.org/officeDocument/2006/relationships/hyperlink" Target="http://commons.wikimedia.org/wiki/File:Zomereik_blad_Quercus_robur.jpg?uselang=cshttp://cs.wikipedia.org/wiki/Soubor:Illustration_Quercus_robur0.jpg" TargetMode="External"/><Relationship Id="rId15" Type="http://schemas.openxmlformats.org/officeDocument/2006/relationships/hyperlink" Target="http://cs.wikipedia.org/wiki/Soubor:Illustration_Lilium_martagon0_clean.jpghttp:/cs.wikipedia.org/wiki/Soubor:Triticum_aestivum_-_K%C3%B6hler%E2%80%93s_Medizinal-Pflanzen-274.jpg" TargetMode="External"/><Relationship Id="rId10" Type="http://schemas.openxmlformats.org/officeDocument/2006/relationships/hyperlink" Target="http://cs.wikipedia.org/wiki/Soubor:Field_with_onions.jpghttp:/cs.wikipedia.org/wiki/Soubor:Onions.jpg" TargetMode="External"/><Relationship Id="rId4" Type="http://schemas.openxmlformats.org/officeDocument/2006/relationships/hyperlink" Target="http://cs.wikipedia.org/wiki/Soubor:Illustration_Urtica_dioica0.jpghttp:/cs.wikipedia.org/wiki/Topol_osikahttp:/commons.wikimedia.org/wiki/File:Zomereik_blad_Quercus_robur.jpg?uselang=cs" TargetMode="External"/><Relationship Id="rId9" Type="http://schemas.openxmlformats.org/officeDocument/2006/relationships/hyperlink" Target="http://cs.wikipedia.org/wiki/Soubor:Illustration_Betula_pendula0.jpghttp:/cs.wikipedia.org/wiki/Soubor:Field_with_onions.jpg" TargetMode="External"/><Relationship Id="rId14" Type="http://schemas.openxmlformats.org/officeDocument/2006/relationships/hyperlink" Target="http://cs.wikipedia.org/wiki/Soubor:Sarracenia_ne1.JPGhttp:/cs.wikipedia.org/wiki/Soubor:Illustration_Lilium_martagon0_cle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VY_32_INOVACE_XII_2_05_STAVBA ROSTLINNÉHO TĚLA – LISTY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 Pořadové číslo DUM: 05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27280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stavby těla krytosemenných rostlin se zaměřením na  listy</a:t>
            </a:r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stavbu těla krytosemenných rostlin, rozliší  stonek bylinný a dřevnatý, uvede hlavní funkce stonku i jeho využití, uvědomuje si význam listů pro rostlinu, chápe postavení listů na stonku i jejich tvary a uspořádání žilnatiny.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7. ročník, 12 – 13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stonek bylinný, stonek dřevnatý, kmen, kůra, borka, lýko, dřevo, dřeň, pokožka, dužnina, cévní svazky, lodyha, stvol, stéblo, oddenek, řapík, čepel, žilnatina síťnatá, žilnatina souběžná</a:t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40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stavbou těla krytosemenných rostlin, podrobně vysvětlí význam stonku pro rostlinu, jeho funkce, stavbu bylinného i dřevnatého stonku, upozorní na význam listů pro rostliny, jejich stavbu, postavení na stonku i uspořádání žilnatiny. Žáci aktivně doplňují 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08920"/>
            <a:ext cx="7772400" cy="1470025"/>
          </a:xfrm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>
            <a:noAutofit/>
          </a:bodyPr>
          <a:lstStyle/>
          <a:p>
            <a:r>
              <a:rPr lang="cs-CZ" sz="9600" b="1" dirty="0" smtClean="0"/>
              <a:t>LISTY</a:t>
            </a:r>
            <a:endParaRPr lang="cs-CZ" sz="9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/>
              <a:t>význam</a:t>
            </a:r>
            <a:r>
              <a:rPr lang="cs-CZ" sz="2800" b="1" dirty="0" smtClean="0"/>
              <a:t>:   </a:t>
            </a:r>
            <a:r>
              <a:rPr lang="cs-CZ" sz="2800" dirty="0" smtClean="0"/>
              <a:t>tvorba organických látek</a:t>
            </a:r>
          </a:p>
          <a:p>
            <a:pPr>
              <a:buNone/>
            </a:pPr>
            <a:r>
              <a:rPr lang="cs-CZ" sz="2800" dirty="0" smtClean="0"/>
              <a:t>		       dýchání</a:t>
            </a:r>
          </a:p>
          <a:p>
            <a:pPr>
              <a:buNone/>
            </a:pPr>
            <a:r>
              <a:rPr lang="cs-CZ" sz="2800" dirty="0" smtClean="0"/>
              <a:t>		       odpařování vody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u="sng" dirty="0" smtClean="0"/>
              <a:t>odlišení</a:t>
            </a:r>
            <a:r>
              <a:rPr lang="cs-CZ" sz="2800" b="1" dirty="0" smtClean="0"/>
              <a:t>:</a:t>
            </a:r>
            <a:r>
              <a:rPr lang="cs-CZ" sz="2800" dirty="0" smtClean="0"/>
              <a:t>  tvarem</a:t>
            </a:r>
          </a:p>
          <a:p>
            <a:pPr lvl="3">
              <a:buNone/>
            </a:pPr>
            <a:r>
              <a:rPr lang="cs-CZ" sz="2800" dirty="0" smtClean="0"/>
              <a:t> okrajem čepele</a:t>
            </a:r>
          </a:p>
          <a:p>
            <a:pPr lvl="3">
              <a:buNone/>
            </a:pPr>
            <a:r>
              <a:rPr lang="cs-CZ" sz="2800" dirty="0" smtClean="0"/>
              <a:t> postavením listů na stonku</a:t>
            </a:r>
            <a:endParaRPr lang="cs-CZ" sz="2800" dirty="0"/>
          </a:p>
        </p:txBody>
      </p:sp>
      <p:pic>
        <p:nvPicPr>
          <p:cNvPr id="11266" name="Picture 2" descr="Soubor:Autumn color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5746" r="11824"/>
          <a:stretch>
            <a:fillRect/>
          </a:stretch>
        </p:blipFill>
        <p:spPr bwMode="auto">
          <a:xfrm>
            <a:off x="5580112" y="2060848"/>
            <a:ext cx="3456384" cy="31853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0" descr="skenování0015.jpg"/>
          <p:cNvPicPr/>
          <p:nvPr/>
        </p:nvPicPr>
        <p:blipFill>
          <a:blip r:embed="rId2" cstate="print"/>
          <a:srcRect l="20457" t="33101" r="64885" b="55129"/>
          <a:stretch>
            <a:fillRect/>
          </a:stretch>
        </p:blipFill>
        <p:spPr>
          <a:xfrm>
            <a:off x="6012160" y="1988840"/>
            <a:ext cx="1008112" cy="108012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Stavba jednoduchého listu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	list řapíkatý</a:t>
            </a:r>
          </a:p>
          <a:p>
            <a:pPr>
              <a:buNone/>
            </a:pPr>
            <a:r>
              <a:rPr lang="cs-CZ" dirty="0" smtClean="0"/>
              <a:t>		čepel</a:t>
            </a:r>
          </a:p>
          <a:p>
            <a:pPr>
              <a:buNone/>
            </a:pPr>
            <a:r>
              <a:rPr lang="cs-CZ" dirty="0" smtClean="0"/>
              <a:t>		řapík</a:t>
            </a:r>
          </a:p>
          <a:p>
            <a:pPr>
              <a:buNone/>
            </a:pPr>
            <a:r>
              <a:rPr lang="cs-CZ" dirty="0" smtClean="0"/>
              <a:t>		žilnatina, žilky, cévní svazky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	list přisedlý				list objímavý</a:t>
            </a:r>
            <a:endParaRPr lang="cs-CZ" b="1" dirty="0"/>
          </a:p>
        </p:txBody>
      </p:sp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355842" y="1700808"/>
            <a:ext cx="4177012" cy="1504459"/>
            <a:chOff x="7163" y="2588"/>
            <a:chExt cx="4973" cy="1777"/>
          </a:xfrm>
        </p:grpSpPr>
        <p:sp>
          <p:nvSpPr>
            <p:cNvPr id="1027" name="Text Box 3"/>
            <p:cNvSpPr txBox="1">
              <a:spLocks noChangeArrowheads="1"/>
            </p:cNvSpPr>
            <p:nvPr/>
          </p:nvSpPr>
          <p:spPr bwMode="auto">
            <a:xfrm>
              <a:off x="7163" y="2588"/>
              <a:ext cx="1200" cy="510"/>
            </a:xfrm>
            <a:prstGeom prst="rect">
              <a:avLst/>
            </a:prstGeom>
            <a:solidFill>
              <a:srgbClr val="FFC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cs-CZ" sz="2400" b="1" dirty="0" smtClean="0">
                  <a:latin typeface="Calibri" pitchFamily="34" charset="0"/>
                  <a:cs typeface="Arial" pitchFamily="34" charset="0"/>
                </a:rPr>
                <a:t>čepel</a:t>
              </a:r>
              <a:endPara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28" name="Text Box 4"/>
            <p:cNvSpPr txBox="1">
              <a:spLocks noChangeArrowheads="1"/>
            </p:cNvSpPr>
            <p:nvPr/>
          </p:nvSpPr>
          <p:spPr bwMode="auto">
            <a:xfrm>
              <a:off x="10956" y="2826"/>
              <a:ext cx="1180" cy="527"/>
            </a:xfrm>
            <a:prstGeom prst="rect">
              <a:avLst/>
            </a:prstGeom>
            <a:solidFill>
              <a:srgbClr val="FFC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cs-CZ" sz="2400" b="1" dirty="0" smtClean="0">
                  <a:latin typeface="Calibri" pitchFamily="34" charset="0"/>
                  <a:cs typeface="Arial" pitchFamily="34" charset="0"/>
                </a:rPr>
                <a:t>žilky</a:t>
              </a:r>
              <a:endPara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029" name="AutoShape 5"/>
            <p:cNvCxnSpPr>
              <a:cxnSpLocks noChangeShapeType="1"/>
            </p:cNvCxnSpPr>
            <p:nvPr/>
          </p:nvCxnSpPr>
          <p:spPr bwMode="auto">
            <a:xfrm>
              <a:off x="8295" y="2939"/>
              <a:ext cx="1354" cy="50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030" name="AutoShape 6"/>
            <p:cNvCxnSpPr>
              <a:cxnSpLocks noChangeShapeType="1"/>
            </p:cNvCxnSpPr>
            <p:nvPr/>
          </p:nvCxnSpPr>
          <p:spPr bwMode="auto">
            <a:xfrm flipV="1">
              <a:off x="9821" y="3048"/>
              <a:ext cx="1135" cy="39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031" name="AutoShape 7"/>
            <p:cNvCxnSpPr>
              <a:cxnSpLocks noChangeShapeType="1"/>
            </p:cNvCxnSpPr>
            <p:nvPr/>
          </p:nvCxnSpPr>
          <p:spPr bwMode="auto">
            <a:xfrm>
              <a:off x="8924" y="4031"/>
              <a:ext cx="811" cy="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1032" name="Text Box 8"/>
            <p:cNvSpPr txBox="1">
              <a:spLocks noChangeArrowheads="1"/>
            </p:cNvSpPr>
            <p:nvPr/>
          </p:nvSpPr>
          <p:spPr bwMode="auto">
            <a:xfrm>
              <a:off x="7935" y="3779"/>
              <a:ext cx="1029" cy="586"/>
            </a:xfrm>
            <a:prstGeom prst="rect">
              <a:avLst/>
            </a:prstGeom>
            <a:solidFill>
              <a:srgbClr val="FFC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cs-CZ" sz="2400" b="1" dirty="0" smtClean="0">
                  <a:latin typeface="Calibri" pitchFamily="34" charset="0"/>
                  <a:cs typeface="Arial" pitchFamily="34" charset="0"/>
                </a:rPr>
                <a:t>řapík</a:t>
              </a:r>
              <a:endPara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2" name="Obrázek 2" descr="skenování0015.jpg"/>
          <p:cNvPicPr/>
          <p:nvPr/>
        </p:nvPicPr>
        <p:blipFill>
          <a:blip r:embed="rId3" cstate="print"/>
          <a:srcRect l="11939" t="11678" r="58437" b="75003"/>
          <a:stretch>
            <a:fillRect/>
          </a:stretch>
        </p:blipFill>
        <p:spPr>
          <a:xfrm>
            <a:off x="3275856" y="5301208"/>
            <a:ext cx="2564375" cy="1296144"/>
          </a:xfrm>
          <a:prstGeom prst="rect">
            <a:avLst/>
          </a:prstGeom>
        </p:spPr>
      </p:pic>
      <p:pic>
        <p:nvPicPr>
          <p:cNvPr id="10242" name="Picture 2" descr="Soubor:Nasada liścia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24814" r="33830" b="11765"/>
          <a:stretch>
            <a:fillRect/>
          </a:stretch>
        </p:blipFill>
        <p:spPr bwMode="auto">
          <a:xfrm>
            <a:off x="3635896" y="4077072"/>
            <a:ext cx="1800200" cy="1080120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/>
          <p:nvPr/>
        </p:nvCxnSpPr>
        <p:spPr>
          <a:xfrm flipH="1">
            <a:off x="6012160" y="5157192"/>
            <a:ext cx="1224136" cy="100811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 flipV="1">
            <a:off x="5508104" y="4365104"/>
            <a:ext cx="1008112" cy="14401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3059832" y="4509120"/>
            <a:ext cx="576064" cy="2880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2195736" y="5157192"/>
            <a:ext cx="93610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Listy jednoduché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kopinatý			vejčitý		srdčitý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ledvinitý	</a:t>
            </a:r>
            <a:r>
              <a:rPr lang="cs-CZ" dirty="0" smtClean="0"/>
              <a:t>		</a:t>
            </a:r>
            <a:r>
              <a:rPr lang="cs-CZ" b="1" dirty="0" smtClean="0"/>
              <a:t>kracovitý	dlanitolaločný</a:t>
            </a:r>
            <a:endParaRPr lang="cs-CZ" b="1" dirty="0"/>
          </a:p>
        </p:txBody>
      </p:sp>
      <p:pic>
        <p:nvPicPr>
          <p:cNvPr id="4" name="Obrázek 1" descr="skenování0015.jpg"/>
          <p:cNvPicPr/>
          <p:nvPr/>
        </p:nvPicPr>
        <p:blipFill>
          <a:blip r:embed="rId2" cstate="print"/>
          <a:srcRect l="20924" t="33336" r="65555" b="55056"/>
          <a:stretch>
            <a:fillRect/>
          </a:stretch>
        </p:blipFill>
        <p:spPr>
          <a:xfrm>
            <a:off x="7524328" y="2276872"/>
            <a:ext cx="1466886" cy="1728192"/>
          </a:xfrm>
          <a:prstGeom prst="rect">
            <a:avLst/>
          </a:prstGeom>
        </p:spPr>
      </p:pic>
      <p:pic>
        <p:nvPicPr>
          <p:cNvPr id="5" name="Obrázek 1" descr="skenování0015.jpg"/>
          <p:cNvPicPr/>
          <p:nvPr/>
        </p:nvPicPr>
        <p:blipFill>
          <a:blip r:embed="rId3" cstate="print"/>
          <a:srcRect l="34411" t="33774" r="51372" b="55443"/>
          <a:stretch>
            <a:fillRect/>
          </a:stretch>
        </p:blipFill>
        <p:spPr>
          <a:xfrm>
            <a:off x="323528" y="5373216"/>
            <a:ext cx="1368152" cy="1368152"/>
          </a:xfrm>
          <a:prstGeom prst="rect">
            <a:avLst/>
          </a:prstGeom>
        </p:spPr>
      </p:pic>
      <p:pic>
        <p:nvPicPr>
          <p:cNvPr id="6" name="Obrázek 1" descr="skenování0015.jpg"/>
          <p:cNvPicPr/>
          <p:nvPr/>
        </p:nvPicPr>
        <p:blipFill>
          <a:blip r:embed="rId2" cstate="print"/>
          <a:srcRect l="10226" t="33336" r="79154" b="55056"/>
          <a:stretch>
            <a:fillRect/>
          </a:stretch>
        </p:blipFill>
        <p:spPr>
          <a:xfrm>
            <a:off x="4067944" y="2204864"/>
            <a:ext cx="1152128" cy="1728192"/>
          </a:xfrm>
          <a:prstGeom prst="rect">
            <a:avLst/>
          </a:prstGeom>
        </p:spPr>
      </p:pic>
      <p:pic>
        <p:nvPicPr>
          <p:cNvPr id="7" name="Obrázek 1" descr="skenování0015.jpg"/>
          <p:cNvPicPr/>
          <p:nvPr/>
        </p:nvPicPr>
        <p:blipFill>
          <a:blip r:embed="rId2" cstate="print"/>
          <a:srcRect l="1011" t="33336" r="91024" b="55056"/>
          <a:stretch>
            <a:fillRect/>
          </a:stretch>
        </p:blipFill>
        <p:spPr>
          <a:xfrm>
            <a:off x="1619672" y="2276872"/>
            <a:ext cx="864096" cy="1728192"/>
          </a:xfrm>
          <a:prstGeom prst="rect">
            <a:avLst/>
          </a:prstGeom>
        </p:spPr>
      </p:pic>
      <p:pic>
        <p:nvPicPr>
          <p:cNvPr id="8" name="Obrázek 1" descr="skenování0015.jpg"/>
          <p:cNvPicPr/>
          <p:nvPr/>
        </p:nvPicPr>
        <p:blipFill>
          <a:blip r:embed="rId3" cstate="print"/>
          <a:srcRect l="55362" t="32639" r="27428" b="55443"/>
          <a:stretch>
            <a:fillRect/>
          </a:stretch>
        </p:blipFill>
        <p:spPr>
          <a:xfrm>
            <a:off x="5796136" y="5013176"/>
            <a:ext cx="1656184" cy="1512168"/>
          </a:xfrm>
          <a:prstGeom prst="rect">
            <a:avLst/>
          </a:prstGeom>
        </p:spPr>
      </p:pic>
      <p:pic>
        <p:nvPicPr>
          <p:cNvPr id="9" name="Obrázek 1" descr="skenování0015.jpg"/>
          <p:cNvPicPr/>
          <p:nvPr/>
        </p:nvPicPr>
        <p:blipFill>
          <a:blip r:embed="rId3" cstate="print"/>
          <a:srcRect l="47705" t="29234" r="44064" b="55443"/>
          <a:stretch>
            <a:fillRect/>
          </a:stretch>
        </p:blipFill>
        <p:spPr>
          <a:xfrm>
            <a:off x="3851920" y="4725144"/>
            <a:ext cx="792088" cy="1944216"/>
          </a:xfrm>
          <a:prstGeom prst="rect">
            <a:avLst/>
          </a:prstGeom>
        </p:spPr>
      </p:pic>
      <p:pic>
        <p:nvPicPr>
          <p:cNvPr id="9218" name="Picture 2" descr="Soubor:Alchemilla vulgari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>
            <a:off x="7281301" y="4824155"/>
            <a:ext cx="1944216" cy="1458162"/>
          </a:xfrm>
          <a:prstGeom prst="rect">
            <a:avLst/>
          </a:prstGeom>
          <a:noFill/>
        </p:spPr>
      </p:pic>
      <p:pic>
        <p:nvPicPr>
          <p:cNvPr id="9220" name="Picture 4" descr="Soubor:Lipovlis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2132856"/>
            <a:ext cx="1440160" cy="1920214"/>
          </a:xfrm>
          <a:prstGeom prst="rect">
            <a:avLst/>
          </a:prstGeom>
          <a:noFill/>
        </p:spPr>
      </p:pic>
      <p:pic>
        <p:nvPicPr>
          <p:cNvPr id="9222" name="Picture 6" descr="File:Dandelion-leaf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4509120"/>
            <a:ext cx="873834" cy="2204864"/>
          </a:xfrm>
          <a:prstGeom prst="rect">
            <a:avLst/>
          </a:prstGeom>
          <a:noFill/>
        </p:spPr>
      </p:pic>
      <p:pic>
        <p:nvPicPr>
          <p:cNvPr id="9224" name="Picture 8" descr="File:ŽH Strážov 26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13251" r="29959"/>
          <a:stretch>
            <a:fillRect/>
          </a:stretch>
        </p:blipFill>
        <p:spPr bwMode="auto">
          <a:xfrm>
            <a:off x="1835696" y="4509120"/>
            <a:ext cx="1691680" cy="2234129"/>
          </a:xfrm>
          <a:prstGeom prst="rect">
            <a:avLst/>
          </a:prstGeom>
          <a:noFill/>
        </p:spPr>
      </p:pic>
      <p:pic>
        <p:nvPicPr>
          <p:cNvPr id="11266" name="Picture 2" descr="File:Illustration Salix caprea0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51520" y="2132856"/>
            <a:ext cx="1194348" cy="18795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Listy složené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/>
              <a:t>dlanitě složené:</a:t>
            </a:r>
            <a:r>
              <a:rPr lang="cs-CZ" sz="3000" dirty="0" smtClean="0"/>
              <a:t>	</a:t>
            </a:r>
            <a:r>
              <a:rPr lang="cs-CZ" sz="3000" u="sng" dirty="0" smtClean="0"/>
              <a:t>trojčetný</a:t>
            </a:r>
            <a:r>
              <a:rPr lang="cs-CZ" sz="3000" dirty="0" smtClean="0"/>
              <a:t>	</a:t>
            </a:r>
            <a:r>
              <a:rPr lang="cs-CZ" sz="3000" u="sng" dirty="0" smtClean="0"/>
              <a:t>pětičetný</a:t>
            </a:r>
            <a:r>
              <a:rPr lang="cs-CZ" sz="3000" dirty="0" smtClean="0"/>
              <a:t>	</a:t>
            </a:r>
            <a:r>
              <a:rPr lang="cs-CZ" sz="3000" u="sng" dirty="0" smtClean="0"/>
              <a:t>vícečetný</a:t>
            </a:r>
          </a:p>
          <a:p>
            <a:pPr>
              <a:buNone/>
            </a:pPr>
            <a:endParaRPr lang="cs-CZ" sz="3000" dirty="0" smtClean="0"/>
          </a:p>
          <a:p>
            <a:endParaRPr lang="cs-CZ" sz="3000" dirty="0" smtClean="0"/>
          </a:p>
          <a:p>
            <a:endParaRPr lang="cs-CZ" sz="3000" dirty="0" smtClean="0"/>
          </a:p>
          <a:p>
            <a:pPr>
              <a:buNone/>
            </a:pPr>
            <a:r>
              <a:rPr lang="cs-CZ" sz="3000" b="1" dirty="0" smtClean="0"/>
              <a:t>složené zpeřené:</a:t>
            </a:r>
            <a:r>
              <a:rPr lang="cs-CZ" sz="3000" dirty="0" smtClean="0"/>
              <a:t> </a:t>
            </a:r>
          </a:p>
          <a:p>
            <a:pPr>
              <a:buNone/>
            </a:pPr>
            <a:r>
              <a:rPr lang="cs-CZ" sz="3000" u="sng" dirty="0" smtClean="0"/>
              <a:t>lichozpeřený</a:t>
            </a:r>
            <a:r>
              <a:rPr lang="cs-CZ" sz="3000" dirty="0" smtClean="0"/>
              <a:t>		</a:t>
            </a:r>
            <a:r>
              <a:rPr lang="cs-CZ" sz="3000" u="sng" dirty="0" smtClean="0"/>
              <a:t>sudozpeřený</a:t>
            </a:r>
            <a:r>
              <a:rPr lang="cs-CZ" sz="2800" dirty="0" smtClean="0"/>
              <a:t>				</a:t>
            </a:r>
            <a:endParaRPr lang="cs-CZ" sz="28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708920"/>
            <a:ext cx="2621119" cy="888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kenování0015.jpg"/>
          <p:cNvPicPr/>
          <p:nvPr/>
        </p:nvPicPr>
        <p:blipFill>
          <a:blip r:embed="rId3" cstate="print"/>
          <a:srcRect l="44147" t="52823" r="28586" b="33320"/>
          <a:stretch>
            <a:fillRect/>
          </a:stretch>
        </p:blipFill>
        <p:spPr>
          <a:xfrm>
            <a:off x="1907704" y="4869160"/>
            <a:ext cx="2795627" cy="1728192"/>
          </a:xfrm>
          <a:prstGeom prst="rect">
            <a:avLst/>
          </a:prstGeom>
        </p:spPr>
      </p:pic>
      <p:pic>
        <p:nvPicPr>
          <p:cNvPr id="10242" name="Picture 2" descr="Soubor:Illustration Trifolium pratense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91443" y="3212976"/>
            <a:ext cx="2252557" cy="3312368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H="1">
            <a:off x="6948264" y="2132856"/>
            <a:ext cx="1008112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5508104" y="2132856"/>
            <a:ext cx="288032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851920" y="2132856"/>
            <a:ext cx="648072" cy="504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971600" y="5013176"/>
            <a:ext cx="792088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4860032" y="4941168"/>
            <a:ext cx="720080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Okraj čepele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celokrajný</a:t>
            </a:r>
            <a:r>
              <a:rPr lang="cs-CZ" dirty="0" smtClean="0"/>
              <a:t> – šeřík obecný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zubatý</a:t>
            </a:r>
            <a:r>
              <a:rPr lang="cs-CZ" dirty="0" smtClean="0"/>
              <a:t> – topol osika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pilovitý</a:t>
            </a:r>
            <a:r>
              <a:rPr lang="cs-CZ" dirty="0" smtClean="0"/>
              <a:t> – kopřiva dvoudomá</a:t>
            </a:r>
          </a:p>
        </p:txBody>
      </p:sp>
      <p:pic>
        <p:nvPicPr>
          <p:cNvPr id="4" name="Obrázek 6" descr="skenování0015.jpg"/>
          <p:cNvPicPr/>
          <p:nvPr/>
        </p:nvPicPr>
        <p:blipFill>
          <a:blip r:embed="rId2" cstate="print"/>
          <a:srcRect l="35622" t="70147" r="51437" b="14918"/>
          <a:stretch>
            <a:fillRect/>
          </a:stretch>
        </p:blipFill>
        <p:spPr>
          <a:xfrm>
            <a:off x="5796136" y="4653136"/>
            <a:ext cx="1224136" cy="2016224"/>
          </a:xfrm>
          <a:prstGeom prst="rect">
            <a:avLst/>
          </a:prstGeom>
        </p:spPr>
      </p:pic>
      <p:pic>
        <p:nvPicPr>
          <p:cNvPr id="9218" name="Picture 2" descr="File:Syringa vulgaris 0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5882" t="11029"/>
          <a:stretch>
            <a:fillRect/>
          </a:stretch>
        </p:blipFill>
        <p:spPr bwMode="auto">
          <a:xfrm>
            <a:off x="7236296" y="1484784"/>
            <a:ext cx="1656184" cy="2087482"/>
          </a:xfrm>
          <a:prstGeom prst="rect">
            <a:avLst/>
          </a:prstGeom>
          <a:noFill/>
        </p:spPr>
      </p:pic>
      <p:pic>
        <p:nvPicPr>
          <p:cNvPr id="6" name="Obrázek 6" descr="skenování0015.jpg"/>
          <p:cNvPicPr/>
          <p:nvPr/>
        </p:nvPicPr>
        <p:blipFill>
          <a:blip r:embed="rId2" cstate="print"/>
          <a:srcRect l="18786" t="70147" r="65989" b="14385"/>
          <a:stretch>
            <a:fillRect/>
          </a:stretch>
        </p:blipFill>
        <p:spPr>
          <a:xfrm>
            <a:off x="2195736" y="3140968"/>
            <a:ext cx="1440160" cy="2088232"/>
          </a:xfrm>
          <a:prstGeom prst="rect">
            <a:avLst/>
          </a:prstGeom>
        </p:spPr>
      </p:pic>
      <p:pic>
        <p:nvPicPr>
          <p:cNvPr id="7" name="Obrázek 6" descr="skenování0015.jpg"/>
          <p:cNvPicPr/>
          <p:nvPr/>
        </p:nvPicPr>
        <p:blipFill>
          <a:blip r:embed="rId2" cstate="print"/>
          <a:srcRect l="2128" t="70147" r="83586" b="14385"/>
          <a:stretch>
            <a:fillRect/>
          </a:stretch>
        </p:blipFill>
        <p:spPr>
          <a:xfrm>
            <a:off x="5724128" y="1484784"/>
            <a:ext cx="1351384" cy="2088232"/>
          </a:xfrm>
          <a:prstGeom prst="rect">
            <a:avLst/>
          </a:prstGeom>
        </p:spPr>
      </p:pic>
      <p:pic>
        <p:nvPicPr>
          <p:cNvPr id="9220" name="Picture 4" descr="Soubor:Illustration Urtica dioica0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3933056"/>
            <a:ext cx="1728810" cy="2780928"/>
          </a:xfrm>
          <a:prstGeom prst="rect">
            <a:avLst/>
          </a:prstGeom>
          <a:noFill/>
        </p:spPr>
      </p:pic>
      <p:pic>
        <p:nvPicPr>
          <p:cNvPr id="9222" name="Picture 6" descr="Topol osika">
            <a:hlinkClick r:id="rId7" tooltip="Topol osika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2368417"/>
            <a:ext cx="1728192" cy="2907113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>
            <a:off x="4860032" y="1844824"/>
            <a:ext cx="79208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051720" y="3140968"/>
            <a:ext cx="0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4499992" y="5949280"/>
            <a:ext cx="115212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dirty="0" smtClean="0"/>
              <a:t>Žilnatina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souběžná</a:t>
            </a:r>
            <a:r>
              <a:rPr lang="cs-CZ" dirty="0" smtClean="0"/>
              <a:t> – žilky probíhají vedle sebe</a:t>
            </a:r>
          </a:p>
          <a:p>
            <a:pPr>
              <a:buNone/>
            </a:pPr>
            <a:r>
              <a:rPr lang="cs-CZ" dirty="0" smtClean="0"/>
              <a:t>		obilniny, trávy</a:t>
            </a:r>
          </a:p>
          <a:p>
            <a:pPr>
              <a:buNone/>
            </a:pPr>
            <a:r>
              <a:rPr lang="cs-CZ" b="1" dirty="0" smtClean="0"/>
              <a:t>síťnatá </a:t>
            </a:r>
            <a:r>
              <a:rPr lang="cs-CZ" dirty="0" smtClean="0"/>
              <a:t>– žilky se větví, tvoří síť</a:t>
            </a:r>
          </a:p>
          <a:p>
            <a:pPr>
              <a:buNone/>
            </a:pPr>
            <a:r>
              <a:rPr lang="cs-CZ" dirty="0" smtClean="0"/>
              <a:t>		lípa srdčitá, </a:t>
            </a:r>
            <a:r>
              <a:rPr lang="cs-CZ" u="sng" dirty="0" smtClean="0"/>
              <a:t>dub letní</a:t>
            </a:r>
            <a:r>
              <a:rPr lang="cs-CZ" dirty="0" smtClean="0"/>
              <a:t>, </a:t>
            </a:r>
            <a:r>
              <a:rPr lang="cs-CZ" u="sng" dirty="0" smtClean="0"/>
              <a:t>javor klen</a:t>
            </a:r>
            <a:endParaRPr lang="cs-CZ" u="sng" dirty="0"/>
          </a:p>
        </p:txBody>
      </p:sp>
      <p:pic>
        <p:nvPicPr>
          <p:cNvPr id="4" name="Obrázek 3" descr="skenování0016.jpg"/>
          <p:cNvPicPr>
            <a:picLocks noChangeAspect="1"/>
          </p:cNvPicPr>
          <p:nvPr/>
        </p:nvPicPr>
        <p:blipFill>
          <a:blip r:embed="rId2" cstate="print"/>
          <a:srcRect l="2374" t="77659" r="67649" b="8000"/>
          <a:stretch>
            <a:fillRect/>
          </a:stretch>
        </p:blipFill>
        <p:spPr>
          <a:xfrm rot="10800000">
            <a:off x="3131840" y="4221088"/>
            <a:ext cx="2880320" cy="2016224"/>
          </a:xfrm>
          <a:prstGeom prst="rect">
            <a:avLst/>
          </a:prstGeom>
        </p:spPr>
      </p:pic>
      <p:pic>
        <p:nvPicPr>
          <p:cNvPr id="6146" name="Picture 2" descr="Soubor:Leaf 1 web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188513" y="4284095"/>
            <a:ext cx="2808312" cy="2106234"/>
          </a:xfrm>
          <a:prstGeom prst="rect">
            <a:avLst/>
          </a:prstGeom>
          <a:noFill/>
        </p:spPr>
      </p:pic>
      <p:pic>
        <p:nvPicPr>
          <p:cNvPr id="6148" name="Picture 4" descr="Soubor:Dactylorhiza fuchsii CH 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12437" t="34941" r="12939" b="31782"/>
          <a:stretch>
            <a:fillRect/>
          </a:stretch>
        </p:blipFill>
        <p:spPr bwMode="auto">
          <a:xfrm rot="5400000">
            <a:off x="5607598" y="3695964"/>
            <a:ext cx="4320480" cy="144016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1115616" y="3356992"/>
            <a:ext cx="0" cy="504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067944" y="2492896"/>
            <a:ext cx="2736304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Javor klen – žilnatina síťnatá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22" name="Picture 2" descr="Soubor:Acer pseudoplatanus3 i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628800"/>
            <a:ext cx="5184576" cy="45336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w="139700" prst="cross"/>
          </a:sp3d>
        </p:spPr>
        <p:txBody>
          <a:bodyPr/>
          <a:lstStyle/>
          <a:p>
            <a:r>
              <a:rPr lang="cs-CZ" dirty="0" smtClean="0"/>
              <a:t>Dub letní – žilnatina síťnatá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2770" name="Picture 2" descr="File:Zomereik blad Quercus robu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556792"/>
            <a:ext cx="3181380" cy="4625356"/>
          </a:xfrm>
          <a:prstGeom prst="rect">
            <a:avLst/>
          </a:prstGeom>
          <a:noFill/>
        </p:spPr>
      </p:pic>
      <p:pic>
        <p:nvPicPr>
          <p:cNvPr id="32772" name="Picture 4" descr="Soubor:Illustration Quercus robur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1556792"/>
            <a:ext cx="2880320" cy="4625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Obilniny -žilnatina souběžná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4818" name="Picture 2" descr="Soubor:Triticum aestivum - Köhler–s Medizinal-Pflanzen-27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484784"/>
            <a:ext cx="2267744" cy="2763375"/>
          </a:xfrm>
          <a:prstGeom prst="rect">
            <a:avLst/>
          </a:prstGeom>
          <a:noFill/>
        </p:spPr>
      </p:pic>
      <p:pic>
        <p:nvPicPr>
          <p:cNvPr id="34820" name="Picture 4" descr="Ječmen">
            <a:hlinkClick r:id="rId4" tooltip="Ječmen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2636912"/>
            <a:ext cx="2304256" cy="3742112"/>
          </a:xfrm>
          <a:prstGeom prst="rect">
            <a:avLst/>
          </a:prstGeom>
          <a:noFill/>
        </p:spPr>
      </p:pic>
      <p:pic>
        <p:nvPicPr>
          <p:cNvPr id="34822" name="Picture 6" descr="File:Maisblat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1916832"/>
            <a:ext cx="1998222" cy="2664296"/>
          </a:xfrm>
          <a:prstGeom prst="rect">
            <a:avLst/>
          </a:prstGeom>
          <a:noFill/>
        </p:spPr>
      </p:pic>
      <p:pic>
        <p:nvPicPr>
          <p:cNvPr id="34824" name="Picture 8" descr="Soubor:Zea Mays L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1916832"/>
            <a:ext cx="1949376" cy="26642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3568" y="4437112"/>
            <a:ext cx="11353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pšenice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2060848"/>
            <a:ext cx="1103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ječmen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4797152"/>
            <a:ext cx="12412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kukuřice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Postavení listů na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střídavé</a:t>
            </a:r>
            <a:r>
              <a:rPr lang="cs-CZ" dirty="0" smtClean="0"/>
              <a:t> - </a:t>
            </a:r>
            <a:r>
              <a:rPr lang="cs-CZ" u="sng" dirty="0" smtClean="0"/>
              <a:t>bříza</a:t>
            </a:r>
            <a:r>
              <a:rPr lang="cs-CZ" dirty="0" smtClean="0"/>
              <a:t> (a)	</a:t>
            </a:r>
          </a:p>
          <a:p>
            <a:pPr>
              <a:buNone/>
            </a:pPr>
            <a:r>
              <a:rPr lang="cs-CZ" b="1" dirty="0" smtClean="0"/>
              <a:t>vstřícné</a:t>
            </a:r>
            <a:r>
              <a:rPr lang="cs-CZ" dirty="0" smtClean="0"/>
              <a:t> - šeřík (c)</a:t>
            </a:r>
          </a:p>
          <a:p>
            <a:pPr>
              <a:buNone/>
            </a:pPr>
            <a:r>
              <a:rPr lang="cs-CZ" b="1" dirty="0" smtClean="0"/>
              <a:t>křižmostojné</a:t>
            </a:r>
            <a:r>
              <a:rPr lang="cs-CZ" dirty="0" smtClean="0"/>
              <a:t> – </a:t>
            </a:r>
            <a:r>
              <a:rPr lang="cs-CZ" u="sng" dirty="0" smtClean="0"/>
              <a:t>hluchavka</a:t>
            </a:r>
            <a:r>
              <a:rPr lang="cs-CZ" dirty="0" smtClean="0"/>
              <a:t> (b)</a:t>
            </a:r>
          </a:p>
          <a:p>
            <a:pPr>
              <a:buNone/>
            </a:pPr>
            <a:r>
              <a:rPr lang="cs-CZ" b="1" dirty="0" smtClean="0"/>
              <a:t>přeslenité</a:t>
            </a:r>
            <a:r>
              <a:rPr lang="cs-CZ" dirty="0" smtClean="0"/>
              <a:t> - </a:t>
            </a:r>
            <a:r>
              <a:rPr lang="cs-CZ" u="sng" dirty="0" smtClean="0"/>
              <a:t>svízel</a:t>
            </a:r>
            <a:r>
              <a:rPr lang="cs-CZ" dirty="0" smtClean="0"/>
              <a:t> (d), </a:t>
            </a:r>
            <a:r>
              <a:rPr lang="cs-CZ" u="sng" dirty="0" smtClean="0"/>
              <a:t>lilie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v přízemní růžici </a:t>
            </a:r>
            <a:r>
              <a:rPr lang="cs-CZ" dirty="0" smtClean="0"/>
              <a:t>– </a:t>
            </a:r>
            <a:r>
              <a:rPr lang="cs-CZ" u="sng" dirty="0" smtClean="0"/>
              <a:t>prvosenka</a:t>
            </a:r>
            <a:r>
              <a:rPr lang="cs-CZ" dirty="0" smtClean="0"/>
              <a:t> (e)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5373216"/>
            <a:ext cx="2736304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 descr="Soubor:Ulistnienie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085184"/>
            <a:ext cx="4095750" cy="1562100"/>
          </a:xfrm>
          <a:prstGeom prst="rect">
            <a:avLst/>
          </a:prstGeom>
          <a:noFill/>
        </p:spPr>
      </p:pic>
      <p:pic>
        <p:nvPicPr>
          <p:cNvPr id="5124" name="Picture 4" descr="Soubor:Primula veris 0x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2420888"/>
            <a:ext cx="1977707" cy="2853746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6012160" y="4941168"/>
            <a:ext cx="864096" cy="720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8028384" y="5373216"/>
            <a:ext cx="504056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580112" y="6309320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630932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6309320"/>
            <a:ext cx="306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56376" y="62373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pic>
        <p:nvPicPr>
          <p:cNvPr id="6146" name="Picture 2" descr="Soubor:Lamium album vitplister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1484784"/>
            <a:ext cx="815771" cy="1296144"/>
          </a:xfrm>
          <a:prstGeom prst="rect">
            <a:avLst/>
          </a:prstGeom>
          <a:noFill/>
        </p:spPr>
      </p:pic>
      <p:pic>
        <p:nvPicPr>
          <p:cNvPr id="6148" name="Picture 4" descr="Soubor:Galium aparine1 ie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547664" y="3861048"/>
            <a:ext cx="864096" cy="755612"/>
          </a:xfrm>
          <a:prstGeom prst="rect">
            <a:avLst/>
          </a:prstGeom>
          <a:noFill/>
        </p:spPr>
      </p:pic>
      <p:pic>
        <p:nvPicPr>
          <p:cNvPr id="6150" name="Picture 6" descr="Soubor:Illustration Betula pendula0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635896" y="1484784"/>
            <a:ext cx="795468" cy="1239265"/>
          </a:xfrm>
          <a:prstGeom prst="rect">
            <a:avLst/>
          </a:prstGeom>
          <a:noFill/>
        </p:spPr>
      </p:pic>
      <p:pic>
        <p:nvPicPr>
          <p:cNvPr id="6152" name="Picture 8" descr="Soubor:Illustration Lilium martagon0 clean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580112" y="2708920"/>
            <a:ext cx="1224136" cy="19127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Jiné funkce listu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palisty</a:t>
            </a:r>
            <a:r>
              <a:rPr lang="cs-CZ" sz="2800" dirty="0" smtClean="0"/>
              <a:t>  - párové listové útvary u řapíku</a:t>
            </a:r>
          </a:p>
          <a:p>
            <a:pPr>
              <a:buNone/>
            </a:pPr>
            <a:r>
              <a:rPr lang="cs-CZ" sz="2800" dirty="0" smtClean="0"/>
              <a:t>						</a:t>
            </a:r>
            <a:r>
              <a:rPr lang="cs-CZ" sz="2800" u="sng" dirty="0" smtClean="0"/>
              <a:t>hrách setý</a:t>
            </a:r>
          </a:p>
          <a:p>
            <a:pPr>
              <a:buNone/>
            </a:pPr>
            <a:r>
              <a:rPr lang="cs-CZ" sz="2800" b="1" dirty="0" smtClean="0"/>
              <a:t>listeny</a:t>
            </a:r>
            <a:r>
              <a:rPr lang="cs-CZ" sz="2800" dirty="0" smtClean="0"/>
              <a:t>  - drobný nepárový listový útvar,</a:t>
            </a:r>
          </a:p>
          <a:p>
            <a:pPr>
              <a:buNone/>
            </a:pPr>
            <a:r>
              <a:rPr lang="cs-CZ" sz="2800" dirty="0" smtClean="0"/>
              <a:t>za nímž vyrůstá květ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u="sng" dirty="0" smtClean="0"/>
              <a:t>smetanka lékařská </a:t>
            </a:r>
          </a:p>
          <a:p>
            <a:pPr>
              <a:buNone/>
            </a:pPr>
            <a:r>
              <a:rPr lang="cs-CZ" sz="2800" dirty="0" smtClean="0"/>
              <a:t>	</a:t>
            </a:r>
          </a:p>
          <a:p>
            <a:pPr>
              <a:buNone/>
            </a:pPr>
            <a:r>
              <a:rPr lang="cs-CZ" sz="2800" u="sng" dirty="0" smtClean="0"/>
              <a:t>jaterník podléška</a:t>
            </a:r>
          </a:p>
          <a:p>
            <a:pPr>
              <a:buNone/>
            </a:pPr>
            <a:endParaRPr lang="cs-CZ" sz="2800" u="sng" dirty="0" smtClean="0"/>
          </a:p>
        </p:txBody>
      </p:sp>
      <p:pic>
        <p:nvPicPr>
          <p:cNvPr id="4098" name="Picture 2" descr="Hrách">
            <a:hlinkClick r:id="rId2" tooltip="Hrách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484784"/>
            <a:ext cx="2232248" cy="3547373"/>
          </a:xfrm>
          <a:prstGeom prst="rect">
            <a:avLst/>
          </a:prstGeom>
          <a:noFill/>
        </p:spPr>
      </p:pic>
      <p:pic>
        <p:nvPicPr>
          <p:cNvPr id="4100" name="Picture 4" descr="File:Hepatica nobilis Mill. 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8182" t="31197" r="3409" b="3430"/>
          <a:stretch>
            <a:fillRect/>
          </a:stretch>
        </p:blipFill>
        <p:spPr bwMode="auto">
          <a:xfrm>
            <a:off x="827584" y="5229200"/>
            <a:ext cx="2736304" cy="1413027"/>
          </a:xfrm>
          <a:prstGeom prst="rect">
            <a:avLst/>
          </a:prstGeom>
          <a:noFill/>
        </p:spPr>
      </p:pic>
      <p:pic>
        <p:nvPicPr>
          <p:cNvPr id="4102" name="Picture 6" descr="Soubor:Taraxacum officinale - Köhler–s Medizinal-Pflanzen-135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3789040"/>
            <a:ext cx="2119596" cy="2924944"/>
          </a:xfrm>
          <a:prstGeom prst="rect">
            <a:avLst/>
          </a:prstGeom>
          <a:noFill/>
        </p:spPr>
      </p:pic>
      <p:pic>
        <p:nvPicPr>
          <p:cNvPr id="4104" name="Picture 8" descr="Soubor:Löwenzahnwies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74339" r="46188"/>
          <a:stretch>
            <a:fillRect/>
          </a:stretch>
        </p:blipFill>
        <p:spPr bwMode="auto">
          <a:xfrm>
            <a:off x="6372200" y="5229200"/>
            <a:ext cx="2306538" cy="1466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Jiné funkce listu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dužnaté listy </a:t>
            </a:r>
            <a:r>
              <a:rPr lang="cs-CZ" dirty="0" smtClean="0"/>
              <a:t>– </a:t>
            </a:r>
            <a:r>
              <a:rPr lang="cs-CZ" u="sng" dirty="0" smtClean="0"/>
              <a:t>cibule kuchyňská</a:t>
            </a:r>
          </a:p>
          <a:p>
            <a:pPr>
              <a:buNone/>
            </a:pPr>
            <a:r>
              <a:rPr lang="cs-CZ" b="1" dirty="0" smtClean="0"/>
              <a:t>trny</a:t>
            </a:r>
            <a:r>
              <a:rPr lang="cs-CZ" dirty="0" smtClean="0"/>
              <a:t> – </a:t>
            </a:r>
            <a:r>
              <a:rPr lang="cs-CZ" u="sng" dirty="0" smtClean="0"/>
              <a:t>kaktusy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doplňková výživa</a:t>
            </a:r>
          </a:p>
          <a:p>
            <a:pPr>
              <a:buNone/>
            </a:pPr>
            <a:r>
              <a:rPr lang="cs-CZ" dirty="0" smtClean="0"/>
              <a:t>masožravé rostliny - </a:t>
            </a:r>
            <a:r>
              <a:rPr lang="cs-CZ" u="sng" dirty="0" smtClean="0"/>
              <a:t>láčkovka</a:t>
            </a:r>
          </a:p>
          <a:p>
            <a:endParaRPr lang="cs-CZ" dirty="0"/>
          </a:p>
        </p:txBody>
      </p:sp>
      <p:pic>
        <p:nvPicPr>
          <p:cNvPr id="4098" name="Picture 2" descr="Soubor:Field with onio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1" y="1556792"/>
            <a:ext cx="3035829" cy="2276872"/>
          </a:xfrm>
          <a:prstGeom prst="rect">
            <a:avLst/>
          </a:prstGeom>
          <a:noFill/>
        </p:spPr>
      </p:pic>
      <p:pic>
        <p:nvPicPr>
          <p:cNvPr id="4100" name="Picture 4" descr="Soubor:Onion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33333" t="7761" b="3713"/>
          <a:stretch>
            <a:fillRect/>
          </a:stretch>
        </p:blipFill>
        <p:spPr bwMode="auto">
          <a:xfrm>
            <a:off x="4499992" y="2564904"/>
            <a:ext cx="1368152" cy="1212679"/>
          </a:xfrm>
          <a:prstGeom prst="rect">
            <a:avLst/>
          </a:prstGeom>
          <a:noFill/>
        </p:spPr>
      </p:pic>
      <p:pic>
        <p:nvPicPr>
          <p:cNvPr id="4102" name="Picture 6" descr="Soubor:Berberis microphylla - Calafate (1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2780928"/>
            <a:ext cx="2123728" cy="15927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55776" y="3645024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trny </a:t>
            </a:r>
            <a:r>
              <a:rPr lang="cs-CZ" sz="2400" u="sng" dirty="0" smtClean="0"/>
              <a:t>dřišťálu </a:t>
            </a:r>
            <a:r>
              <a:rPr lang="cs-CZ" sz="2400" dirty="0" smtClean="0"/>
              <a:t>vznikají z listů</a:t>
            </a:r>
            <a:endParaRPr lang="cs-CZ" sz="2400" dirty="0"/>
          </a:p>
        </p:txBody>
      </p:sp>
      <p:pic>
        <p:nvPicPr>
          <p:cNvPr id="4104" name="Picture 8" descr="Soubor:Kaktusy echinocactus cinnabarinu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2204864"/>
            <a:ext cx="1225013" cy="1209701"/>
          </a:xfrm>
          <a:prstGeom prst="rect">
            <a:avLst/>
          </a:prstGeom>
          <a:noFill/>
        </p:spPr>
      </p:pic>
      <p:pic>
        <p:nvPicPr>
          <p:cNvPr id="4106" name="Picture 10" descr="Soubor:Sarracenia ne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80112" y="4077072"/>
            <a:ext cx="3347864" cy="2646533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flipH="1">
            <a:off x="2627784" y="3717032"/>
            <a:ext cx="64807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Otázky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tři hlavní funkce mají listy? 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Uveď tři části jednoduchého listu: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tvary jednoduchých listů: 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listy dlanitě složené: 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listy zpeřené znáš?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43608" y="2060848"/>
            <a:ext cx="691276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tvorba organických látek, dýchání, odpařování vody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940152" y="2564904"/>
            <a:ext cx="230877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čepel, řapík, žilky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115616" y="3573016"/>
            <a:ext cx="7272808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kopinatý, vejčitý, srdčitý, ledvinitý, kracovitý, dlanitolaločný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043608" y="5013176"/>
            <a:ext cx="3895169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trojčetný, pětičetný, vícečetný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788024" y="5517232"/>
            <a:ext cx="348223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lichozpeřený, sudozpeřený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Otázky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žilnatina se žilkami probíhajícími vedle sebe?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žilnatina s rozvětvenými žilkami? 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Uveď způsoby postavení listů na stonku: 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nazýváme drobný nepárový listový útvar, za nímž vyrůstá květ?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Která rostlina má křižmostojné postavení listů na stonku?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79712" y="1988840"/>
            <a:ext cx="142558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souběžná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115616" y="2852936"/>
            <a:ext cx="103400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síťnatá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115616" y="3717032"/>
            <a:ext cx="587026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střídavé, vstřícné, přeslenité, v přízemní růžici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923928" y="4581128"/>
            <a:ext cx="85754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listen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339752" y="5445224"/>
            <a:ext cx="148713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hluchavka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1400" dirty="0" smtClean="0">
                <a:hlinkClick r:id="rId2"/>
              </a:rPr>
              <a:t>http://cs.wikipedia.org/wiki/Soubor:Leaf_1_web.jpg</a:t>
            </a:r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http://cs.wikipedia.org/wiki/Soubor:Autumn_colors.jpg</a:t>
            </a:r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http://cs.wikipedia.org/wiki/Soubor:Ulistnienie.svg</a:t>
            </a:r>
          </a:p>
          <a:p>
            <a:pPr>
              <a:buNone/>
            </a:pPr>
            <a:r>
              <a:rPr lang="cs-CZ" sz="1400" dirty="0" smtClean="0">
                <a:hlinkClick r:id="rId5"/>
              </a:rPr>
              <a:t>http://cs.wikipedia.org/wiki/Soubor:Dactylorhiza_fuchsii_CH_2.jpg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6"/>
              </a:rPr>
              <a:t>http://cs.wikipedia.org/wiki/Soubor:Acer_pseudoplatanus3_ies.jpg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7"/>
              </a:rPr>
              <a:t>http://cs.wikipedia.org/wiki/Soubor:Primula_veris_0x.JPG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8"/>
              </a:rPr>
              <a:t>http://cs.wikipedia.org/wiki/Hr%C3%A1ch_set%C3%BD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9"/>
              </a:rPr>
              <a:t>http://commons.wikimedia.org/wiki/File:Hepatica_nobilis_Mill._3.jpg?uselang=cs</a:t>
            </a:r>
            <a:r>
              <a:rPr lang="cs-CZ" sz="1400" dirty="0" smtClean="0"/>
              <a:t> </a:t>
            </a:r>
          </a:p>
          <a:p>
            <a:pPr>
              <a:buNone/>
            </a:pPr>
            <a:r>
              <a:rPr lang="cs-CZ" sz="1400" dirty="0" smtClean="0">
                <a:hlinkClick r:id="rId10"/>
              </a:rPr>
              <a:t>http://cs.wikipedia.org/wiki/Soubor:Taraxacum_officinale_-_K%C3%B6hler%E2%80%93s_Medizinal-Pflanzen-135.jpg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1"/>
              </a:rPr>
              <a:t>http://cs.wikipedia.org/wiki/Soubor:L%C3%B6wenzahnwiese.jpg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12"/>
              </a:rPr>
              <a:t>http://cs.wikipedia.org/wiki/Soubor:Nasada_li%C5%9Bcia.svg</a:t>
            </a:r>
          </a:p>
          <a:p>
            <a:pPr>
              <a:buNone/>
            </a:pPr>
            <a:r>
              <a:rPr lang="cs-CZ" sz="1400" dirty="0" smtClean="0">
                <a:hlinkClick r:id="rId13"/>
              </a:rPr>
              <a:t>http://cs.wikipedia.org/wiki/Soubor:Alchemilla_vulgaris.jpg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4"/>
              </a:rPr>
              <a:t>http://cs.wikipedia.org/wiki/Soubor:Lipovlist.JPGhttp://commons.wikimedia.org/wiki/File:Dandelion-leaf.jpg?uselang=c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5"/>
              </a:rPr>
              <a:t>http://commons.wikimedia.org/wiki/File:%C5%BDH_Str%C3%A1%C5%BEov_26.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6"/>
              </a:rPr>
              <a:t>http://commons.wikimedia.org/wiki/File:Illustration_Salix_caprea0.jpg?uselang=cs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cs.wikipedia.org/wiki/Soubor:Zea_Mays_L.jpg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cs.wikipedia.org/wiki/Soubor:Illustration_Trifolium_pratense0.jpg</a:t>
            </a:r>
            <a:endParaRPr lang="cs-CZ" sz="1200" dirty="0" smtClean="0">
              <a:hlinkClick r:id="rId2"/>
            </a:endParaRPr>
          </a:p>
          <a:p>
            <a:pPr>
              <a:buNone/>
            </a:pPr>
            <a:r>
              <a:rPr lang="cs-CZ" sz="1200" dirty="0" smtClean="0">
                <a:hlinkClick r:id="rId3"/>
              </a:rPr>
              <a:t>http://commons.wikimedia.org/wiki/File:Syringa_vulgaris_002.JPG?uselang=cs</a:t>
            </a:r>
          </a:p>
          <a:p>
            <a:pPr>
              <a:buNone/>
            </a:pPr>
            <a:r>
              <a:rPr lang="cs-CZ" sz="1200" dirty="0" smtClean="0">
                <a:hlinkClick r:id="rId4"/>
              </a:rPr>
              <a:t>http://cs.wikipedia.org/wiki/Soubor:Illustration_Urtica_dioica0.jpghttp://cs.wikipedia.org/wiki/Topol_osika</a:t>
            </a:r>
          </a:p>
          <a:p>
            <a:pPr>
              <a:buNone/>
            </a:pPr>
            <a:r>
              <a:rPr lang="cs-CZ" sz="1200" dirty="0" smtClean="0">
                <a:hlinkClick r:id="rId5"/>
              </a:rPr>
              <a:t>http://commons.wikimedia.org/wiki/File:Zomereik_blad_Quercus_robur.jpg?uselang=cs</a:t>
            </a:r>
          </a:p>
          <a:p>
            <a:pPr>
              <a:buNone/>
            </a:pPr>
            <a:r>
              <a:rPr lang="cs-CZ" sz="1200" dirty="0" smtClean="0">
                <a:hlinkClick r:id="rId6"/>
              </a:rPr>
              <a:t>http://cs.wikipedia.org/wiki/Soubor:Illustration_Quercus_robur0.jpg</a:t>
            </a:r>
          </a:p>
          <a:p>
            <a:pPr>
              <a:buNone/>
            </a:pPr>
            <a:r>
              <a:rPr lang="cs-CZ" sz="1200" dirty="0" smtClean="0">
                <a:hlinkClick r:id="rId7"/>
              </a:rPr>
              <a:t>http://cs.wikipedia.org/wiki/Soubor:Lamium_album_vitplister.jpg</a:t>
            </a:r>
          </a:p>
          <a:p>
            <a:pPr>
              <a:buNone/>
            </a:pPr>
            <a:r>
              <a:rPr lang="cs-CZ" sz="1200" dirty="0" smtClean="0">
                <a:hlinkClick r:id="rId8"/>
              </a:rPr>
              <a:t>http://cs.wikipedia.org/wiki/Soubor:Galium_aparine1_ies.jpg</a:t>
            </a:r>
          </a:p>
          <a:p>
            <a:pPr>
              <a:buNone/>
            </a:pPr>
            <a:r>
              <a:rPr lang="cs-CZ" sz="1200" dirty="0" smtClean="0">
                <a:hlinkClick r:id="rId9"/>
              </a:rPr>
              <a:t>http://cs.wikipedia.org/wiki/Soubor:Illustration_Betula_pendula0.jpg</a:t>
            </a:r>
          </a:p>
          <a:p>
            <a:pPr>
              <a:buNone/>
            </a:pPr>
            <a:r>
              <a:rPr lang="cs-CZ" sz="1200" dirty="0" smtClean="0">
                <a:hlinkClick r:id="rId10"/>
              </a:rPr>
              <a:t>http://cs.wikipedia.org/wiki/Soubor:Field_with_onions.jpg</a:t>
            </a:r>
          </a:p>
          <a:p>
            <a:pPr>
              <a:buNone/>
            </a:pPr>
            <a:r>
              <a:rPr lang="cs-CZ" sz="1200" dirty="0" smtClean="0">
                <a:hlinkClick r:id="rId11"/>
              </a:rPr>
              <a:t>http://cs.wikipedia.org/wiki/Soubor:Onions.jpg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2"/>
              </a:rPr>
              <a:t>http://cs.wikipedia.org/wiki/Soubor:Berberis_microphylla_-_Calafate_(1).jpg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3"/>
              </a:rPr>
              <a:t>http://cs.wikipedia.org/wiki/Soubor:Kaktusy_echinocactus_cinnabarinus.jpg</a:t>
            </a:r>
          </a:p>
          <a:p>
            <a:pPr>
              <a:buNone/>
            </a:pPr>
            <a:r>
              <a:rPr lang="cs-CZ" sz="1200" dirty="0" smtClean="0">
                <a:hlinkClick r:id="rId14"/>
              </a:rPr>
              <a:t>http://cs.wikipedia.org/wiki/Soubor:Sarracenia_ne1.JPG</a:t>
            </a:r>
          </a:p>
          <a:p>
            <a:pPr>
              <a:buNone/>
            </a:pPr>
            <a:r>
              <a:rPr lang="cs-CZ" sz="1200" dirty="0" smtClean="0">
                <a:hlinkClick r:id="rId15"/>
              </a:rPr>
              <a:t>http://cs.wikipedia.org/wiki/Soubor:Illustration_Lilium_martagon0_clean.jpg</a:t>
            </a:r>
          </a:p>
          <a:p>
            <a:pPr>
              <a:buNone/>
            </a:pPr>
            <a:r>
              <a:rPr lang="cs-CZ" sz="1200" dirty="0" smtClean="0">
                <a:hlinkClick r:id="rId16"/>
              </a:rPr>
              <a:t>http://cs.wikipedia.org/wiki/Soubor:Triticum_aestivum_-_K%C3%B6hler%E2%80%93s_Medizinal-Pflanzen-274.jpg</a:t>
            </a:r>
          </a:p>
          <a:p>
            <a:pPr>
              <a:buNone/>
            </a:pPr>
            <a:r>
              <a:rPr lang="cs-CZ" sz="1200" dirty="0" smtClean="0">
                <a:hlinkClick r:id="rId17"/>
              </a:rPr>
              <a:t>http://cs.wikipedia.org/wiki/Je%C4%8Dmen</a:t>
            </a:r>
          </a:p>
          <a:p>
            <a:pPr>
              <a:buNone/>
            </a:pPr>
            <a:r>
              <a:rPr lang="cs-CZ" sz="1200" dirty="0" smtClean="0">
                <a:hlinkClick r:id="rId17"/>
              </a:rPr>
              <a:t>http://commons.wikimedia.org/wiki/File:Maisblatt.jpg?uselang=cs</a:t>
            </a:r>
            <a:endParaRPr lang="cs-CZ" sz="1200" dirty="0" smtClean="0"/>
          </a:p>
          <a:p>
            <a:pPr>
              <a:buNone/>
            </a:pPr>
            <a:r>
              <a:rPr lang="cs-CZ" sz="1400" dirty="0" smtClean="0"/>
              <a:t>ČERNÍK, Vladimír. Přírodopis 7 pro ZŠ - zoologie a botanika. Praha: </a:t>
            </a:r>
            <a:r>
              <a:rPr lang="cs-CZ" sz="1400" dirty="0" err="1" smtClean="0"/>
              <a:t>Nakl</a:t>
            </a:r>
            <a:r>
              <a:rPr lang="cs-CZ" sz="1400" dirty="0" smtClean="0"/>
              <a:t>. SPN, </a:t>
            </a:r>
            <a:r>
              <a:rPr lang="cs-CZ" sz="1400" dirty="0" smtClean="0"/>
              <a:t>2008.</a:t>
            </a:r>
          </a:p>
          <a:p>
            <a:pPr>
              <a:buNone/>
            </a:pPr>
            <a:r>
              <a:rPr lang="cs-CZ" sz="1400" dirty="0" smtClean="0"/>
              <a:t>Autorem </a:t>
            </a:r>
            <a:r>
              <a:rPr lang="cs-CZ" sz="1400" dirty="0" smtClean="0"/>
              <a:t>materiálu a všech jeho částí, není-li uvedeno jinak, je Mgr. </a:t>
            </a:r>
            <a:r>
              <a:rPr lang="cs-CZ" sz="1400" dirty="0" smtClean="0"/>
              <a:t>Kateřina Zikmundová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464</Words>
  <Application>Microsoft Office PowerPoint</Application>
  <PresentationFormat>Předvádění na obrazovce (4:3)</PresentationFormat>
  <Paragraphs>170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LISTY</vt:lpstr>
      <vt:lpstr>Listy</vt:lpstr>
      <vt:lpstr>Stavba jednoduchého listu</vt:lpstr>
      <vt:lpstr>Listy jednoduché</vt:lpstr>
      <vt:lpstr>Listy složené</vt:lpstr>
      <vt:lpstr>Okraj čepele</vt:lpstr>
      <vt:lpstr>Žilnatina</vt:lpstr>
      <vt:lpstr>Javor klen – žilnatina síťnatá</vt:lpstr>
      <vt:lpstr>Dub letní – žilnatina síťnatá</vt:lpstr>
      <vt:lpstr>Obilniny -žilnatina souběžná</vt:lpstr>
      <vt:lpstr>Postavení listů na stonku</vt:lpstr>
      <vt:lpstr>Jiné funkce listu</vt:lpstr>
      <vt:lpstr>Jiné funkce listu</vt:lpstr>
      <vt:lpstr>Otázky 1</vt:lpstr>
      <vt:lpstr>Otázky 2</vt:lpstr>
      <vt:lpstr>Zdroje: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Kateřina</cp:lastModifiedBy>
  <cp:revision>57</cp:revision>
  <dcterms:created xsi:type="dcterms:W3CDTF">2013-03-13T09:29:48Z</dcterms:created>
  <dcterms:modified xsi:type="dcterms:W3CDTF">2013-04-03T21:09:19Z</dcterms:modified>
</cp:coreProperties>
</file>