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6" r:id="rId4"/>
    <p:sldId id="285" r:id="rId5"/>
    <p:sldId id="259" r:id="rId6"/>
    <p:sldId id="270" r:id="rId7"/>
    <p:sldId id="271" r:id="rId8"/>
    <p:sldId id="260" r:id="rId9"/>
    <p:sldId id="263" r:id="rId10"/>
    <p:sldId id="277" r:id="rId11"/>
    <p:sldId id="278" r:id="rId12"/>
    <p:sldId id="264" r:id="rId13"/>
    <p:sldId id="279" r:id="rId14"/>
    <p:sldId id="280" r:id="rId15"/>
    <p:sldId id="272" r:id="rId16"/>
    <p:sldId id="283" r:id="rId17"/>
    <p:sldId id="273" r:id="rId18"/>
    <p:sldId id="274" r:id="rId19"/>
    <p:sldId id="284" r:id="rId20"/>
    <p:sldId id="275" r:id="rId21"/>
    <p:sldId id="265" r:id="rId22"/>
    <p:sldId id="266" r:id="rId23"/>
    <p:sldId id="276" r:id="rId24"/>
    <p:sldId id="268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96" autoAdjust="0"/>
  </p:normalViewPr>
  <p:slideViewPr>
    <p:cSldViewPr>
      <p:cViewPr varScale="1">
        <p:scale>
          <a:sx n="103" d="100"/>
          <a:sy n="103" d="100"/>
        </p:scale>
        <p:origin x="-2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56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6831F-45E2-49BA-9D6D-74468DD52D67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8EA97-69B7-4E82-9A5D-A5C4C61006D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18EA97-69B7-4E82-9A5D-A5C4C61006D5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8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60079-4FE0-434A-83BB-2F5C0094A6F6}" type="datetimeFigureOut">
              <a:rPr lang="cs-CZ" smtClean="0"/>
              <a:pPr/>
              <a:t>22.4.2013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7F92A-EA0B-405F-B764-D2C79E4861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Capsella_bursa_pastoris_lomme.jpg" TargetMode="External"/><Relationship Id="rId13" Type="http://schemas.openxmlformats.org/officeDocument/2006/relationships/hyperlink" Target="http://commons.wikimedia.org/wiki/File:Tilia_cordata_MHNT.BOT.2004.0.780.jpg" TargetMode="External"/><Relationship Id="rId18" Type="http://schemas.openxmlformats.org/officeDocument/2006/relationships/hyperlink" Target="http://commons.wikimedia.org/wiki/File:Triticum_aestivum_-_K%C3%B6hler%E2%80%93s_Medizinal-Pflanzen-274.jpg" TargetMode="External"/><Relationship Id="rId26" Type="http://schemas.openxmlformats.org/officeDocument/2006/relationships/hyperlink" Target="http://commons.wikimedia.org/wiki/File:Cirsium_arvense_with_Bees_Richard_Bartz.jpg" TargetMode="External"/><Relationship Id="rId3" Type="http://schemas.openxmlformats.org/officeDocument/2006/relationships/hyperlink" Target="http://commons.wikimedia.org/wiki/File:Slivo%C5%88_%C5%A1vestka,_plum.jpg" TargetMode="External"/><Relationship Id="rId21" Type="http://schemas.openxmlformats.org/officeDocument/2006/relationships/hyperlink" Target="http://commons.wikimedia.org/wiki/File:Zea_Mays_L.jpg" TargetMode="External"/><Relationship Id="rId34" Type="http://schemas.openxmlformats.org/officeDocument/2006/relationships/hyperlink" Target="http://cs.wikipedia.org/wiki/Soubor:Viola_odorata1.JPG" TargetMode="External"/><Relationship Id="rId7" Type="http://schemas.openxmlformats.org/officeDocument/2006/relationships/hyperlink" Target="http://commons.wikimedia.org/wiki/File:Brassica_napus_-_K%C3%B6hler%E2%80%93s_Medizinal-Pflanzen-169.jpg" TargetMode="External"/><Relationship Id="rId12" Type="http://schemas.openxmlformats.org/officeDocument/2006/relationships/hyperlink" Target="http://commons.wikimedia.org/wiki/File:Corylus_avellana.jpg" TargetMode="External"/><Relationship Id="rId17" Type="http://schemas.openxmlformats.org/officeDocument/2006/relationships/hyperlink" Target="http://commons.wikimedia.org/wiki/File:Illustration_Quercus_robur0.jpg" TargetMode="External"/><Relationship Id="rId25" Type="http://schemas.openxmlformats.org/officeDocument/2006/relationships/hyperlink" Target="http://commons.wikimedia.org/wiki/File:Unterspreewald-Gross-Wasserburger-Spree-01.jpg" TargetMode="External"/><Relationship Id="rId33" Type="http://schemas.openxmlformats.org/officeDocument/2006/relationships/hyperlink" Target="http://cs.wikipedia.org/wiki/Soubor:Chelidonium_majus_-_K%C3%B6hler%E2%80%93s_Medizinal-Pflanzen-033.jpg" TargetMode="External"/><Relationship Id="rId2" Type="http://schemas.openxmlformats.org/officeDocument/2006/relationships/hyperlink" Target="http://commons.wikimedia.org/wiki/File:Fuji_apple.jpg" TargetMode="External"/><Relationship Id="rId16" Type="http://schemas.openxmlformats.org/officeDocument/2006/relationships/hyperlink" Target="http://commons.wikimedia.org/wiki/File:Taraxacum_officinale_-_K%C3%B6hler%E2%80%93s_Medizinal-Pflanzen-135.jpg" TargetMode="External"/><Relationship Id="rId20" Type="http://schemas.openxmlformats.org/officeDocument/2006/relationships/hyperlink" Target="http://commons.wikimedia.org/wiki/File:Illustration_Hordeum_vulgare0.jpg" TargetMode="External"/><Relationship Id="rId29" Type="http://schemas.openxmlformats.org/officeDocument/2006/relationships/hyperlink" Target="http://commons.wikimedia.org/wiki/File:Illustration_Sambucus_nigra0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Bild_003_tulpe_wp.jpg" TargetMode="External"/><Relationship Id="rId11" Type="http://schemas.openxmlformats.org/officeDocument/2006/relationships/hyperlink" Target="http://commons.wikimedia.org/wiki/File:Juglans_regia_Echte_Walnu%C3%9Ffrucht_1.JPG" TargetMode="External"/><Relationship Id="rId24" Type="http://schemas.openxmlformats.org/officeDocument/2006/relationships/hyperlink" Target="http://commons.wikimedia.org/wiki/File:Lumme_(Nymphaea_candida).JPG" TargetMode="External"/><Relationship Id="rId32" Type="http://schemas.openxmlformats.org/officeDocument/2006/relationships/hyperlink" Target="http://cs.wikipedia.org/wiki/Soubor:Quercus_acutissima_nuts_02_by_Line1.JPG" TargetMode="External"/><Relationship Id="rId5" Type="http://schemas.openxmlformats.org/officeDocument/2006/relationships/hyperlink" Target="http://commons.wikimedia.org/wiki/File:Young_pod_of_Pisum_sativum_(3).JPG" TargetMode="External"/><Relationship Id="rId15" Type="http://schemas.openxmlformats.org/officeDocument/2006/relationships/hyperlink" Target="http://commons.wikimedia.org/wiki/File:A_sunflower.jpg" TargetMode="External"/><Relationship Id="rId23" Type="http://schemas.openxmlformats.org/officeDocument/2006/relationships/hyperlink" Target="http://commons.wikimedia.org/wiki/File:Blatouch_bahen%C3%AD.JPG" TargetMode="External"/><Relationship Id="rId28" Type="http://schemas.openxmlformats.org/officeDocument/2006/relationships/hyperlink" Target="http://commons.wikimedia.org/wiki/File:Galium_aparine001.JPG?uselang=cs" TargetMode="External"/><Relationship Id="rId36" Type="http://schemas.openxmlformats.org/officeDocument/2006/relationships/hyperlink" Target="http://commons.wikimedia.org/wiki/File:Fruit_Stall_in_Barcelona_Market.jpg" TargetMode="External"/><Relationship Id="rId10" Type="http://schemas.openxmlformats.org/officeDocument/2006/relationships/hyperlink" Target="http://commons.wikimedia.org/wiki/File:Robinia_acacia_'frisia'_JPG.jpg" TargetMode="External"/><Relationship Id="rId19" Type="http://schemas.openxmlformats.org/officeDocument/2006/relationships/hyperlink" Target="http://commons.wikimedia.org/wiki/File:Wild_rye.jpg" TargetMode="External"/><Relationship Id="rId31" Type="http://schemas.openxmlformats.org/officeDocument/2006/relationships/hyperlink" Target="http://commons.wikimedia.org/wiki/File:Acorns_in_Scotland.jpg?uselang=cs" TargetMode="External"/><Relationship Id="rId4" Type="http://schemas.openxmlformats.org/officeDocument/2006/relationships/hyperlink" Target="http://commons.wikimedia.org/wiki/File:Grapes02.jpg" TargetMode="External"/><Relationship Id="rId9" Type="http://schemas.openxmlformats.org/officeDocument/2006/relationships/hyperlink" Target="http://commons.wikimedia.org/wiki/File:Phaseolus_vulgaris_seed.jpghttp:/commons.wikimedia.org/wiki/File:Flowers_of_Robinia_pseudoacacia.jpg" TargetMode="External"/><Relationship Id="rId14" Type="http://schemas.openxmlformats.org/officeDocument/2006/relationships/hyperlink" Target="http://cs.wikipedia.org/wiki/Soubor:Lipovlist.JPG" TargetMode="External"/><Relationship Id="rId22" Type="http://schemas.openxmlformats.org/officeDocument/2006/relationships/hyperlink" Target="http://commons.wikimedia.org/wiki/File:Caltha_palustris_MHNT.BOT.2005.0.967.jpg" TargetMode="External"/><Relationship Id="rId27" Type="http://schemas.openxmlformats.org/officeDocument/2006/relationships/hyperlink" Target="http://commons.wikimedia.org/wiki/File:Acer_buergerianum_seeds.jpg?uselang=cs" TargetMode="External"/><Relationship Id="rId30" Type="http://schemas.openxmlformats.org/officeDocument/2006/relationships/hyperlink" Target="http://cs.wikipedia.org/wiki/Soubor:Ligustrum_vulgare-Boutiers_fruits.jpg" TargetMode="External"/><Relationship Id="rId35" Type="http://schemas.openxmlformats.org/officeDocument/2006/relationships/hyperlink" Target="http://cs.wikipedia.org/wiki/Soubor:Impatiens_Glandulifer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</a:p>
          <a:p>
            <a:r>
              <a:rPr lang="cs-CZ" b="1" dirty="0" smtClean="0"/>
              <a:t>VY_32_INOVACE_XII_2_09_STAVBA ROSTLINNÉHO TĚLA - PLODY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   XII         Sada číslo:  2             Pořadové číslo DUM</a:t>
            </a:r>
            <a:r>
              <a:rPr lang="cs-CZ" b="1" smtClean="0"/>
              <a:t>: 09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 Mgr. Kateřina Zikmundová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5"/>
            <a:ext cx="727280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Výklad základních pojmů o plodech a jejich zařazení do skupin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sz="1600" b="1" dirty="0" smtClean="0"/>
              <a:t> </a:t>
            </a:r>
            <a:r>
              <a:rPr lang="cs-CZ" dirty="0" smtClean="0"/>
              <a:t>Žák </a:t>
            </a:r>
            <a:r>
              <a:rPr lang="cs-CZ" dirty="0" smtClean="0"/>
              <a:t>zná třídění plodů, stavbu jednotlivých plodů,  dokáže  popsat části dužnatého plodu, správně přiřadí druhy </a:t>
            </a:r>
            <a:r>
              <a:rPr lang="cs-CZ" dirty="0" smtClean="0"/>
              <a:t>plodů                          </a:t>
            </a:r>
            <a:r>
              <a:rPr lang="cs-CZ" dirty="0" smtClean="0"/>
              <a:t>k rostlinám, uvědomuje si význam plodů.</a:t>
            </a:r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b="1" dirty="0" smtClean="0"/>
              <a:t>Typická věková skupina: </a:t>
            </a:r>
            <a:r>
              <a:rPr lang="cs-CZ" dirty="0" smtClean="0"/>
              <a:t>7. ročník, 12 – 13 let </a:t>
            </a:r>
          </a:p>
          <a:p>
            <a:r>
              <a:rPr lang="cs-CZ" b="1" dirty="0" smtClean="0"/>
              <a:t>Klíčová slova: </a:t>
            </a:r>
            <a:r>
              <a:rPr lang="cs-CZ" dirty="0" smtClean="0"/>
              <a:t>plod dužnatý,  plod suchý pukavý, plod suchý nepukavý, malvice, peckovice, bobule, oříšek, nažka, obilka, tobolka, šešule, šešulka, tobolka, lusk, pokožka, dužnina, semeno, oplodí</a:t>
            </a:r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prezentace, interaktivní tabule</a:t>
            </a:r>
          </a:p>
          <a:p>
            <a:r>
              <a:rPr lang="cs-CZ" b="1" dirty="0" smtClean="0"/>
              <a:t>Potřebný čas pro výuku DUM: </a:t>
            </a:r>
            <a:r>
              <a:rPr lang="cs-CZ" dirty="0" smtClean="0"/>
              <a:t>30 min.</a:t>
            </a:r>
          </a:p>
          <a:p>
            <a:r>
              <a:rPr lang="cs-CZ" b="1" dirty="0" smtClean="0"/>
              <a:t>Metodické zhodnocení a popis práce s digitálním učebním materiálem: </a:t>
            </a:r>
            <a:r>
              <a:rPr lang="cs-CZ" dirty="0" smtClean="0"/>
              <a:t>Učitel seznámí žáky se stavbou plodu dužnatého i suchého, podrobně vysvětlí třídění plodů, jejich rozšiřování, upozorní na význam plodů </a:t>
            </a:r>
            <a:r>
              <a:rPr lang="cs-CZ" dirty="0" smtClean="0"/>
              <a:t>                            pro </a:t>
            </a:r>
            <a:r>
              <a:rPr lang="cs-CZ" dirty="0" smtClean="0"/>
              <a:t>zdravou výživu.</a:t>
            </a:r>
          </a:p>
          <a:p>
            <a:r>
              <a:rPr lang="cs-CZ" dirty="0" smtClean="0"/>
              <a:t>Žáci aktivně doplňují a odpovídají na zadané otázky s využitím interaktivní tabule.</a:t>
            </a:r>
          </a:p>
          <a:p>
            <a:r>
              <a:rPr lang="cs-CZ" b="1" dirty="0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/>
                </a:solidFill>
              </a:rPr>
              <a:t>Plody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94928"/>
          </a:xfr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dužnaté a suché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Soubor:Neuruppin18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5256584" cy="68599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3528" y="476672"/>
            <a:ext cx="17792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PLODY</a:t>
            </a:r>
            <a:endParaRPr lang="cs-CZ" sz="40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30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dužnaté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u="sng" dirty="0" smtClean="0"/>
              <a:t>plody s dužninou</a:t>
            </a:r>
          </a:p>
          <a:p>
            <a:pPr>
              <a:buNone/>
            </a:pPr>
            <a:endParaRPr lang="cs-CZ" sz="2800" dirty="0" smtClean="0"/>
          </a:p>
          <a:p>
            <a:r>
              <a:rPr lang="cs-CZ" sz="2800" b="1" dirty="0" smtClean="0"/>
              <a:t>peckovice</a:t>
            </a:r>
            <a:r>
              <a:rPr lang="cs-CZ" sz="2800" dirty="0" smtClean="0"/>
              <a:t>	- semeno uzavřeno v pecce</a:t>
            </a:r>
          </a:p>
          <a:p>
            <a:r>
              <a:rPr lang="cs-CZ" sz="2800" b="1" dirty="0" smtClean="0"/>
              <a:t>malvice</a:t>
            </a:r>
            <a:r>
              <a:rPr lang="cs-CZ" sz="2800" dirty="0" smtClean="0"/>
              <a:t> - semena v jádřinci</a:t>
            </a:r>
          </a:p>
          <a:p>
            <a:r>
              <a:rPr lang="cs-CZ" sz="2800" b="1" dirty="0" smtClean="0"/>
              <a:t>bobule</a:t>
            </a:r>
            <a:r>
              <a:rPr lang="cs-CZ" sz="2800" dirty="0" smtClean="0"/>
              <a:t> – semena volně uložena v rosolovité dužnině</a:t>
            </a:r>
            <a:endParaRPr lang="cs-CZ" sz="2800" dirty="0"/>
          </a:p>
        </p:txBody>
      </p:sp>
      <p:pic>
        <p:nvPicPr>
          <p:cNvPr id="4" name="Obrázek 3" descr="skenování0007.jpg"/>
          <p:cNvPicPr>
            <a:picLocks noChangeAspect="1"/>
          </p:cNvPicPr>
          <p:nvPr/>
        </p:nvPicPr>
        <p:blipFill>
          <a:blip r:embed="rId2" cstate="print"/>
          <a:srcRect l="35690" t="67850" r="2664" b="8001"/>
          <a:stretch>
            <a:fillRect/>
          </a:stretch>
        </p:blipFill>
        <p:spPr>
          <a:xfrm>
            <a:off x="2555776" y="4149080"/>
            <a:ext cx="3816424" cy="23099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50"/>
                            </p:stCondLst>
                            <p:childTnLst>
                              <p:par>
                                <p:cTn id="15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50"/>
                            </p:stCondLst>
                            <p:childTnLst>
                              <p:par>
                                <p:cTn id="21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dužnaté – stavba plodu</a:t>
            </a:r>
            <a:endParaRPr lang="cs-CZ" b="1" dirty="0"/>
          </a:p>
        </p:txBody>
      </p:sp>
      <p:pic>
        <p:nvPicPr>
          <p:cNvPr id="5" name="Obrázek 4" descr="skenování0007.jpg"/>
          <p:cNvPicPr>
            <a:picLocks noChangeAspect="1"/>
          </p:cNvPicPr>
          <p:nvPr/>
        </p:nvPicPr>
        <p:blipFill>
          <a:blip r:embed="rId2" cstate="print"/>
          <a:srcRect l="58953" t="67850" r="21507" b="19352"/>
          <a:stretch>
            <a:fillRect/>
          </a:stretch>
        </p:blipFill>
        <p:spPr>
          <a:xfrm>
            <a:off x="2915816" y="2708920"/>
            <a:ext cx="3024336" cy="3060340"/>
          </a:xfrm>
          <a:prstGeom prst="rect">
            <a:avLst/>
          </a:prstGeom>
        </p:spPr>
      </p:pic>
      <p:cxnSp>
        <p:nvCxnSpPr>
          <p:cNvPr id="7" name="Přímá spojovací šipka 6"/>
          <p:cNvCxnSpPr/>
          <p:nvPr/>
        </p:nvCxnSpPr>
        <p:spPr>
          <a:xfrm>
            <a:off x="1619672" y="4221088"/>
            <a:ext cx="1584176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H="1">
            <a:off x="5076056" y="4149080"/>
            <a:ext cx="1800200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2195736" y="4725144"/>
            <a:ext cx="2016224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971600" y="3789040"/>
            <a:ext cx="14165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POKOŽKA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79512" y="4725144"/>
            <a:ext cx="27850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PECKA SE SEMENEM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32240" y="3717032"/>
            <a:ext cx="1398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DUŽNINA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36104"/>
          </a:xfr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dužnaté - rostliny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>
            <a:normAutofit fontScale="70000" lnSpcReduction="20000"/>
          </a:bodyPr>
          <a:lstStyle/>
          <a:p>
            <a:r>
              <a:rPr lang="cs-CZ" sz="2800" dirty="0" smtClean="0"/>
              <a:t>	    	</a:t>
            </a:r>
            <a:r>
              <a:rPr lang="cs-CZ" sz="2800" b="1" u="sng" dirty="0" smtClean="0"/>
              <a:t>jablko</a:t>
            </a:r>
            <a:r>
              <a:rPr lang="cs-CZ" sz="2800" b="1" dirty="0" smtClean="0"/>
              <a:t>	</a:t>
            </a:r>
            <a:r>
              <a:rPr lang="cs-CZ" sz="2800" dirty="0" smtClean="0"/>
              <a:t> 	jabloň</a:t>
            </a:r>
          </a:p>
          <a:p>
            <a:pPr>
              <a:buNone/>
            </a:pPr>
            <a:r>
              <a:rPr lang="cs-CZ" sz="2800" dirty="0" smtClean="0"/>
              <a:t>			hruška		hrušeň</a:t>
            </a:r>
          </a:p>
          <a:p>
            <a:pPr>
              <a:buNone/>
            </a:pPr>
            <a:r>
              <a:rPr lang="cs-CZ" sz="2800" dirty="0" smtClean="0"/>
              <a:t>			jeřabina		jeřáb obecný</a:t>
            </a:r>
          </a:p>
          <a:p>
            <a:pPr>
              <a:buNone/>
            </a:pPr>
            <a:endParaRPr lang="cs-CZ" sz="2800" dirty="0" smtClean="0"/>
          </a:p>
          <a:p>
            <a:r>
              <a:rPr lang="cs-CZ" sz="2800" dirty="0" smtClean="0"/>
              <a:t>		třešeň 		</a:t>
            </a:r>
            <a:r>
              <a:rPr lang="cs-CZ" sz="2800" dirty="0" err="1" smtClean="0"/>
              <a:t>třešeň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		višeň		</a:t>
            </a:r>
            <a:r>
              <a:rPr lang="cs-CZ" sz="2800" dirty="0" err="1" smtClean="0"/>
              <a:t>višeň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		meruňka	</a:t>
            </a:r>
            <a:r>
              <a:rPr lang="cs-CZ" sz="2800" dirty="0" err="1" smtClean="0"/>
              <a:t>meruňka</a:t>
            </a: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			broskev		broskvoň</a:t>
            </a:r>
          </a:p>
          <a:p>
            <a:pPr>
              <a:buNone/>
            </a:pPr>
            <a:r>
              <a:rPr lang="cs-CZ" sz="2800" dirty="0" smtClean="0"/>
              <a:t>			</a:t>
            </a:r>
            <a:r>
              <a:rPr lang="cs-CZ" sz="2800" b="1" u="sng" dirty="0" smtClean="0"/>
              <a:t>švestka</a:t>
            </a:r>
            <a:r>
              <a:rPr lang="cs-CZ" sz="2800" b="1" dirty="0" smtClean="0"/>
              <a:t>	</a:t>
            </a:r>
            <a:r>
              <a:rPr lang="cs-CZ" sz="2800" dirty="0" smtClean="0"/>
              <a:t>	</a:t>
            </a:r>
            <a:r>
              <a:rPr lang="cs-CZ" sz="2800" dirty="0" err="1" smtClean="0"/>
              <a:t>švestka</a:t>
            </a: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r>
              <a:rPr lang="cs-CZ" sz="2800" dirty="0" smtClean="0"/>
              <a:t>		rybíz		meruzalka rybíz</a:t>
            </a:r>
          </a:p>
          <a:p>
            <a:pPr>
              <a:buNone/>
            </a:pPr>
            <a:r>
              <a:rPr lang="cs-CZ" sz="2800" dirty="0" smtClean="0"/>
              <a:t>			angrešt		srstka angrešt</a:t>
            </a:r>
          </a:p>
          <a:p>
            <a:pPr>
              <a:buNone/>
            </a:pPr>
            <a:r>
              <a:rPr lang="cs-CZ" sz="2800" dirty="0" smtClean="0"/>
              <a:t>			banán		banánovník</a:t>
            </a:r>
          </a:p>
          <a:p>
            <a:pPr>
              <a:buNone/>
            </a:pPr>
            <a:r>
              <a:rPr lang="cs-CZ" sz="2800" dirty="0" smtClean="0"/>
              <a:t>			</a:t>
            </a:r>
            <a:r>
              <a:rPr lang="cs-CZ" sz="2800" b="1" u="sng" dirty="0" smtClean="0"/>
              <a:t>hroznové víno</a:t>
            </a:r>
            <a:r>
              <a:rPr lang="cs-CZ" sz="2800" b="1" dirty="0" smtClean="0"/>
              <a:t>	</a:t>
            </a:r>
            <a:r>
              <a:rPr lang="cs-CZ" sz="2800" dirty="0" smtClean="0"/>
              <a:t>vinná réva</a:t>
            </a:r>
          </a:p>
          <a:p>
            <a:pPr>
              <a:buNone/>
            </a:pPr>
            <a:r>
              <a:rPr lang="cs-CZ" sz="2800" dirty="0" smtClean="0"/>
              <a:t>			rajče		lilek rajče</a:t>
            </a:r>
          </a:p>
          <a:p>
            <a:pPr>
              <a:buNone/>
            </a:pPr>
            <a:r>
              <a:rPr lang="cs-CZ" sz="2800" dirty="0" smtClean="0"/>
              <a:t>			borůvka		brusnice borůvka</a:t>
            </a:r>
          </a:p>
        </p:txBody>
      </p:sp>
      <p:pic>
        <p:nvPicPr>
          <p:cNvPr id="12290" name="Picture 2" descr="File:Fuji apple.jpg"/>
          <p:cNvPicPr>
            <a:picLocks noChangeAspect="1" noChangeArrowheads="1"/>
          </p:cNvPicPr>
          <p:nvPr/>
        </p:nvPicPr>
        <p:blipFill>
          <a:blip r:embed="rId2" cstate="print"/>
          <a:srcRect l="12285" t="13500" r="14006" b="7001"/>
          <a:stretch>
            <a:fillRect/>
          </a:stretch>
        </p:blipFill>
        <p:spPr bwMode="auto">
          <a:xfrm>
            <a:off x="6516216" y="1268760"/>
            <a:ext cx="1728192" cy="1174284"/>
          </a:xfrm>
          <a:prstGeom prst="rect">
            <a:avLst/>
          </a:prstGeom>
          <a:noFill/>
        </p:spPr>
      </p:pic>
      <p:pic>
        <p:nvPicPr>
          <p:cNvPr id="12292" name="Picture 4" descr="File:Slivo&amp;ncaron; švestka, plu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852936"/>
            <a:ext cx="1999865" cy="1332410"/>
          </a:xfrm>
          <a:prstGeom prst="rect">
            <a:avLst/>
          </a:prstGeom>
          <a:noFill/>
        </p:spPr>
      </p:pic>
      <p:pic>
        <p:nvPicPr>
          <p:cNvPr id="12294" name="Picture 6" descr="File:Grapes02.jpg"/>
          <p:cNvPicPr>
            <a:picLocks noChangeAspect="1" noChangeArrowheads="1"/>
          </p:cNvPicPr>
          <p:nvPr/>
        </p:nvPicPr>
        <p:blipFill>
          <a:blip r:embed="rId4" cstate="print"/>
          <a:srcRect b="14178"/>
          <a:stretch>
            <a:fillRect/>
          </a:stretch>
        </p:blipFill>
        <p:spPr bwMode="auto">
          <a:xfrm>
            <a:off x="6588224" y="4653136"/>
            <a:ext cx="1871418" cy="1493859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755576" y="1412776"/>
            <a:ext cx="10038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u="sng" dirty="0" smtClean="0"/>
              <a:t>malvice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755576" y="2636912"/>
            <a:ext cx="12346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u="sng" dirty="0" smtClean="0"/>
              <a:t>peckovice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755576" y="4437112"/>
            <a:ext cx="9284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u="sng" dirty="0" smtClean="0"/>
              <a:t>bobule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suché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506916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u="sng" dirty="0" smtClean="0"/>
              <a:t>plody bez dužniny</a:t>
            </a:r>
          </a:p>
          <a:p>
            <a:r>
              <a:rPr lang="cs-CZ" sz="2800" b="1" dirty="0" smtClean="0"/>
              <a:t>pukavé</a:t>
            </a:r>
            <a:r>
              <a:rPr lang="cs-CZ" sz="2800" dirty="0" smtClean="0"/>
              <a:t>  </a:t>
            </a:r>
          </a:p>
          <a:p>
            <a:pPr lvl="1"/>
            <a:r>
              <a:rPr lang="cs-CZ" sz="2400" dirty="0" smtClean="0"/>
              <a:t>semena po dozrání z plodu vypadávají</a:t>
            </a:r>
          </a:p>
          <a:p>
            <a:pPr lvl="1">
              <a:buNone/>
            </a:pPr>
            <a:r>
              <a:rPr lang="cs-CZ" sz="2400" b="1" dirty="0" smtClean="0"/>
              <a:t>			</a:t>
            </a:r>
            <a:r>
              <a:rPr lang="cs-CZ" sz="2600" b="1" dirty="0" smtClean="0"/>
              <a:t>lusk</a:t>
            </a:r>
          </a:p>
          <a:p>
            <a:pPr>
              <a:buNone/>
            </a:pPr>
            <a:r>
              <a:rPr lang="cs-CZ" sz="2600" dirty="0" smtClean="0"/>
              <a:t>			</a:t>
            </a:r>
            <a:r>
              <a:rPr lang="cs-CZ" sz="2600" b="1" dirty="0" smtClean="0"/>
              <a:t>tobolka</a:t>
            </a:r>
          </a:p>
          <a:p>
            <a:pPr>
              <a:buNone/>
            </a:pPr>
            <a:r>
              <a:rPr lang="cs-CZ" sz="2600" dirty="0" smtClean="0"/>
              <a:t>			</a:t>
            </a:r>
            <a:r>
              <a:rPr lang="cs-CZ" sz="2600" b="1" dirty="0" smtClean="0"/>
              <a:t>šešul</a:t>
            </a:r>
            <a:r>
              <a:rPr lang="cs-CZ" sz="2800" b="1" dirty="0" smtClean="0"/>
              <a:t>e</a:t>
            </a:r>
          </a:p>
          <a:p>
            <a:pPr>
              <a:buNone/>
            </a:pPr>
            <a:r>
              <a:rPr lang="cs-CZ" sz="2800" dirty="0" smtClean="0"/>
              <a:t>			</a:t>
            </a:r>
            <a:r>
              <a:rPr lang="cs-CZ" sz="2800" b="1" dirty="0" smtClean="0"/>
              <a:t>šešulka</a:t>
            </a:r>
          </a:p>
          <a:p>
            <a:r>
              <a:rPr lang="cs-CZ" sz="2800" b="1" dirty="0" smtClean="0"/>
              <a:t>nepukavé</a:t>
            </a:r>
            <a:r>
              <a:rPr lang="cs-CZ" sz="2800" dirty="0" smtClean="0"/>
              <a:t> </a:t>
            </a:r>
          </a:p>
          <a:p>
            <a:pPr lvl="1"/>
            <a:r>
              <a:rPr lang="cs-CZ" sz="2400" dirty="0" smtClean="0"/>
              <a:t>semena uzavřena v plodech až do vyklíčení				</a:t>
            </a:r>
          </a:p>
          <a:p>
            <a:pPr lvl="1">
              <a:buNone/>
            </a:pPr>
            <a:r>
              <a:rPr lang="cs-CZ" sz="2400" b="1" dirty="0" smtClean="0"/>
              <a:t>			</a:t>
            </a:r>
            <a:r>
              <a:rPr lang="cs-CZ" sz="2600" b="1" dirty="0" smtClean="0"/>
              <a:t>oříšek</a:t>
            </a:r>
          </a:p>
          <a:p>
            <a:pPr>
              <a:buNone/>
            </a:pPr>
            <a:r>
              <a:rPr lang="cs-CZ" sz="2600" dirty="0" smtClean="0"/>
              <a:t>			</a:t>
            </a:r>
            <a:r>
              <a:rPr lang="cs-CZ" sz="2600" b="1" dirty="0" smtClean="0"/>
              <a:t>nažka</a:t>
            </a:r>
          </a:p>
          <a:p>
            <a:pPr>
              <a:buNone/>
            </a:pPr>
            <a:r>
              <a:rPr lang="cs-CZ" sz="2600" dirty="0" smtClean="0"/>
              <a:t>			</a:t>
            </a:r>
            <a:r>
              <a:rPr lang="cs-CZ" sz="2600" b="1" dirty="0" smtClean="0"/>
              <a:t>obilka</a:t>
            </a:r>
          </a:p>
          <a:p>
            <a:pPr>
              <a:buNone/>
            </a:pPr>
            <a:endParaRPr lang="cs-CZ" sz="2800" b="1" dirty="0"/>
          </a:p>
        </p:txBody>
      </p:sp>
      <p:pic>
        <p:nvPicPr>
          <p:cNvPr id="4" name="Zástupný symbol pro obsah 5" descr="skenování0008.jpg"/>
          <p:cNvPicPr>
            <a:picLocks noChangeAspect="1"/>
          </p:cNvPicPr>
          <p:nvPr/>
        </p:nvPicPr>
        <p:blipFill>
          <a:blip r:embed="rId2" cstate="print"/>
          <a:srcRect l="74123" t="75239" r="1748" b="8254"/>
          <a:stretch>
            <a:fillRect/>
          </a:stretch>
        </p:blipFill>
        <p:spPr>
          <a:xfrm rot="10800000">
            <a:off x="5220072" y="4812555"/>
            <a:ext cx="2016224" cy="2045445"/>
          </a:xfrm>
          <a:prstGeom prst="rect">
            <a:avLst/>
          </a:prstGeom>
        </p:spPr>
      </p:pic>
      <p:pic>
        <p:nvPicPr>
          <p:cNvPr id="5" name="Zástupný symbol pro obsah 5" descr="skenování0008.jpg"/>
          <p:cNvPicPr>
            <a:picLocks noChangeAspect="1"/>
          </p:cNvPicPr>
          <p:nvPr/>
        </p:nvPicPr>
        <p:blipFill>
          <a:blip r:embed="rId3" cstate="print"/>
          <a:srcRect l="73498" t="32791" r="1748" b="24761"/>
          <a:stretch>
            <a:fillRect/>
          </a:stretch>
        </p:blipFill>
        <p:spPr>
          <a:xfrm rot="10800000">
            <a:off x="7020272" y="260648"/>
            <a:ext cx="1800200" cy="45776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suché pukavé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/>
              <a:t>lusk</a:t>
            </a:r>
            <a:r>
              <a:rPr lang="cs-CZ" sz="2800" dirty="0" smtClean="0"/>
              <a:t>	hrách setý</a:t>
            </a:r>
          </a:p>
          <a:p>
            <a:pPr>
              <a:buNone/>
            </a:pPr>
            <a:r>
              <a:rPr lang="cs-CZ" sz="2800" dirty="0" smtClean="0"/>
              <a:t>			fazol obecný</a:t>
            </a:r>
          </a:p>
          <a:p>
            <a:pPr>
              <a:buNone/>
            </a:pPr>
            <a:r>
              <a:rPr lang="cs-CZ" sz="2800" dirty="0" smtClean="0"/>
              <a:t>			trnovník akát</a:t>
            </a:r>
          </a:p>
        </p:txBody>
      </p:sp>
      <p:pic>
        <p:nvPicPr>
          <p:cNvPr id="10242" name="Picture 2" descr="File:Young pod of Pisum sativum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412776"/>
            <a:ext cx="2628495" cy="1751234"/>
          </a:xfrm>
          <a:prstGeom prst="rect">
            <a:avLst/>
          </a:prstGeom>
          <a:noFill/>
        </p:spPr>
      </p:pic>
      <p:pic>
        <p:nvPicPr>
          <p:cNvPr id="10252" name="Picture 12" descr="File:Phaseolus vulgaris se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645024"/>
            <a:ext cx="2400300" cy="1600200"/>
          </a:xfrm>
          <a:prstGeom prst="rect">
            <a:avLst/>
          </a:prstGeom>
          <a:noFill/>
        </p:spPr>
      </p:pic>
      <p:pic>
        <p:nvPicPr>
          <p:cNvPr id="10254" name="Picture 14" descr="File:Flowers of Robinia pseudoacac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861048"/>
            <a:ext cx="1872208" cy="2496277"/>
          </a:xfrm>
          <a:prstGeom prst="rect">
            <a:avLst/>
          </a:prstGeom>
          <a:noFill/>
        </p:spPr>
      </p:pic>
      <p:pic>
        <p:nvPicPr>
          <p:cNvPr id="10256" name="Picture 16" descr="File:Robinia acacia 'frisia' JP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861048"/>
            <a:ext cx="1728192" cy="2592288"/>
          </a:xfrm>
          <a:prstGeom prst="rect">
            <a:avLst/>
          </a:prstGeom>
          <a:noFill/>
        </p:spPr>
      </p:pic>
      <p:cxnSp>
        <p:nvCxnSpPr>
          <p:cNvPr id="9" name="Přímá spojovací šipka 8"/>
          <p:cNvCxnSpPr/>
          <p:nvPr/>
        </p:nvCxnSpPr>
        <p:spPr>
          <a:xfrm>
            <a:off x="3995936" y="1916832"/>
            <a:ext cx="576064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4283968" y="2420888"/>
            <a:ext cx="432048" cy="100811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2699792" y="3140968"/>
            <a:ext cx="576064" cy="50405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864096"/>
          </a:xfr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suché pukavé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tobolka</a:t>
            </a:r>
            <a:r>
              <a:rPr lang="cs-CZ" dirty="0" smtClean="0"/>
              <a:t>	mák</a:t>
            </a:r>
          </a:p>
          <a:p>
            <a:pPr>
              <a:buNone/>
            </a:pPr>
            <a:r>
              <a:rPr lang="cs-CZ" dirty="0" smtClean="0"/>
              <a:t>			tulipán zahradní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b="1" u="sng" dirty="0" smtClean="0"/>
              <a:t>šešule</a:t>
            </a:r>
            <a:r>
              <a:rPr lang="cs-CZ" dirty="0" smtClean="0"/>
              <a:t>	řepka olejka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" name="Picture 10" descr="File:Papaver rhoeas - Köhler–s Medizinal-Pflanzen-1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404664"/>
            <a:ext cx="1819526" cy="2614464"/>
          </a:xfrm>
          <a:prstGeom prst="rect">
            <a:avLst/>
          </a:prstGeom>
          <a:noFill/>
        </p:spPr>
      </p:pic>
      <p:pic>
        <p:nvPicPr>
          <p:cNvPr id="6" name="Picture 4" descr="File:Bild 003 tulpe w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628800"/>
            <a:ext cx="1421887" cy="1892690"/>
          </a:xfrm>
          <a:prstGeom prst="rect">
            <a:avLst/>
          </a:prstGeom>
          <a:noFill/>
        </p:spPr>
      </p:pic>
      <p:pic>
        <p:nvPicPr>
          <p:cNvPr id="7" name="Picture 6" descr="File:Brassica napus - Köhler–s Medizinal-Pflanzen-169.jpg"/>
          <p:cNvPicPr>
            <a:picLocks noChangeAspect="1" noChangeArrowheads="1"/>
          </p:cNvPicPr>
          <p:nvPr/>
        </p:nvPicPr>
        <p:blipFill>
          <a:blip r:embed="rId4" cstate="print"/>
          <a:srcRect b="5604"/>
          <a:stretch>
            <a:fillRect/>
          </a:stretch>
        </p:blipFill>
        <p:spPr bwMode="auto">
          <a:xfrm>
            <a:off x="4860032" y="3573016"/>
            <a:ext cx="2736304" cy="3177359"/>
          </a:xfrm>
          <a:prstGeom prst="rect">
            <a:avLst/>
          </a:prstGeom>
          <a:noFill/>
        </p:spPr>
      </p:pic>
      <p:cxnSp>
        <p:nvCxnSpPr>
          <p:cNvPr id="9" name="Přímá spojovací šipka 8"/>
          <p:cNvCxnSpPr/>
          <p:nvPr/>
        </p:nvCxnSpPr>
        <p:spPr>
          <a:xfrm flipV="1">
            <a:off x="3275856" y="1268760"/>
            <a:ext cx="3816424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4427984" y="2780928"/>
            <a:ext cx="1008112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3779912" y="5085184"/>
            <a:ext cx="936104" cy="64807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suché pukavé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šešulka</a:t>
            </a:r>
            <a:r>
              <a:rPr lang="cs-CZ" dirty="0" smtClean="0"/>
              <a:t>	kokoška pastuší tobolka</a:t>
            </a:r>
          </a:p>
          <a:p>
            <a:endParaRPr lang="cs-CZ" dirty="0"/>
          </a:p>
        </p:txBody>
      </p:sp>
      <p:pic>
        <p:nvPicPr>
          <p:cNvPr id="4" name="Picture 8" descr="File:Capsella bursa pastoris lom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204864"/>
            <a:ext cx="2952328" cy="43773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suché nepukavé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/>
              <a:t>oříšek </a:t>
            </a:r>
            <a:r>
              <a:rPr lang="cs-CZ" sz="2800" dirty="0" smtClean="0"/>
              <a:t>	ořešák královský			</a:t>
            </a:r>
          </a:p>
          <a:p>
            <a:pPr>
              <a:buNone/>
            </a:pPr>
            <a:r>
              <a:rPr lang="cs-CZ" sz="2800" dirty="0" smtClean="0"/>
              <a:t>			líska obecná</a:t>
            </a:r>
          </a:p>
          <a:p>
            <a:pPr>
              <a:buNone/>
            </a:pPr>
            <a:r>
              <a:rPr lang="cs-CZ" sz="2800" dirty="0" smtClean="0"/>
              <a:t>			lípa srdčitá</a:t>
            </a:r>
          </a:p>
        </p:txBody>
      </p:sp>
      <p:pic>
        <p:nvPicPr>
          <p:cNvPr id="9218" name="Picture 2" descr="File:Juglans regia Echte Walnußfrucht 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501008"/>
            <a:ext cx="2160240" cy="2880320"/>
          </a:xfrm>
          <a:prstGeom prst="rect">
            <a:avLst/>
          </a:prstGeom>
          <a:noFill/>
        </p:spPr>
      </p:pic>
      <p:pic>
        <p:nvPicPr>
          <p:cNvPr id="9220" name="Picture 4" descr="File:Corylus avella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484784"/>
            <a:ext cx="3240360" cy="2385715"/>
          </a:xfrm>
          <a:prstGeom prst="rect">
            <a:avLst/>
          </a:prstGeom>
          <a:noFill/>
        </p:spPr>
      </p:pic>
      <p:pic>
        <p:nvPicPr>
          <p:cNvPr id="9222" name="Picture 6" descr="File:Tilia cordata MHNT.BOT.2004.0.7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116282"/>
            <a:ext cx="2880320" cy="2165654"/>
          </a:xfrm>
          <a:prstGeom prst="rect">
            <a:avLst/>
          </a:prstGeom>
          <a:noFill/>
        </p:spPr>
      </p:pic>
      <p:pic>
        <p:nvPicPr>
          <p:cNvPr id="9224" name="Picture 8" descr="Soubor:Lipovlis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149080"/>
            <a:ext cx="1584176" cy="2112235"/>
          </a:xfrm>
          <a:prstGeom prst="rect">
            <a:avLst/>
          </a:prstGeom>
          <a:noFill/>
        </p:spPr>
      </p:pic>
      <p:cxnSp>
        <p:nvCxnSpPr>
          <p:cNvPr id="9" name="Přímá spojovací šipka 8"/>
          <p:cNvCxnSpPr/>
          <p:nvPr/>
        </p:nvCxnSpPr>
        <p:spPr>
          <a:xfrm flipH="1">
            <a:off x="1475656" y="1988840"/>
            <a:ext cx="864096" cy="144016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4283968" y="2420888"/>
            <a:ext cx="1008112" cy="2160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3995936" y="3068960"/>
            <a:ext cx="1296144" cy="93610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17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27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8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suché nepukavé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nažka</a:t>
            </a:r>
            <a:r>
              <a:rPr lang="cs-CZ" dirty="0" smtClean="0"/>
              <a:t>	 dub letní</a:t>
            </a:r>
          </a:p>
          <a:p>
            <a:pPr>
              <a:buNone/>
            </a:pPr>
            <a:r>
              <a:rPr lang="cs-CZ" dirty="0" smtClean="0"/>
              <a:t>			 smetanka lékařská</a:t>
            </a:r>
          </a:p>
          <a:p>
            <a:pPr>
              <a:buNone/>
            </a:pPr>
            <a:r>
              <a:rPr lang="cs-CZ" dirty="0" smtClean="0"/>
              <a:t>			 slunečnice roční </a:t>
            </a:r>
          </a:p>
        </p:txBody>
      </p:sp>
      <p:pic>
        <p:nvPicPr>
          <p:cNvPr id="36866" name="Picture 2" descr="File:A sunflow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573016"/>
            <a:ext cx="1963992" cy="2618656"/>
          </a:xfrm>
          <a:prstGeom prst="rect">
            <a:avLst/>
          </a:prstGeom>
          <a:noFill/>
        </p:spPr>
      </p:pic>
      <p:pic>
        <p:nvPicPr>
          <p:cNvPr id="36868" name="Picture 4" descr="File:Taraxacum officinale - Köhler–s Medizinal-Pflanzen-1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2232248" cy="3080398"/>
          </a:xfrm>
          <a:prstGeom prst="rect">
            <a:avLst/>
          </a:prstGeom>
          <a:noFill/>
        </p:spPr>
      </p:pic>
      <p:pic>
        <p:nvPicPr>
          <p:cNvPr id="36870" name="Picture 6" descr="File:Illustration Quercus robur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484784"/>
            <a:ext cx="3024336" cy="4856776"/>
          </a:xfrm>
          <a:prstGeom prst="rect">
            <a:avLst/>
          </a:prstGeom>
          <a:noFill/>
        </p:spPr>
      </p:pic>
      <p:cxnSp>
        <p:nvCxnSpPr>
          <p:cNvPr id="8" name="Přímá spojovací šipka 7"/>
          <p:cNvCxnSpPr/>
          <p:nvPr/>
        </p:nvCxnSpPr>
        <p:spPr>
          <a:xfrm>
            <a:off x="5220072" y="3068960"/>
            <a:ext cx="0" cy="3600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H="1">
            <a:off x="1403648" y="2564904"/>
            <a:ext cx="936104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4067944" y="1916832"/>
            <a:ext cx="1584176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17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27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8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Plody suché nepukavé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obilka</a:t>
            </a:r>
            <a:r>
              <a:rPr lang="cs-CZ" dirty="0" smtClean="0"/>
              <a:t>	</a:t>
            </a:r>
            <a:r>
              <a:rPr lang="cs-CZ" sz="2800" dirty="0" smtClean="0"/>
              <a:t>pšenice obecná</a:t>
            </a:r>
          </a:p>
          <a:p>
            <a:pPr>
              <a:buNone/>
            </a:pPr>
            <a:r>
              <a:rPr lang="cs-CZ" sz="2800" dirty="0" smtClean="0"/>
              <a:t>			žito seté</a:t>
            </a:r>
          </a:p>
          <a:p>
            <a:pPr>
              <a:buNone/>
            </a:pPr>
            <a:r>
              <a:rPr lang="cs-CZ" sz="2800" dirty="0" smtClean="0"/>
              <a:t>			ječmen setý</a:t>
            </a:r>
          </a:p>
          <a:p>
            <a:pPr>
              <a:buNone/>
            </a:pPr>
            <a:r>
              <a:rPr lang="cs-CZ" sz="2800" dirty="0" smtClean="0"/>
              <a:t>			kukuřice setá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5842" name="Picture 2" descr="File:Triticum aestivum - Köhler–s Medizinal-Pflanzen-2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1268760"/>
            <a:ext cx="2315004" cy="2820964"/>
          </a:xfrm>
          <a:prstGeom prst="rect">
            <a:avLst/>
          </a:prstGeom>
          <a:noFill/>
        </p:spPr>
      </p:pic>
      <p:pic>
        <p:nvPicPr>
          <p:cNvPr id="35844" name="Picture 4" descr="File:Wild ry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9664" y="4509120"/>
            <a:ext cx="3024336" cy="2018744"/>
          </a:xfrm>
          <a:prstGeom prst="rect">
            <a:avLst/>
          </a:prstGeom>
          <a:noFill/>
        </p:spPr>
      </p:pic>
      <p:pic>
        <p:nvPicPr>
          <p:cNvPr id="35846" name="Picture 6" descr="File:Illustration Hordeum vulgare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284984"/>
            <a:ext cx="2050883" cy="3329212"/>
          </a:xfrm>
          <a:prstGeom prst="rect">
            <a:avLst/>
          </a:prstGeom>
          <a:noFill/>
        </p:spPr>
      </p:pic>
      <p:pic>
        <p:nvPicPr>
          <p:cNvPr id="35848" name="Picture 8" descr="File:Zea Mays 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3861048"/>
            <a:ext cx="2087398" cy="2852936"/>
          </a:xfrm>
          <a:prstGeom prst="rect">
            <a:avLst/>
          </a:prstGeom>
          <a:noFill/>
        </p:spPr>
      </p:pic>
      <p:cxnSp>
        <p:nvCxnSpPr>
          <p:cNvPr id="9" name="Přímá spojovací šipka 8"/>
          <p:cNvCxnSpPr/>
          <p:nvPr/>
        </p:nvCxnSpPr>
        <p:spPr>
          <a:xfrm>
            <a:off x="4716016" y="1988840"/>
            <a:ext cx="1800200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3779912" y="2492896"/>
            <a:ext cx="3240360" cy="194421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H="1">
            <a:off x="1475656" y="2996952"/>
            <a:ext cx="792088" cy="2160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4355976" y="3501008"/>
            <a:ext cx="360040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17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27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8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6" dur="1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37" dur="1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38" dur="1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Rozšiřování plodů - vodou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u="sng" dirty="0" smtClean="0"/>
              <a:t>vodou se rozšiřují semena </a:t>
            </a:r>
          </a:p>
          <a:p>
            <a:pPr lvl="1"/>
            <a:r>
              <a:rPr lang="cs-CZ" sz="2400" b="1" dirty="0" smtClean="0"/>
              <a:t>vodních rostlin </a:t>
            </a:r>
          </a:p>
          <a:p>
            <a:pPr lvl="1"/>
            <a:r>
              <a:rPr lang="cs-CZ" sz="2400" dirty="0" smtClean="0"/>
              <a:t>blatouch bahenní </a:t>
            </a:r>
          </a:p>
          <a:p>
            <a:pPr lvl="1"/>
            <a:r>
              <a:rPr lang="cs-CZ" sz="2400" dirty="0" smtClean="0"/>
              <a:t>leknín bílý </a:t>
            </a:r>
          </a:p>
          <a:p>
            <a:pPr lvl="1"/>
            <a:endParaRPr lang="cs-CZ" sz="2400" dirty="0" smtClean="0"/>
          </a:p>
          <a:p>
            <a:pPr lvl="1">
              <a:buNone/>
            </a:pPr>
            <a:endParaRPr lang="cs-CZ" sz="2400" dirty="0" smtClean="0"/>
          </a:p>
          <a:p>
            <a:pPr lvl="1"/>
            <a:endParaRPr lang="cs-CZ" sz="2400" b="1" dirty="0" smtClean="0"/>
          </a:p>
          <a:p>
            <a:pPr lvl="1"/>
            <a:r>
              <a:rPr lang="cs-CZ" sz="2400" b="1" dirty="0" smtClean="0"/>
              <a:t>rostlin rostoucích na březích vod </a:t>
            </a:r>
            <a:r>
              <a:rPr lang="cs-CZ" sz="2400" dirty="0" smtClean="0"/>
              <a:t> </a:t>
            </a:r>
          </a:p>
          <a:p>
            <a:pPr lvl="1"/>
            <a:r>
              <a:rPr lang="cs-CZ" sz="2400" dirty="0" smtClean="0"/>
              <a:t>olše lepkavá</a:t>
            </a:r>
          </a:p>
          <a:p>
            <a:endParaRPr lang="cs-CZ" sz="2800" b="1" dirty="0" smtClean="0"/>
          </a:p>
        </p:txBody>
      </p:sp>
      <p:pic>
        <p:nvPicPr>
          <p:cNvPr id="8194" name="Picture 2" descr="File:Caltha palustris MHNT.BOT.2005.0.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340768"/>
            <a:ext cx="2376264" cy="1603978"/>
          </a:xfrm>
          <a:prstGeom prst="rect">
            <a:avLst/>
          </a:prstGeom>
          <a:noFill/>
        </p:spPr>
      </p:pic>
      <p:pic>
        <p:nvPicPr>
          <p:cNvPr id="8196" name="Picture 4" descr="File:Blatouch bahení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222866"/>
            <a:ext cx="2016224" cy="151216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948264" y="2924944"/>
            <a:ext cx="1100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měchýřek</a:t>
            </a:r>
            <a:endParaRPr lang="cs-CZ" dirty="0"/>
          </a:p>
        </p:txBody>
      </p:sp>
      <p:pic>
        <p:nvPicPr>
          <p:cNvPr id="8198" name="Picture 6" descr="File:Lumme (Nymphaea candida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3429000"/>
            <a:ext cx="2736304" cy="1826483"/>
          </a:xfrm>
          <a:prstGeom prst="rect">
            <a:avLst/>
          </a:prstGeom>
          <a:noFill/>
        </p:spPr>
      </p:pic>
      <p:cxnSp>
        <p:nvCxnSpPr>
          <p:cNvPr id="9" name="Přímá spojovací šipka 8"/>
          <p:cNvCxnSpPr/>
          <p:nvPr/>
        </p:nvCxnSpPr>
        <p:spPr>
          <a:xfrm flipV="1">
            <a:off x="3563888" y="2636912"/>
            <a:ext cx="360040" cy="14401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2627784" y="3284984"/>
            <a:ext cx="3456384" cy="129614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 flipV="1">
            <a:off x="5580112" y="1916832"/>
            <a:ext cx="648072" cy="2160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1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81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tmFilter="0, 0; .2, .5; .8, .5; 1, 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500" autoRev="1" fill="hold"/>
                                        <p:tgtEl>
                                          <p:spTgt spid="81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Typické stanoviště olše lepkavé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8" descr="File:Unterspreewald-Gross-Wasserburger-Spree-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556792"/>
            <a:ext cx="6480720" cy="48605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Rozšiřování plodů -větrem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600" dirty="0" smtClean="0"/>
              <a:t>větrem se rozšiřují </a:t>
            </a:r>
            <a:r>
              <a:rPr lang="cs-CZ" sz="3600" u="sng" dirty="0" smtClean="0"/>
              <a:t>plody a semena se zařízením umožňujícím let vzduchem</a:t>
            </a:r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b="1" dirty="0" smtClean="0"/>
              <a:t>ochmýřené plody  </a:t>
            </a:r>
            <a:r>
              <a:rPr lang="cs-CZ" sz="3600" dirty="0" smtClean="0"/>
              <a:t>	smetanka lékařská 						</a:t>
            </a:r>
            <a:r>
              <a:rPr lang="cs-CZ" sz="3600" u="sng" dirty="0" smtClean="0"/>
              <a:t>pcháč oset</a:t>
            </a:r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b="1" dirty="0" smtClean="0"/>
              <a:t>blanitá křídla </a:t>
            </a:r>
            <a:r>
              <a:rPr lang="cs-CZ" sz="3600" dirty="0" smtClean="0"/>
              <a:t>	 </a:t>
            </a:r>
            <a:r>
              <a:rPr lang="cs-CZ" sz="3600" u="sng" dirty="0" smtClean="0"/>
              <a:t>javor</a:t>
            </a:r>
          </a:p>
          <a:p>
            <a:pPr>
              <a:buNone/>
            </a:pPr>
            <a:r>
              <a:rPr lang="cs-CZ" sz="3600" dirty="0" smtClean="0"/>
              <a:t>				 jasan</a:t>
            </a:r>
          </a:p>
          <a:p>
            <a:pPr>
              <a:buNone/>
            </a:pPr>
            <a:r>
              <a:rPr lang="cs-CZ" sz="3600" dirty="0" smtClean="0"/>
              <a:t>				 habr</a:t>
            </a:r>
          </a:p>
          <a:p>
            <a:pPr>
              <a:buNone/>
            </a:pPr>
            <a:r>
              <a:rPr lang="cs-CZ" sz="3600" dirty="0" smtClean="0"/>
              <a:t>	</a:t>
            </a:r>
            <a:r>
              <a:rPr lang="cs-CZ" sz="3600" b="1" dirty="0" smtClean="0"/>
              <a:t>ochmýřená semena</a:t>
            </a:r>
            <a:r>
              <a:rPr lang="cs-CZ" sz="3600" dirty="0" smtClean="0"/>
              <a:t> 	 	</a:t>
            </a:r>
          </a:p>
          <a:p>
            <a:pPr>
              <a:buNone/>
            </a:pPr>
            <a:r>
              <a:rPr lang="cs-CZ" sz="3600" dirty="0" smtClean="0"/>
              <a:t>			</a:t>
            </a:r>
            <a:r>
              <a:rPr lang="cs-CZ" sz="3600" u="sng" dirty="0" smtClean="0"/>
              <a:t>vrbka úzkolistá </a:t>
            </a:r>
          </a:p>
          <a:p>
            <a:pPr>
              <a:buNone/>
            </a:pPr>
            <a:r>
              <a:rPr lang="cs-CZ" sz="3600" dirty="0" smtClean="0"/>
              <a:t>			vrby 					   			topoly</a:t>
            </a:r>
          </a:p>
          <a:p>
            <a:endParaRPr lang="cs-CZ" b="1" dirty="0" smtClean="0"/>
          </a:p>
          <a:p>
            <a:endParaRPr lang="cs-CZ" dirty="0"/>
          </a:p>
        </p:txBody>
      </p:sp>
      <p:pic>
        <p:nvPicPr>
          <p:cNvPr id="7170" name="Picture 2" descr="File:Cirsium arvense with Bees Richard Bart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1196752"/>
            <a:ext cx="1996209" cy="2474640"/>
          </a:xfrm>
          <a:prstGeom prst="rect">
            <a:avLst/>
          </a:prstGeom>
          <a:noFill/>
        </p:spPr>
      </p:pic>
      <p:pic>
        <p:nvPicPr>
          <p:cNvPr id="7172" name="Picture 4" descr="File:Acer buergerianum seed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717032"/>
            <a:ext cx="2520280" cy="1890210"/>
          </a:xfrm>
          <a:prstGeom prst="rect">
            <a:avLst/>
          </a:prstGeom>
          <a:noFill/>
        </p:spPr>
      </p:pic>
      <p:pic>
        <p:nvPicPr>
          <p:cNvPr id="7174" name="Picture 6" descr="File:Maitohorsma (Epilobium angustifolium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4005064"/>
            <a:ext cx="1236388" cy="2753148"/>
          </a:xfrm>
          <a:prstGeom prst="rect">
            <a:avLst/>
          </a:prstGeom>
          <a:noFill/>
        </p:spPr>
      </p:pic>
      <p:cxnSp>
        <p:nvCxnSpPr>
          <p:cNvPr id="8" name="Přímá spojovací šipka 7"/>
          <p:cNvCxnSpPr/>
          <p:nvPr/>
        </p:nvCxnSpPr>
        <p:spPr>
          <a:xfrm flipV="1">
            <a:off x="5652120" y="2996952"/>
            <a:ext cx="1296144" cy="2160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4067944" y="3573016"/>
            <a:ext cx="1512168" cy="2160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3779912" y="5301208"/>
            <a:ext cx="576064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1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1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Rozšiřování plodů - živočichy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b="1" dirty="0" smtClean="0"/>
              <a:t>na srsti savců </a:t>
            </a:r>
            <a:r>
              <a:rPr lang="cs-CZ" sz="2600" dirty="0" smtClean="0"/>
              <a:t>– </a:t>
            </a:r>
            <a:r>
              <a:rPr lang="cs-CZ" sz="2600" u="sng" dirty="0" smtClean="0"/>
              <a:t>semena a plody s háčky  </a:t>
            </a:r>
          </a:p>
          <a:p>
            <a:pPr>
              <a:buNone/>
            </a:pPr>
            <a:r>
              <a:rPr lang="cs-CZ" sz="2600" dirty="0" smtClean="0"/>
              <a:t>			lopuch plstnatý </a:t>
            </a:r>
          </a:p>
          <a:p>
            <a:pPr>
              <a:buNone/>
            </a:pPr>
            <a:r>
              <a:rPr lang="cs-CZ" sz="2600" dirty="0" smtClean="0"/>
              <a:t>			kuklík městský </a:t>
            </a:r>
          </a:p>
          <a:p>
            <a:pPr>
              <a:buNone/>
            </a:pPr>
            <a:r>
              <a:rPr lang="cs-CZ" sz="2600" dirty="0" smtClean="0"/>
              <a:t>			</a:t>
            </a:r>
            <a:r>
              <a:rPr lang="cs-CZ" sz="2600" u="sng" dirty="0" smtClean="0"/>
              <a:t>svízel přítula</a:t>
            </a:r>
          </a:p>
          <a:p>
            <a:pPr>
              <a:buNone/>
            </a:pPr>
            <a:endParaRPr lang="cs-CZ" sz="2800" u="sng" dirty="0" smtClean="0"/>
          </a:p>
          <a:p>
            <a:r>
              <a:rPr lang="cs-CZ" sz="2800" b="1" dirty="0" smtClean="0"/>
              <a:t>trusem ptáků</a:t>
            </a:r>
            <a:r>
              <a:rPr lang="cs-CZ" sz="2800" dirty="0" smtClean="0"/>
              <a:t> </a:t>
            </a:r>
          </a:p>
          <a:p>
            <a:pPr lvl="1"/>
            <a:r>
              <a:rPr lang="cs-CZ" sz="2600" dirty="0" smtClean="0"/>
              <a:t>semena dužnatých plodů </a:t>
            </a:r>
          </a:p>
          <a:p>
            <a:pPr lvl="1"/>
            <a:r>
              <a:rPr lang="cs-CZ" sz="2600" dirty="0" smtClean="0"/>
              <a:t>jeřáb obecný, </a:t>
            </a:r>
            <a:r>
              <a:rPr lang="cs-CZ" sz="2600" u="sng" dirty="0" smtClean="0"/>
              <a:t>bez černý</a:t>
            </a:r>
            <a:r>
              <a:rPr lang="cs-CZ" sz="2600" dirty="0" smtClean="0"/>
              <a:t> </a:t>
            </a:r>
          </a:p>
          <a:p>
            <a:pPr lvl="1"/>
            <a:r>
              <a:rPr lang="cs-CZ" sz="2600" dirty="0" smtClean="0"/>
              <a:t>dřišťál, hloh obecný, kalina </a:t>
            </a:r>
          </a:p>
          <a:p>
            <a:pPr lvl="1"/>
            <a:r>
              <a:rPr lang="cs-CZ" sz="2600" u="sng" dirty="0" smtClean="0"/>
              <a:t>ptačí zob</a:t>
            </a:r>
          </a:p>
        </p:txBody>
      </p:sp>
      <p:pic>
        <p:nvPicPr>
          <p:cNvPr id="4" name="Picture 2" descr="File:Galium aparin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132856"/>
            <a:ext cx="1477938" cy="1970584"/>
          </a:xfrm>
          <a:prstGeom prst="rect">
            <a:avLst/>
          </a:prstGeom>
          <a:noFill/>
        </p:spPr>
      </p:pic>
      <p:pic>
        <p:nvPicPr>
          <p:cNvPr id="6146" name="Picture 2" descr="File:Illustration Sambucus nigra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420888"/>
            <a:ext cx="2489026" cy="3868952"/>
          </a:xfrm>
          <a:prstGeom prst="rect">
            <a:avLst/>
          </a:prstGeom>
          <a:noFill/>
        </p:spPr>
      </p:pic>
      <p:pic>
        <p:nvPicPr>
          <p:cNvPr id="6148" name="Picture 4" descr="Soubor:Ligustrum vulgare-Boutiers fruit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5661248"/>
            <a:ext cx="1512168" cy="986689"/>
          </a:xfrm>
          <a:prstGeom prst="rect">
            <a:avLst/>
          </a:prstGeom>
          <a:noFill/>
        </p:spPr>
      </p:pic>
      <p:cxnSp>
        <p:nvCxnSpPr>
          <p:cNvPr id="8" name="Přímá spojovací šipka 7"/>
          <p:cNvCxnSpPr/>
          <p:nvPr/>
        </p:nvCxnSpPr>
        <p:spPr>
          <a:xfrm>
            <a:off x="4139952" y="3212976"/>
            <a:ext cx="576064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4499992" y="4941168"/>
            <a:ext cx="1872208" cy="64807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1979712" y="6093296"/>
            <a:ext cx="792088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tmFilter="0, 0; .2, .5; .8, .5; 1, 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500" autoRev="1" fill="hold"/>
                                        <p:tgtEl>
                                          <p:spTgt spid="6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plody uložené do zásoby</a:t>
            </a:r>
          </a:p>
          <a:p>
            <a:pPr lvl="1"/>
            <a:r>
              <a:rPr lang="cs-CZ" u="sng" dirty="0" smtClean="0"/>
              <a:t>líska obecná </a:t>
            </a:r>
            <a:r>
              <a:rPr lang="cs-CZ" dirty="0" smtClean="0"/>
              <a:t>(veverka obecná)</a:t>
            </a:r>
          </a:p>
          <a:p>
            <a:pPr lvl="1"/>
            <a:r>
              <a:rPr lang="cs-CZ" u="sng" dirty="0" smtClean="0"/>
              <a:t>dub letní</a:t>
            </a:r>
            <a:r>
              <a:rPr lang="cs-CZ" dirty="0" smtClean="0"/>
              <a:t> (myšice lesní)</a:t>
            </a:r>
          </a:p>
          <a:p>
            <a:r>
              <a:rPr lang="cs-CZ" b="1" dirty="0" smtClean="0"/>
              <a:t>hmyzem</a:t>
            </a:r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semena s lepkavými výrůstky</a:t>
            </a:r>
          </a:p>
          <a:p>
            <a:pPr lvl="1"/>
            <a:r>
              <a:rPr lang="cs-CZ" u="sng" dirty="0" smtClean="0"/>
              <a:t>violka vonná</a:t>
            </a:r>
          </a:p>
          <a:p>
            <a:pPr lvl="1"/>
            <a:r>
              <a:rPr lang="cs-CZ" u="sng" dirty="0" smtClean="0"/>
              <a:t>vlaštovičník větší </a:t>
            </a:r>
            <a:r>
              <a:rPr lang="cs-CZ" dirty="0" smtClean="0"/>
              <a:t>(mravenec)</a:t>
            </a:r>
          </a:p>
          <a:p>
            <a:pPr>
              <a:buNone/>
            </a:pPr>
            <a:r>
              <a:rPr lang="cs-CZ" b="1" dirty="0" smtClean="0"/>
              <a:t>						</a:t>
            </a:r>
          </a:p>
          <a:p>
            <a:endParaRPr lang="cs-CZ" dirty="0"/>
          </a:p>
        </p:txBody>
      </p:sp>
      <p:pic>
        <p:nvPicPr>
          <p:cNvPr id="41988" name="Picture 4" descr="File:Acorns in Scotland.jpg"/>
          <p:cNvPicPr>
            <a:picLocks noChangeAspect="1" noChangeArrowheads="1"/>
          </p:cNvPicPr>
          <p:nvPr/>
        </p:nvPicPr>
        <p:blipFill>
          <a:blip r:embed="rId2" cstate="print"/>
          <a:srcRect t="23940" b="19361"/>
          <a:stretch>
            <a:fillRect/>
          </a:stretch>
        </p:blipFill>
        <p:spPr bwMode="auto">
          <a:xfrm>
            <a:off x="6228184" y="2060848"/>
            <a:ext cx="2664296" cy="1675381"/>
          </a:xfrm>
          <a:prstGeom prst="rect">
            <a:avLst/>
          </a:prstGeom>
          <a:noFill/>
        </p:spPr>
      </p:pic>
      <p:pic>
        <p:nvPicPr>
          <p:cNvPr id="41994" name="Picture 10" descr="Soubor:Viola odorat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789040"/>
            <a:ext cx="2160240" cy="1617480"/>
          </a:xfrm>
          <a:prstGeom prst="rect">
            <a:avLst/>
          </a:prstGeom>
          <a:noFill/>
        </p:spPr>
      </p:pic>
      <p:pic>
        <p:nvPicPr>
          <p:cNvPr id="41992" name="Picture 8" descr="Soubor:Chelidonium majus - Köhler–s Medizinal-Pflanzen-0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4941168"/>
            <a:ext cx="1440160" cy="1760528"/>
          </a:xfrm>
          <a:prstGeom prst="rect">
            <a:avLst/>
          </a:prstGeom>
          <a:noFill/>
        </p:spPr>
      </p:pic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229600" cy="1143000"/>
          </a:xfr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Rozšiřování plodů - živočichy</a:t>
            </a:r>
            <a:endParaRPr lang="cs-CZ" dirty="0"/>
          </a:p>
        </p:txBody>
      </p:sp>
      <p:pic>
        <p:nvPicPr>
          <p:cNvPr id="41990" name="Picture 6" descr="Soubor:Quercus acutissima nuts 02 by Line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75848" y="188640"/>
            <a:ext cx="1368152" cy="1398452"/>
          </a:xfrm>
          <a:prstGeom prst="rect">
            <a:avLst/>
          </a:prstGeom>
          <a:noFill/>
        </p:spPr>
      </p:pic>
      <p:cxnSp>
        <p:nvCxnSpPr>
          <p:cNvPr id="10" name="Přímá spojovací šipka 9"/>
          <p:cNvCxnSpPr/>
          <p:nvPr/>
        </p:nvCxnSpPr>
        <p:spPr>
          <a:xfrm flipV="1">
            <a:off x="3059832" y="1700808"/>
            <a:ext cx="5040560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2483768" y="3212976"/>
            <a:ext cx="3672408" cy="7200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3275856" y="4293096"/>
            <a:ext cx="3384376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3275856" y="5301208"/>
            <a:ext cx="2088232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19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Rozšiřování plodů - samovolně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/>
              <a:t>plody</a:t>
            </a:r>
            <a:r>
              <a:rPr lang="cs-CZ" sz="2800" dirty="0" smtClean="0"/>
              <a:t> po dozrání prudce </a:t>
            </a:r>
            <a:r>
              <a:rPr lang="cs-CZ" sz="2800" b="1" dirty="0" smtClean="0"/>
              <a:t>pukají</a:t>
            </a:r>
          </a:p>
          <a:p>
            <a:r>
              <a:rPr lang="cs-CZ" sz="2800" b="1" dirty="0" smtClean="0"/>
              <a:t>semena</a:t>
            </a:r>
            <a:r>
              <a:rPr lang="cs-CZ" sz="2800" dirty="0" smtClean="0"/>
              <a:t> jsou </a:t>
            </a:r>
            <a:r>
              <a:rPr lang="cs-CZ" sz="2800" b="1" dirty="0" smtClean="0"/>
              <a:t>vystřelována</a:t>
            </a:r>
            <a:r>
              <a:rPr lang="cs-CZ" sz="2800" dirty="0" smtClean="0"/>
              <a:t> do okolí</a:t>
            </a:r>
          </a:p>
          <a:p>
            <a:pPr>
              <a:buNone/>
            </a:pPr>
            <a:r>
              <a:rPr lang="cs-CZ" sz="2800" dirty="0" smtClean="0"/>
              <a:t>	netýkavka nedůtklivá</a:t>
            </a:r>
          </a:p>
          <a:p>
            <a:pPr>
              <a:buNone/>
            </a:pPr>
            <a:r>
              <a:rPr lang="cs-CZ" sz="2800" dirty="0" smtClean="0"/>
              <a:t>	</a:t>
            </a:r>
            <a:r>
              <a:rPr lang="cs-CZ" sz="2800" u="sng" dirty="0" smtClean="0"/>
              <a:t>netýkavka žláznatá</a:t>
            </a:r>
            <a:endParaRPr lang="cs-CZ" sz="2800" u="sng" dirty="0"/>
          </a:p>
        </p:txBody>
      </p:sp>
      <p:pic>
        <p:nvPicPr>
          <p:cNvPr id="5122" name="Picture 2" descr="Soubor:Impatiens Glandulif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708920"/>
            <a:ext cx="2952328" cy="39386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Význam plodů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potrava</a:t>
            </a:r>
          </a:p>
          <a:p>
            <a:r>
              <a:rPr lang="cs-CZ" u="sng" dirty="0" smtClean="0"/>
              <a:t>vitamíny</a:t>
            </a:r>
          </a:p>
          <a:p>
            <a:r>
              <a:rPr lang="cs-CZ" u="sng" dirty="0" smtClean="0"/>
              <a:t>estetika</a:t>
            </a:r>
            <a:endParaRPr lang="cs-CZ" u="sng" dirty="0"/>
          </a:p>
        </p:txBody>
      </p:sp>
      <p:pic>
        <p:nvPicPr>
          <p:cNvPr id="4098" name="Picture 2" descr="File:Fruit Stall in Barcelona Market.jpg"/>
          <p:cNvPicPr>
            <a:picLocks noChangeAspect="1" noChangeArrowheads="1"/>
          </p:cNvPicPr>
          <p:nvPr/>
        </p:nvPicPr>
        <p:blipFill>
          <a:blip r:embed="rId2" cstate="print"/>
          <a:srcRect r="41411"/>
          <a:stretch>
            <a:fillRect/>
          </a:stretch>
        </p:blipFill>
        <p:spPr bwMode="auto">
          <a:xfrm>
            <a:off x="3707904" y="1628800"/>
            <a:ext cx="4464496" cy="5057775"/>
          </a:xfrm>
          <a:prstGeom prst="rect">
            <a:avLst/>
          </a:prstGeom>
          <a:noFill/>
        </p:spPr>
      </p:pic>
      <p:pic>
        <p:nvPicPr>
          <p:cNvPr id="4100" name="Picture 4" descr="&amp;ccaron;inky,cvi&amp;ccaron;it,fyzická kondice,jídla,léka&amp;rcaron;ství,ovoce,rostliny,stolování,váhy,vitamíny,zdravotnictv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221088"/>
            <a:ext cx="1619672" cy="1619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Otázky 1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Na které dvě skupiny dělíme plody?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Vyjmenuj plody suché pukavé: 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Vyjmenuj plody suché nepukavé: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 se nazývá dužnatý plod s jádřincem?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 se nazývá dužnatý plod s peckou?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 se nazývá </a:t>
            </a:r>
            <a:r>
              <a:rPr lang="cs-CZ" sz="2800" dirty="0" smtClean="0"/>
              <a:t>plod </a:t>
            </a:r>
            <a:r>
              <a:rPr lang="cs-CZ" sz="2800" dirty="0" smtClean="0"/>
              <a:t>s více semeny v dužnině: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6300192" y="1628800"/>
            <a:ext cx="2540311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dirty="0" smtClean="0"/>
              <a:t>dužnaté a suché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1115616" y="2564904"/>
            <a:ext cx="374102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lusk, tobolka, šešule, šešulka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6036546" y="3068960"/>
            <a:ext cx="268926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oříšek, nažka, obilka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7020272" y="3573016"/>
            <a:ext cx="1141659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malvice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6588224" y="4077072"/>
            <a:ext cx="1413657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peckovice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7380312" y="4653136"/>
            <a:ext cx="105670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bobule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Otázky 2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Vyjmenuj tři možnosti rozšiřování plodů: 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Uveď zařízení semen a plodů umožňující let: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Která rostlina se rozšiřuje samovolně? 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Kdo pomáhá šířit violku a vlaštovičník?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Jak rozšiřují semena ptáci?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Která rostlina má plodem šešulku? </a:t>
            </a:r>
            <a:br>
              <a:rPr lang="cs-CZ" sz="2800" dirty="0" smtClean="0"/>
            </a:b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1043608" y="2060848"/>
            <a:ext cx="327108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vodou, větrem, živočichy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1043608" y="2996952"/>
            <a:ext cx="3573735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ochmýření</a:t>
            </a:r>
            <a:r>
              <a:rPr lang="cs-CZ" sz="2800" dirty="0" smtClean="0"/>
              <a:t>, blanitá křídla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1115616" y="3933056"/>
            <a:ext cx="2812629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netýkavka nedůtklivá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6732240" y="4437112"/>
            <a:ext cx="132600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mravenci</a:t>
            </a:r>
            <a:endParaRPr lang="cs-CZ" sz="2400" dirty="0"/>
          </a:p>
        </p:txBody>
      </p:sp>
      <p:sp>
        <p:nvSpPr>
          <p:cNvPr id="8" name="Obdélník 7"/>
          <p:cNvSpPr/>
          <p:nvPr/>
        </p:nvSpPr>
        <p:spPr>
          <a:xfrm>
            <a:off x="5148064" y="5013176"/>
            <a:ext cx="1075936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trusem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043608" y="5877272"/>
            <a:ext cx="3125279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 smtClean="0"/>
              <a:t>kokoška pastuší tobolka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25000" lnSpcReduction="20000"/>
          </a:bodyPr>
          <a:lstStyle/>
          <a:p>
            <a:r>
              <a:rPr lang="cs-CZ" dirty="0" smtClean="0">
                <a:hlinkClick r:id="rId2"/>
              </a:rPr>
              <a:t>http://commons.wikimedia.org/wiki/File:Fuji_apple.jpg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http://commons.wikimedia.org/wiki/File:Slivo%C5%88_%C5%A1vestka,_plum.jpg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http://commons.wikimedia.org/wiki/File:Grapes02.jpg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http://commons.wikimedia.org/wiki/File:Young_pod_of_Pisum_sativum_%283%29.JPG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http://commons.wikimedia.org/wiki/File:Bild_003_tulpe_wp.jpg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http://commons.wikimedia.org/wiki/File:Brassica_napus_-_K%C3%B6hler%E2%80%93s_Medizinal-Pflanzen-169.jpg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http://commons.wikimedia.org/wiki/File:Capsella_bursa_pastoris_lomme.jpg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http://commons.wikimedia.org/wiki/File:Phaseolus_vulgaris_seed.jpghttp://commons.wikimedia.org/wiki/File:Flowers_of_Robinia_pseudoacacia.jpg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http://commons.wikimedia.org/wiki/File:Robinia_acacia_%27frisia%27_JPG.jpg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http://commons.wikimedia.org/wiki/File:Juglans_regia_Echte_Walnu%C3%9Ffrucht_1.JPG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http://commons.wikimedia.org/wiki/File:Corylus_avellana.jpg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http://commons.wikimedia.org/wiki/File:Tilia_cordata_MHNT.BOT.2004.0.780.jpg</a:t>
            </a:r>
            <a:endParaRPr lang="cs-CZ" dirty="0" smtClean="0"/>
          </a:p>
          <a:p>
            <a:r>
              <a:rPr lang="cs-CZ" dirty="0" smtClean="0">
                <a:hlinkClick r:id="rId14"/>
              </a:rPr>
              <a:t>http://cs.wikipedia.org/wiki/Soubor:Lipovlist.JPG</a:t>
            </a:r>
            <a:endParaRPr lang="cs-CZ" dirty="0" smtClean="0"/>
          </a:p>
          <a:p>
            <a:r>
              <a:rPr lang="cs-CZ" dirty="0" smtClean="0">
                <a:hlinkClick r:id="rId15"/>
              </a:rPr>
              <a:t>http://commons.wikimedia.org/wiki/File:A_sunflower.jpg</a:t>
            </a:r>
            <a:endParaRPr lang="cs-CZ" dirty="0" smtClean="0"/>
          </a:p>
          <a:p>
            <a:r>
              <a:rPr lang="cs-CZ" dirty="0" smtClean="0">
                <a:hlinkClick r:id="rId16"/>
              </a:rPr>
              <a:t>http://commons.wikimedia.org/wiki/File:Taraxacum_officinale_-_K%C3%B6hler%E2%80%93s_Medizinal-Pflanzen-135.jpg</a:t>
            </a:r>
            <a:endParaRPr lang="cs-CZ" dirty="0" smtClean="0"/>
          </a:p>
          <a:p>
            <a:r>
              <a:rPr lang="cs-CZ" dirty="0" smtClean="0">
                <a:hlinkClick r:id="rId17"/>
              </a:rPr>
              <a:t>http://commons.wikimedia.org/wiki/File:Illustration_Quercus_robur0.jpg</a:t>
            </a:r>
            <a:endParaRPr lang="cs-CZ" dirty="0" smtClean="0"/>
          </a:p>
          <a:p>
            <a:r>
              <a:rPr lang="cs-CZ" dirty="0" smtClean="0">
                <a:hlinkClick r:id="rId18"/>
              </a:rPr>
              <a:t>http://commons.wikimedia.org/wiki/File:Triticum_aestivum_-_K%C3%B6hler%E2%80%93s_Medizinal-Pflanzen-274.jpg</a:t>
            </a:r>
            <a:endParaRPr lang="cs-CZ" dirty="0" smtClean="0"/>
          </a:p>
          <a:p>
            <a:r>
              <a:rPr lang="cs-CZ" dirty="0" smtClean="0">
                <a:hlinkClick r:id="rId19"/>
              </a:rPr>
              <a:t>http://commons.wikimedia.org/wiki/File:Wild_rye.jpg</a:t>
            </a:r>
            <a:endParaRPr lang="cs-CZ" dirty="0" smtClean="0"/>
          </a:p>
          <a:p>
            <a:r>
              <a:rPr lang="cs-CZ" dirty="0" smtClean="0">
                <a:hlinkClick r:id="rId20"/>
              </a:rPr>
              <a:t>http://commons.wikimedia.org/wiki/File:Illustration_Hordeum_vulgare0.jpg</a:t>
            </a:r>
            <a:endParaRPr lang="cs-CZ" dirty="0" smtClean="0"/>
          </a:p>
          <a:p>
            <a:r>
              <a:rPr lang="cs-CZ" dirty="0" smtClean="0">
                <a:hlinkClick r:id="rId21"/>
              </a:rPr>
              <a:t>http://commons.wikimedia.org/wiki/File:Zea_Mays_L.jpg</a:t>
            </a:r>
            <a:endParaRPr lang="cs-CZ" dirty="0" smtClean="0"/>
          </a:p>
          <a:p>
            <a:r>
              <a:rPr lang="cs-CZ" dirty="0" smtClean="0">
                <a:hlinkClick r:id="rId22"/>
              </a:rPr>
              <a:t>http://commons.wikimedia.org/wiki/File:Caltha_palustris_MHNT.BOT.2005.0.967.jpg</a:t>
            </a:r>
            <a:endParaRPr lang="cs-CZ" dirty="0" smtClean="0"/>
          </a:p>
          <a:p>
            <a:r>
              <a:rPr lang="cs-CZ" dirty="0" smtClean="0">
                <a:hlinkClick r:id="rId23"/>
              </a:rPr>
              <a:t>http://commons.wikimedia.org/wiki/File:Blatouch_bahen%C3%AD.JPG</a:t>
            </a:r>
            <a:endParaRPr lang="cs-CZ" dirty="0" smtClean="0"/>
          </a:p>
          <a:p>
            <a:r>
              <a:rPr lang="cs-CZ" dirty="0" smtClean="0">
                <a:hlinkClick r:id="rId24"/>
              </a:rPr>
              <a:t>http://commons.wikimedia.org/wiki/File:Lumme_%28Nymphaea_candida%29.JPG</a:t>
            </a:r>
            <a:endParaRPr lang="cs-CZ" dirty="0" smtClean="0"/>
          </a:p>
          <a:p>
            <a:r>
              <a:rPr lang="cs-CZ" dirty="0" smtClean="0">
                <a:hlinkClick r:id="rId25"/>
              </a:rPr>
              <a:t>http://commons.wikimedia.org/wiki/File:Unterspreewald-Gross-Wasserburger-Spree-01.jpg</a:t>
            </a:r>
            <a:endParaRPr lang="cs-CZ" dirty="0" smtClean="0"/>
          </a:p>
          <a:p>
            <a:r>
              <a:rPr lang="cs-CZ" dirty="0" smtClean="0">
                <a:hlinkClick r:id="rId26"/>
              </a:rPr>
              <a:t>http://commons.wikimedia.org/wiki/File:Cirsium_arvense_with_Bees_Richard_Bartz.jpg</a:t>
            </a:r>
            <a:endParaRPr lang="cs-CZ" dirty="0" smtClean="0"/>
          </a:p>
          <a:p>
            <a:r>
              <a:rPr lang="cs-CZ" dirty="0" smtClean="0">
                <a:hlinkClick r:id="rId27"/>
              </a:rPr>
              <a:t>http://commons.wikimedia.org/wiki/File:Acer_buergerianum_seeds.jpg?uselang=cs</a:t>
            </a:r>
            <a:endParaRPr lang="cs-CZ" dirty="0" smtClean="0"/>
          </a:p>
          <a:p>
            <a:r>
              <a:rPr lang="cs-CZ" dirty="0" smtClean="0">
                <a:hlinkClick r:id="rId28"/>
              </a:rPr>
              <a:t>http://commons.wikimedia.org/wiki/File:Galium_aparine001.JPG?uselang=cs</a:t>
            </a:r>
            <a:endParaRPr lang="cs-CZ" dirty="0" smtClean="0"/>
          </a:p>
          <a:p>
            <a:r>
              <a:rPr lang="cs-CZ" dirty="0" smtClean="0">
                <a:hlinkClick r:id="rId29"/>
              </a:rPr>
              <a:t>http://commons.wikimedia.org/wiki/File:Illustration_Sambucus_nigra0.jpg</a:t>
            </a:r>
            <a:endParaRPr lang="cs-CZ" dirty="0" smtClean="0"/>
          </a:p>
          <a:p>
            <a:r>
              <a:rPr lang="cs-CZ" dirty="0" smtClean="0">
                <a:hlinkClick r:id="rId30"/>
              </a:rPr>
              <a:t>http://cs.wikipedia.org/wiki/Soubor:Ligustrum_vulgare-Boutiers_fruits.jpg</a:t>
            </a:r>
            <a:endParaRPr lang="cs-CZ" dirty="0" smtClean="0"/>
          </a:p>
          <a:p>
            <a:r>
              <a:rPr lang="cs-CZ" b="1" dirty="0" smtClean="0">
                <a:hlinkClick r:id="rId31"/>
              </a:rPr>
              <a:t>http://commons.wikimedia.org/wiki/File:Acorns_in_Scotland.jpg?uselang=cs</a:t>
            </a:r>
            <a:endParaRPr lang="cs-CZ" b="1" dirty="0" smtClean="0"/>
          </a:p>
          <a:p>
            <a:r>
              <a:rPr lang="cs-CZ" b="1" dirty="0" smtClean="0">
                <a:hlinkClick r:id="rId32"/>
              </a:rPr>
              <a:t>http://cs.wikipedia.org/wiki/Soubor:Quercus_acutissima_nuts_02_by_Line1.JPG</a:t>
            </a:r>
            <a:endParaRPr lang="cs-CZ" b="1" dirty="0" smtClean="0"/>
          </a:p>
          <a:p>
            <a:r>
              <a:rPr lang="cs-CZ" b="1" dirty="0" smtClean="0">
                <a:hlinkClick r:id="rId33"/>
              </a:rPr>
              <a:t>http://cs.wikipedia.org/wiki/Soubor:Chelidonium_majus_-_K%C3%B6hler%E2%80%93s_Medizinal-Pflanzen-033.jpg</a:t>
            </a:r>
            <a:endParaRPr lang="cs-CZ" b="1" dirty="0" smtClean="0"/>
          </a:p>
          <a:p>
            <a:r>
              <a:rPr lang="cs-CZ" b="1" dirty="0" smtClean="0">
                <a:hlinkClick r:id="rId34"/>
              </a:rPr>
              <a:t>http://cs.wikipedia.org/wiki/Soubor:Viola_odorata1.JPG</a:t>
            </a:r>
            <a:endParaRPr lang="cs-CZ" b="1" dirty="0" smtClean="0"/>
          </a:p>
          <a:p>
            <a:r>
              <a:rPr lang="cs-CZ" b="1" dirty="0" smtClean="0">
                <a:hlinkClick r:id="rId35"/>
              </a:rPr>
              <a:t>http://cs.wikipedia.org/wiki/Soubor:Impatiens_Glandulifera.jpg</a:t>
            </a:r>
            <a:endParaRPr lang="cs-CZ" b="1" dirty="0" smtClean="0"/>
          </a:p>
          <a:p>
            <a:r>
              <a:rPr lang="cs-CZ" b="1" dirty="0" smtClean="0">
                <a:hlinkClick r:id="rId36"/>
              </a:rPr>
              <a:t>http://commons.wikimedia.org/wiki/File:Fruit_Stall_in_Barcelona_Market.jpg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sz="6400" dirty="0" smtClean="0"/>
              <a:t>Autorem materiálu a všech jeho částí, není-li uvedeno jinak, je Mgr. Kateřina Zikmundová</a:t>
            </a:r>
            <a:endParaRPr lang="cs-CZ" sz="6400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420</Words>
  <Application>Microsoft Office PowerPoint</Application>
  <PresentationFormat>Předvádění na obrazovce (4:3)</PresentationFormat>
  <Paragraphs>235</Paragraphs>
  <Slides>24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Snímek 1</vt:lpstr>
      <vt:lpstr>Snímek 2</vt:lpstr>
      <vt:lpstr>Plody</vt:lpstr>
      <vt:lpstr>Snímek 4</vt:lpstr>
      <vt:lpstr>Plody dužnaté</vt:lpstr>
      <vt:lpstr>Plody dužnaté – stavba plodu</vt:lpstr>
      <vt:lpstr>Plody dužnaté - rostliny</vt:lpstr>
      <vt:lpstr>Plody suché</vt:lpstr>
      <vt:lpstr>Plody suché pukavé </vt:lpstr>
      <vt:lpstr>Plody suché pukavé </vt:lpstr>
      <vt:lpstr>Plody suché pukavé </vt:lpstr>
      <vt:lpstr>Plody suché nepukavé</vt:lpstr>
      <vt:lpstr>Plody suché nepukavé</vt:lpstr>
      <vt:lpstr>Plody suché nepukavé</vt:lpstr>
      <vt:lpstr>Rozšiřování plodů - vodou</vt:lpstr>
      <vt:lpstr>Typické stanoviště olše lepkavé</vt:lpstr>
      <vt:lpstr>Rozšiřování plodů -větrem</vt:lpstr>
      <vt:lpstr>Rozšiřování plodů - živočichy</vt:lpstr>
      <vt:lpstr>Rozšiřování plodů - živočichy</vt:lpstr>
      <vt:lpstr>Rozšiřování plodů - samovolně</vt:lpstr>
      <vt:lpstr>Význam plodů</vt:lpstr>
      <vt:lpstr>Otázky 1</vt:lpstr>
      <vt:lpstr>Otázky 2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Kateřina</dc:creator>
  <cp:lastModifiedBy>Dum</cp:lastModifiedBy>
  <cp:revision>67</cp:revision>
  <dcterms:created xsi:type="dcterms:W3CDTF">2013-03-12T11:32:39Z</dcterms:created>
  <dcterms:modified xsi:type="dcterms:W3CDTF">2013-04-22T16:26:02Z</dcterms:modified>
</cp:coreProperties>
</file>