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2"/>
  </p:notesMasterIdLst>
  <p:sldIdLst>
    <p:sldId id="282" r:id="rId2"/>
    <p:sldId id="283" r:id="rId3"/>
    <p:sldId id="284" r:id="rId4"/>
    <p:sldId id="275" r:id="rId5"/>
    <p:sldId id="274" r:id="rId6"/>
    <p:sldId id="276" r:id="rId7"/>
    <p:sldId id="277" r:id="rId8"/>
    <p:sldId id="278" r:id="rId9"/>
    <p:sldId id="279" r:id="rId10"/>
    <p:sldId id="266" r:id="rId11"/>
    <p:sldId id="285" r:id="rId12"/>
    <p:sldId id="291" r:id="rId13"/>
    <p:sldId id="290" r:id="rId14"/>
    <p:sldId id="286" r:id="rId15"/>
    <p:sldId id="287" r:id="rId16"/>
    <p:sldId id="288" r:id="rId17"/>
    <p:sldId id="289" r:id="rId18"/>
    <p:sldId id="267" r:id="rId19"/>
    <p:sldId id="268" r:id="rId20"/>
    <p:sldId id="294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C39D735-CE41-4670-8C97-15579EDE9307}" type="datetimeFigureOut">
              <a:rPr lang="cs-CZ" smtClean="0"/>
              <a:pPr/>
              <a:t>15.4.2013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27F00DB-7207-4422-8110-975B9BC7757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27F00DB-7207-4422-8110-975B9BC7757A}" type="slidenum">
              <a:rPr lang="cs-CZ" smtClean="0"/>
              <a:pPr/>
              <a:t>19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557864-AE49-4951-9644-55A80F781521}" type="datetimeFigureOut">
              <a:rPr lang="cs-CZ" smtClean="0"/>
              <a:pPr/>
              <a:t>15.4.2013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380BD4-CA0D-4AE5-9ED2-590EE08BF5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557864-AE49-4951-9644-55A80F781521}" type="datetimeFigureOut">
              <a:rPr lang="cs-CZ" smtClean="0"/>
              <a:pPr/>
              <a:t>15.4.2013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380BD4-CA0D-4AE5-9ED2-590EE08BF5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557864-AE49-4951-9644-55A80F781521}" type="datetimeFigureOut">
              <a:rPr lang="cs-CZ" smtClean="0"/>
              <a:pPr/>
              <a:t>15.4.2013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380BD4-CA0D-4AE5-9ED2-590EE08BF5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557864-AE49-4951-9644-55A80F781521}" type="datetimeFigureOut">
              <a:rPr lang="cs-CZ" smtClean="0"/>
              <a:pPr/>
              <a:t>15.4.2013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380BD4-CA0D-4AE5-9ED2-590EE08BF5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557864-AE49-4951-9644-55A80F781521}" type="datetimeFigureOut">
              <a:rPr lang="cs-CZ" smtClean="0"/>
              <a:pPr/>
              <a:t>15.4.2013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380BD4-CA0D-4AE5-9ED2-590EE08BF5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557864-AE49-4951-9644-55A80F781521}" type="datetimeFigureOut">
              <a:rPr lang="cs-CZ" smtClean="0"/>
              <a:pPr/>
              <a:t>15.4.2013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380BD4-CA0D-4AE5-9ED2-590EE08BF5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557864-AE49-4951-9644-55A80F781521}" type="datetimeFigureOut">
              <a:rPr lang="cs-CZ" smtClean="0"/>
              <a:pPr/>
              <a:t>15.4.2013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380BD4-CA0D-4AE5-9ED2-590EE08BF5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557864-AE49-4951-9644-55A80F781521}" type="datetimeFigureOut">
              <a:rPr lang="cs-CZ" smtClean="0"/>
              <a:pPr/>
              <a:t>15.4.2013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380BD4-CA0D-4AE5-9ED2-590EE08BF5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557864-AE49-4951-9644-55A80F781521}" type="datetimeFigureOut">
              <a:rPr lang="cs-CZ" smtClean="0"/>
              <a:pPr/>
              <a:t>15.4.2013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380BD4-CA0D-4AE5-9ED2-590EE08BF5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557864-AE49-4951-9644-55A80F781521}" type="datetimeFigureOut">
              <a:rPr lang="cs-CZ" smtClean="0"/>
              <a:pPr/>
              <a:t>15.4.2013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380BD4-CA0D-4AE5-9ED2-590EE08BF5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557864-AE49-4951-9644-55A80F781521}" type="datetimeFigureOut">
              <a:rPr lang="cs-CZ" smtClean="0"/>
              <a:pPr/>
              <a:t>15.4.2013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380BD4-CA0D-4AE5-9ED2-590EE08BF5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E557864-AE49-4951-9644-55A80F781521}" type="datetimeFigureOut">
              <a:rPr lang="cs-CZ" smtClean="0"/>
              <a:pPr/>
              <a:t>15.4.2013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3380BD4-CA0D-4AE5-9ED2-590EE08BF5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//upload.wikimedia.org/wikipedia/commons/a/a2/Lily_flowered_tulip.jpg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a/a6/Illustration_Primula_veris0_clean.jpg" TargetMode="Externa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jpeg"/><Relationship Id="rId5" Type="http://schemas.openxmlformats.org/officeDocument/2006/relationships/hyperlink" Target="//upload.wikimedia.org/wikipedia/commons/6/68/Primula-veris-blomst.JPG" TargetMode="External"/><Relationship Id="rId4" Type="http://schemas.openxmlformats.org/officeDocument/2006/relationships/image" Target="../media/image9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8/85/Tulip01.jpg" TargetMode="External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hyperlink" Target="//upload.wikimedia.org/wikipedia/commons/3/32/Corylus_avellana,_hazelnoot_'Cosford'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jpeg"/><Relationship Id="rId4" Type="http://schemas.openxmlformats.org/officeDocument/2006/relationships/hyperlink" Target="//upload.wikimedia.org/wikipedia/commons/3/31/Corylus_avellana_male_and_female_flowers_2_AB.jpg" TargetMode="Externa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//upload.wikimedia.org/wikipedia/commons/0/01/Salix_caprea9.jpg" TargetMode="External"/><Relationship Id="rId13" Type="http://schemas.openxmlformats.org/officeDocument/2006/relationships/image" Target="../media/image20.png"/><Relationship Id="rId3" Type="http://schemas.openxmlformats.org/officeDocument/2006/relationships/image" Target="../media/image15.jpeg"/><Relationship Id="rId7" Type="http://schemas.openxmlformats.org/officeDocument/2006/relationships/image" Target="../media/image17.jpeg"/><Relationship Id="rId12" Type="http://schemas.openxmlformats.org/officeDocument/2006/relationships/hyperlink" Target="//upload.wikimedia.org/wikipedia/commons/6/69/Bienen_im_Flug_52f_aufpoliert.png" TargetMode="External"/><Relationship Id="rId2" Type="http://schemas.openxmlformats.org/officeDocument/2006/relationships/hyperlink" Target="//upload.wikimedia.org/wikipedia/commons/6/6e/Salix_caprea8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//upload.wikimedia.org/wikipedia/commons/b/b1/Salix_caprea_catkins_080315-1.jpg" TargetMode="External"/><Relationship Id="rId11" Type="http://schemas.openxmlformats.org/officeDocument/2006/relationships/image" Target="../media/image19.jpeg"/><Relationship Id="rId5" Type="http://schemas.openxmlformats.org/officeDocument/2006/relationships/image" Target="../media/image16.jpeg"/><Relationship Id="rId10" Type="http://schemas.openxmlformats.org/officeDocument/2006/relationships/hyperlink" Target="//upload.wikimedia.org/wikipedia/commons/a/ab/Salix_caprea_011.jpg" TargetMode="External"/><Relationship Id="rId4" Type="http://schemas.openxmlformats.org/officeDocument/2006/relationships/hyperlink" Target="//upload.wikimedia.org/wikipedia/commons/c/c2/Salix_caprea.jpg" TargetMode="External"/><Relationship Id="rId9" Type="http://schemas.openxmlformats.org/officeDocument/2006/relationships/image" Target="../media/image18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hyperlink" Target="//upload.wikimedia.org/wikipedia/commons/2/2e/Prunus_fruticosa_(Zwerg-Weichsel)_IMG_8463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2.jpeg"/><Relationship Id="rId4" Type="http://schemas.openxmlformats.org/officeDocument/2006/relationships/hyperlink" Target="//upload.wikimedia.org/wikipedia/commons/3/3f/2670660145_cd1812470b_b(3).jpg" TargetMode="Externa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//upload.wikimedia.org/wikipedia/commons/e/e4/Vitis_vinifera_-_K%C3%B6hler%E2%80%93s_Medizinal-Pflanzen-145.jpg" TargetMode="External"/><Relationship Id="rId3" Type="http://schemas.openxmlformats.org/officeDocument/2006/relationships/image" Target="../media/image23.jpeg"/><Relationship Id="rId7" Type="http://schemas.openxmlformats.org/officeDocument/2006/relationships/image" Target="../media/image25.jpeg"/><Relationship Id="rId2" Type="http://schemas.openxmlformats.org/officeDocument/2006/relationships/hyperlink" Target="//upload.wikimedia.org/wikipedia/commons/f/fb/Scherm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//upload.wikimedia.org/wikipedia/commons/3/35/Klas_psenice.jpg" TargetMode="External"/><Relationship Id="rId11" Type="http://schemas.openxmlformats.org/officeDocument/2006/relationships/image" Target="../media/image27.jpeg"/><Relationship Id="rId5" Type="http://schemas.openxmlformats.org/officeDocument/2006/relationships/image" Target="../media/image24.jpeg"/><Relationship Id="rId10" Type="http://schemas.openxmlformats.org/officeDocument/2006/relationships/hyperlink" Target="//upload.wikimedia.org/wikipedia/commons/4/4d/Ribes_rubrum_B.jpg" TargetMode="External"/><Relationship Id="rId4" Type="http://schemas.openxmlformats.org/officeDocument/2006/relationships/hyperlink" Target="//upload.wikimedia.org/wikipedia/commons/f/f2/Starr_080609-7960_Plantago_lanceolata.jpg" TargetMode="External"/><Relationship Id="rId9" Type="http://schemas.openxmlformats.org/officeDocument/2006/relationships/image" Target="../media/image26.jpe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//upload.wikimedia.org/wikipedia/commons/1/17/Hoofdje.jpg" TargetMode="External"/><Relationship Id="rId13" Type="http://schemas.openxmlformats.org/officeDocument/2006/relationships/image" Target="../media/image33.jpeg"/><Relationship Id="rId3" Type="http://schemas.openxmlformats.org/officeDocument/2006/relationships/image" Target="../media/image28.jpeg"/><Relationship Id="rId7" Type="http://schemas.openxmlformats.org/officeDocument/2006/relationships/image" Target="../media/image30.jpeg"/><Relationship Id="rId12" Type="http://schemas.openxmlformats.org/officeDocument/2006/relationships/hyperlink" Target="//upload.wikimedia.org/wikipedia/commons/3/3f/Trifolium_pratense,_Hn%C4%9Bd%C3%BD_vrch.jpg" TargetMode="External"/><Relationship Id="rId2" Type="http://schemas.openxmlformats.org/officeDocument/2006/relationships/hyperlink" Target="//upload.wikimedia.org/wikipedia/commons/b/bd/Leucanthemum_vulgare_Kaldari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//upload.wikimedia.org/wikipedia/commons/2/29/English_Daisy_(Bellis_Perennis).jpg" TargetMode="External"/><Relationship Id="rId11" Type="http://schemas.openxmlformats.org/officeDocument/2006/relationships/image" Target="../media/image32.jpeg"/><Relationship Id="rId5" Type="http://schemas.openxmlformats.org/officeDocument/2006/relationships/image" Target="../media/image29.jpeg"/><Relationship Id="rId10" Type="http://schemas.openxmlformats.org/officeDocument/2006/relationships/hyperlink" Target="//upload.wikimedia.org/wikipedia/commons/3/3b/Corylus_avellana_Hazelnoot_male_flowers.jpg" TargetMode="External"/><Relationship Id="rId4" Type="http://schemas.openxmlformats.org/officeDocument/2006/relationships/hyperlink" Target="//upload.wikimedia.org/wikipedia/commons/a/a9/A_sunflower.jpg" TargetMode="External"/><Relationship Id="rId9" Type="http://schemas.openxmlformats.org/officeDocument/2006/relationships/image" Target="../media/image31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hyperlink" Target="//upload.wikimedia.org/wikipedia/commons/0/05/Ribes_nigrum_a1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5.jpeg"/><Relationship Id="rId4" Type="http://schemas.openxmlformats.org/officeDocument/2006/relationships/hyperlink" Target="//upload.wikimedia.org/wikipedia/commons/2/2b/Ribes_lacustre_10474.JPG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7" Type="http://schemas.openxmlformats.org/officeDocument/2006/relationships/image" Target="../media/image38.jpeg"/><Relationship Id="rId2" Type="http://schemas.openxmlformats.org/officeDocument/2006/relationships/hyperlink" Target="//upload.wikimedia.org/wikipedia/commons/d/de/Samengesteld_scherm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//upload.wikimedia.org/wikipedia/commons/2/2b/Syringa_vulgaris1.jpg" TargetMode="External"/><Relationship Id="rId5" Type="http://schemas.openxmlformats.org/officeDocument/2006/relationships/image" Target="../media/image37.jpeg"/><Relationship Id="rId4" Type="http://schemas.openxmlformats.org/officeDocument/2006/relationships/hyperlink" Target="//upload.wikimedia.org/wikipedia/commons/3/3c/Lata.jpg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jpeg"/><Relationship Id="rId7" Type="http://schemas.openxmlformats.org/officeDocument/2006/relationships/image" Target="../media/image41.jpeg"/><Relationship Id="rId2" Type="http://schemas.openxmlformats.org/officeDocument/2006/relationships/hyperlink" Target="//upload.wikimedia.org/wikipedia/commons/5/51/Apis_mellifera_bi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//upload.wikimedia.org/wikipedia/commons/6/6d/Redtailed_bumblebee.jpg" TargetMode="External"/><Relationship Id="rId5" Type="http://schemas.openxmlformats.org/officeDocument/2006/relationships/image" Target="../media/image40.jpeg"/><Relationship Id="rId4" Type="http://schemas.openxmlformats.org/officeDocument/2006/relationships/hyperlink" Target="//upload.wikimedia.org/wikipedia/commons/7/75/Bombus_terrestris1_trzmiel_ziemny_small.jpg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2/23/Female.svg" TargetMode="External"/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4.png"/><Relationship Id="rId5" Type="http://schemas.openxmlformats.org/officeDocument/2006/relationships/hyperlink" Target="//upload.wikimedia.org/wikipedia/commons/c/c1/Male.svg" TargetMode="External"/><Relationship Id="rId4" Type="http://schemas.openxmlformats.org/officeDocument/2006/relationships/image" Target="../media/image43.pn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A_sunflower.jpg" TargetMode="External"/><Relationship Id="rId13" Type="http://schemas.openxmlformats.org/officeDocument/2006/relationships/hyperlink" Target="http://cs.wikipedia.org/wiki/Soubor:Lily_flowered_tulip.jpg" TargetMode="External"/><Relationship Id="rId3" Type="http://schemas.openxmlformats.org/officeDocument/2006/relationships/hyperlink" Target="http://cs.wikipedia.org/wiki/Soubor:Klas_psenice.jpg" TargetMode="External"/><Relationship Id="rId7" Type="http://schemas.openxmlformats.org/officeDocument/2006/relationships/hyperlink" Target="http://cs.wikipedia.org/wiki/Soubor:Leucanthemum_vulgare_Kaldari.jpg" TargetMode="External"/><Relationship Id="rId12" Type="http://schemas.openxmlformats.org/officeDocument/2006/relationships/hyperlink" Target="http://commons.wikimedia.org/wiki/File:Bienen_im_Flug_52f_aufpoliert.png?uselang=cs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Trifolium_pratense,_Hn%C4%9Bd%C3%BD_vrch.jpg" TargetMode="External"/><Relationship Id="rId11" Type="http://schemas.openxmlformats.org/officeDocument/2006/relationships/hyperlink" Target="http://cs.wikipedia.org/wiki/Soubor:Ribes_nigrum_a1.JPG" TargetMode="External"/><Relationship Id="rId5" Type="http://schemas.openxmlformats.org/officeDocument/2006/relationships/hyperlink" Target="http://cs.wikipedia.org/wiki/Soubor:Samengesteld_scherm.jpg" TargetMode="External"/><Relationship Id="rId15" Type="http://schemas.openxmlformats.org/officeDocument/2006/relationships/hyperlink" Target="http://cs.wikipedia.org/wiki/Soubor:Male.svg" TargetMode="External"/><Relationship Id="rId10" Type="http://schemas.openxmlformats.org/officeDocument/2006/relationships/hyperlink" Target="http://cs.wikipedia.org/wiki/Soubor:Hoofdje.jpg" TargetMode="External"/><Relationship Id="rId4" Type="http://schemas.openxmlformats.org/officeDocument/2006/relationships/hyperlink" Target="http://cs.wikipedia.org/wiki/Soubor:Scherm.jpg" TargetMode="External"/><Relationship Id="rId9" Type="http://schemas.openxmlformats.org/officeDocument/2006/relationships/hyperlink" Target="http://cs.wikipedia.org/wiki/Soubor:English_Daisy_(Bellis_Perennis).jpg" TargetMode="External"/><Relationship Id="rId14" Type="http://schemas.openxmlformats.org/officeDocument/2006/relationships/hyperlink" Target="http://cs.wikipedia.org/wiki/Soubor:Female.svg" TargetMode="Externa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Ribes_nigrum_a1.JPG" TargetMode="External"/><Relationship Id="rId13" Type="http://schemas.openxmlformats.org/officeDocument/2006/relationships/hyperlink" Target="http://commons.wikimedia.org/wiki/File:Corylus_avellana_male_and_female_flowers_2_AB.jpg?uselang=cs" TargetMode="External"/><Relationship Id="rId3" Type="http://schemas.openxmlformats.org/officeDocument/2006/relationships/hyperlink" Target="http://cs.wikipedia.org/wiki/Soubor:Prunus_fruticosa_(Zwerg-Weichsel)_IMG_8463.JPG" TargetMode="External"/><Relationship Id="rId7" Type="http://schemas.openxmlformats.org/officeDocument/2006/relationships/hyperlink" Target="http://cs.wikipedia.org/wiki/Soubor:Starr_080609-7960_Plantago_lanceolata.jpg" TargetMode="External"/><Relationship Id="rId12" Type="http://schemas.openxmlformats.org/officeDocument/2006/relationships/hyperlink" Target="http://commons.wikimedia.org/wiki/File:Corylus_avellana,_hazelnoot_'Cosford'.jpg?uselang=cs" TargetMode="External"/><Relationship Id="rId17" Type="http://schemas.openxmlformats.org/officeDocument/2006/relationships/hyperlink" Target="http://cs.wikipedia.org/wiki/Soubor:Misc_pollen.jpg" TargetMode="External"/><Relationship Id="rId2" Type="http://schemas.openxmlformats.org/officeDocument/2006/relationships/hyperlink" Target="http://cs.wikipedia.org/wiki/Soubor:Salix_caprea8.jpg" TargetMode="External"/><Relationship Id="rId16" Type="http://schemas.openxmlformats.org/officeDocument/2006/relationships/hyperlink" Target="http://cs.wikipedia.org/wiki/Soubor:Tulip01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Ribes_rubrum_B.jpg?uselang=cs" TargetMode="External"/><Relationship Id="rId11" Type="http://schemas.openxmlformats.org/officeDocument/2006/relationships/hyperlink" Target="http://commons.wikimedia.org/wiki/File:Salix_caprea_011.jpg?uselang=cs" TargetMode="External"/><Relationship Id="rId5" Type="http://schemas.openxmlformats.org/officeDocument/2006/relationships/hyperlink" Target="http://cs.wikipedia.org/wiki/Soubor:Vitis_vinifera_-_K%C3%B6hler%E2%80%93s_Medizinal-Pflanzen-145.jpg" TargetMode="External"/><Relationship Id="rId15" Type="http://schemas.openxmlformats.org/officeDocument/2006/relationships/hyperlink" Target="http://cs.wikipedia.org/wiki/Soubor:Primula-veris-blomst.JPG" TargetMode="External"/><Relationship Id="rId10" Type="http://schemas.openxmlformats.org/officeDocument/2006/relationships/hyperlink" Target="http://commons.wikimedia.org/wiki/File:Salix_caprea_catkins_080315-1.jpg?uselang=cs" TargetMode="External"/><Relationship Id="rId4" Type="http://schemas.openxmlformats.org/officeDocument/2006/relationships/hyperlink" Target="http://commons.wikimedia.org/wiki/File:2670660145_cd1812470b_b(3).jpg?uselang=cs" TargetMode="External"/><Relationship Id="rId9" Type="http://schemas.openxmlformats.org/officeDocument/2006/relationships/hyperlink" Target="http://commons.wikimedia.org/wiki/File:Salix_caprea.jpg?uselang=cs" TargetMode="External"/><Relationship Id="rId14" Type="http://schemas.openxmlformats.org/officeDocument/2006/relationships/hyperlink" Target="http://cs.wikipedia.org/wiki/Soubor:Illustration_Primula_veris0_clean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547664" y="2132856"/>
          <a:ext cx="6264696" cy="1738514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60530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1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27784" y="548680"/>
            <a:ext cx="3767138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1187624" y="4509120"/>
            <a:ext cx="712879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Název DUM:  </a:t>
            </a:r>
          </a:p>
          <a:p>
            <a:r>
              <a:rPr lang="cs-CZ" b="1" dirty="0" smtClean="0"/>
              <a:t>VY_32_INOVACE_XII_2_07_STAVBA ROSTLINNÉHO TĚLA – KVĚTY</a:t>
            </a:r>
          </a:p>
          <a:p>
            <a:endParaRPr lang="cs-CZ" b="1" dirty="0" smtClean="0"/>
          </a:p>
          <a:p>
            <a:r>
              <a:rPr lang="cs-CZ" b="1" dirty="0" smtClean="0"/>
              <a:t>Šablona číslo:      XII         Sada číslo:  2              Pořadové číslo DUM</a:t>
            </a:r>
            <a:r>
              <a:rPr lang="cs-CZ" b="1" smtClean="0"/>
              <a:t>: 07  </a:t>
            </a:r>
            <a:endParaRPr lang="cs-CZ" dirty="0" smtClean="0"/>
          </a:p>
          <a:p>
            <a:endParaRPr lang="cs-CZ" b="1" dirty="0" smtClean="0"/>
          </a:p>
          <a:p>
            <a:r>
              <a:rPr lang="cs-CZ" b="1" dirty="0" smtClean="0"/>
              <a:t>Autor:  Mgr. Kateřina Zikmundová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27584" y="764705"/>
            <a:ext cx="7272808" cy="646330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Anotace: </a:t>
            </a:r>
            <a:r>
              <a:rPr lang="cs-CZ" dirty="0" smtClean="0"/>
              <a:t>Výklad stavby těla krytosemenných rostlin se zaměřením na květy</a:t>
            </a:r>
          </a:p>
          <a:p>
            <a:r>
              <a:rPr lang="cs-CZ" b="1" dirty="0" smtClean="0"/>
              <a:t>Očekávaný výstup</a:t>
            </a:r>
            <a:r>
              <a:rPr lang="cs-CZ" sz="1600" b="1" dirty="0" smtClean="0"/>
              <a:t>: </a:t>
            </a:r>
            <a:r>
              <a:rPr lang="cs-CZ" dirty="0" smtClean="0"/>
              <a:t>Žák zná stavbu těla krytosemenných rostlin, uvede hlavní části květu, rozliší květ </a:t>
            </a:r>
            <a:r>
              <a:rPr lang="cs-CZ" dirty="0" err="1" smtClean="0"/>
              <a:t>oboupohlavný</a:t>
            </a:r>
            <a:r>
              <a:rPr lang="cs-CZ" dirty="0" smtClean="0"/>
              <a:t> i </a:t>
            </a:r>
            <a:r>
              <a:rPr lang="cs-CZ" dirty="0" err="1" smtClean="0"/>
              <a:t>jednopohlavný</a:t>
            </a:r>
            <a:r>
              <a:rPr lang="cs-CZ" dirty="0" smtClean="0"/>
              <a:t>, vysvětlí pojmy rostlina jednodomá, dvoudomá, květenství, chápe opylení i oplození, uvědomuje si význam květů pro rostlinu.</a:t>
            </a:r>
          </a:p>
          <a:p>
            <a:r>
              <a:rPr lang="cs-CZ" b="1" dirty="0" smtClean="0"/>
              <a:t>Druh učebního materiálu: </a:t>
            </a:r>
            <a:r>
              <a:rPr lang="cs-CZ" dirty="0" smtClean="0"/>
              <a:t>prezentace</a:t>
            </a:r>
          </a:p>
          <a:p>
            <a:r>
              <a:rPr lang="cs-CZ" b="1" dirty="0" smtClean="0"/>
              <a:t>Typická věková skupina: </a:t>
            </a:r>
            <a:r>
              <a:rPr lang="cs-CZ" dirty="0" smtClean="0"/>
              <a:t>7. ročník, 12 – 13 let </a:t>
            </a:r>
          </a:p>
          <a:p>
            <a:r>
              <a:rPr lang="cs-CZ" b="1" dirty="0" smtClean="0"/>
              <a:t>Klíčová slova: </a:t>
            </a:r>
            <a:r>
              <a:rPr lang="cs-CZ" dirty="0" smtClean="0"/>
              <a:t>květní obaly, koruna, kalich, okvětí, tyčinka, nitka, prašník, pylové zrno, pylová láčka, pestík, blizna, čnělka, semeník, vajíčko, květ </a:t>
            </a:r>
            <a:r>
              <a:rPr lang="cs-CZ" dirty="0" err="1" smtClean="0"/>
              <a:t>oboupohlavný</a:t>
            </a:r>
            <a:r>
              <a:rPr lang="cs-CZ" dirty="0" smtClean="0"/>
              <a:t>, květ </a:t>
            </a:r>
            <a:r>
              <a:rPr lang="cs-CZ" dirty="0" err="1" smtClean="0"/>
              <a:t>jednopohlavný</a:t>
            </a:r>
            <a:r>
              <a:rPr lang="cs-CZ" dirty="0" smtClean="0"/>
              <a:t>, rostlina jednodomá, dvoudomá, samosprašnost, cizosprašnost, opylení, oplození, semeno, plod</a:t>
            </a:r>
            <a:br>
              <a:rPr lang="cs-CZ" dirty="0" smtClean="0"/>
            </a:br>
            <a:r>
              <a:rPr lang="cs-CZ" b="1" dirty="0" smtClean="0"/>
              <a:t>Pomůcky a materiál: </a:t>
            </a:r>
            <a:r>
              <a:rPr lang="cs-CZ" dirty="0" smtClean="0"/>
              <a:t>prezentace, interaktivní tabule</a:t>
            </a:r>
          </a:p>
          <a:p>
            <a:r>
              <a:rPr lang="cs-CZ" b="1" dirty="0" smtClean="0"/>
              <a:t>Potřebný čas pro výuku DUM: </a:t>
            </a:r>
            <a:r>
              <a:rPr lang="cs-CZ" dirty="0" smtClean="0"/>
              <a:t>40 min.</a:t>
            </a:r>
          </a:p>
          <a:p>
            <a:r>
              <a:rPr lang="cs-CZ" b="1" dirty="0" smtClean="0"/>
              <a:t>Metodické zhodnocení a popis práce s digitálním učebním materiálem: </a:t>
            </a:r>
            <a:r>
              <a:rPr lang="cs-CZ" dirty="0" smtClean="0"/>
              <a:t>Učitel seznámí žáky se stavbou květu, vyvodí pojem květenství, podrobně vysvětlí květní obaly, pohlavní orgány, způsob opylení i oplození, upozorní na význam květů pro rostliny, zdůrazní hlavní opylovače. Žáci aktivně doplňují  a odpovídají na zadané otázky s využitím interaktivní tabule.</a:t>
            </a:r>
          </a:p>
          <a:p>
            <a:r>
              <a:rPr lang="cs-CZ" b="1" dirty="0" smtClean="0"/>
              <a:t>    </a:t>
            </a:r>
            <a:endParaRPr lang="cs-CZ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r>
              <a:rPr lang="cs-CZ" b="1" dirty="0" smtClean="0"/>
              <a:t> 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2564904"/>
            <a:ext cx="7772400" cy="1470025"/>
          </a:xfr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6000" b="1" dirty="0" smtClean="0"/>
              <a:t>Květy</a:t>
            </a:r>
            <a:endParaRPr lang="cs-CZ" sz="6000" b="1" dirty="0"/>
          </a:p>
        </p:txBody>
      </p:sp>
      <p:pic>
        <p:nvPicPr>
          <p:cNvPr id="1026" name="Picture 2" descr="C:\Users\Kateřina\Documents\Violka\FOTKY\Fotky 2012\Kytky\P5011428.JPG"/>
          <p:cNvPicPr>
            <a:picLocks noChangeAspect="1" noChangeArrowheads="1"/>
          </p:cNvPicPr>
          <p:nvPr/>
        </p:nvPicPr>
        <p:blipFill>
          <a:blip r:embed="rId2" cstate="print"/>
          <a:srcRect l="9013" t="7044" r="9979" b="6078"/>
          <a:stretch>
            <a:fillRect/>
          </a:stretch>
        </p:blipFill>
        <p:spPr bwMode="auto">
          <a:xfrm>
            <a:off x="251520" y="4523210"/>
            <a:ext cx="2664296" cy="2143020"/>
          </a:xfrm>
          <a:prstGeom prst="rect">
            <a:avLst/>
          </a:prstGeom>
          <a:noFill/>
          <a:ln w="28575">
            <a:solidFill>
              <a:srgbClr val="C00000"/>
            </a:solidFill>
          </a:ln>
        </p:spPr>
      </p:pic>
      <p:pic>
        <p:nvPicPr>
          <p:cNvPr id="1027" name="Picture 3" descr="C:\Users\Kateřina\Documents\Violka\FOTKY\Fotky 2012\Kytky\P5011389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96136" y="188640"/>
            <a:ext cx="3008825" cy="2256619"/>
          </a:xfrm>
          <a:prstGeom prst="rect">
            <a:avLst/>
          </a:prstGeom>
          <a:noFill/>
          <a:ln w="28575">
            <a:solidFill>
              <a:srgbClr val="C00000"/>
            </a:solidFill>
          </a:ln>
        </p:spPr>
      </p:pic>
      <p:pic>
        <p:nvPicPr>
          <p:cNvPr id="1028" name="Picture 4" descr="C:\Users\Kateřina\Documents\Violka\FOTKY\Fotky 2012\Kytky\P5011424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940152" y="4437112"/>
            <a:ext cx="2904323" cy="2178242"/>
          </a:xfrm>
          <a:prstGeom prst="rect">
            <a:avLst/>
          </a:prstGeom>
          <a:noFill/>
          <a:ln w="28575">
            <a:solidFill>
              <a:srgbClr val="C00000"/>
            </a:solidFill>
          </a:ln>
        </p:spPr>
      </p:pic>
      <p:pic>
        <p:nvPicPr>
          <p:cNvPr id="1029" name="Picture 5" descr="C:\Users\Kateřina\Documents\Violka\FOTKY\Fotky 2012\Kytky\P5011402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3528" y="188640"/>
            <a:ext cx="2976331" cy="2232248"/>
          </a:xfrm>
          <a:prstGeom prst="rect">
            <a:avLst/>
          </a:prstGeom>
          <a:noFill/>
          <a:ln w="28575">
            <a:solidFill>
              <a:srgbClr val="C00000"/>
            </a:solidFill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Květ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None/>
            </a:pPr>
            <a:r>
              <a:rPr lang="cs-CZ" sz="2400" b="1" dirty="0" smtClean="0"/>
              <a:t>		rozmnožovací orgán krytosemenných rostlin</a:t>
            </a:r>
          </a:p>
          <a:p>
            <a:pPr>
              <a:buNone/>
            </a:pPr>
            <a:r>
              <a:rPr lang="cs-CZ" sz="2400" b="1" dirty="0" smtClean="0"/>
              <a:t>	</a:t>
            </a:r>
          </a:p>
        </p:txBody>
      </p:sp>
      <p:pic>
        <p:nvPicPr>
          <p:cNvPr id="16386" name="Picture 2" descr="Soubor:Lily flowered tulip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07704" y="2276872"/>
            <a:ext cx="4824536" cy="3618402"/>
          </a:xfrm>
          <a:prstGeom prst="rect">
            <a:avLst/>
          </a:prstGeom>
          <a:noFill/>
          <a:ln w="38100">
            <a:solidFill>
              <a:srgbClr val="C00000"/>
            </a:solidFill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b="1" dirty="0" smtClean="0"/>
              <a:t>Pohlavní orgány květu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rgbClr val="C00000"/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cs-CZ" sz="2400" b="1" dirty="0" smtClean="0"/>
              <a:t>samčí pohlavní orgány </a:t>
            </a:r>
            <a:r>
              <a:rPr lang="cs-CZ" sz="2400" dirty="0" smtClean="0"/>
              <a:t>– </a:t>
            </a:r>
            <a:r>
              <a:rPr lang="cs-CZ" sz="2400" b="1" dirty="0" smtClean="0"/>
              <a:t>tyčinky</a:t>
            </a:r>
          </a:p>
          <a:p>
            <a:pPr>
              <a:buNone/>
            </a:pPr>
            <a:r>
              <a:rPr lang="cs-CZ" sz="2400" dirty="0" smtClean="0"/>
              <a:t>	prašník</a:t>
            </a:r>
          </a:p>
          <a:p>
            <a:pPr>
              <a:buNone/>
            </a:pPr>
            <a:r>
              <a:rPr lang="cs-CZ" sz="2400" dirty="0" smtClean="0"/>
              <a:t>	pylová zrna</a:t>
            </a:r>
          </a:p>
          <a:p>
            <a:pPr>
              <a:buNone/>
            </a:pPr>
            <a:r>
              <a:rPr lang="cs-CZ" sz="2400" dirty="0" smtClean="0"/>
              <a:t>	nitka</a:t>
            </a:r>
          </a:p>
          <a:p>
            <a:endParaRPr lang="cs-CZ" sz="2400" dirty="0" smtClean="0"/>
          </a:p>
          <a:p>
            <a:pPr>
              <a:buNone/>
            </a:pPr>
            <a:endParaRPr lang="cs-CZ" sz="2400" dirty="0" smtClean="0"/>
          </a:p>
          <a:p>
            <a:r>
              <a:rPr lang="cs-CZ" sz="2400" b="1" dirty="0" smtClean="0"/>
              <a:t>samičí pohlavní orgány </a:t>
            </a:r>
            <a:r>
              <a:rPr lang="cs-CZ" sz="2400" dirty="0" smtClean="0"/>
              <a:t>– </a:t>
            </a:r>
            <a:r>
              <a:rPr lang="cs-CZ" sz="2400" b="1" dirty="0" smtClean="0"/>
              <a:t>pestík </a:t>
            </a:r>
            <a:r>
              <a:rPr lang="cs-CZ" sz="2400" dirty="0" smtClean="0"/>
              <a:t>(pestíky)</a:t>
            </a:r>
          </a:p>
          <a:p>
            <a:pPr>
              <a:buNone/>
            </a:pPr>
            <a:r>
              <a:rPr lang="cs-CZ" sz="2400" dirty="0" smtClean="0"/>
              <a:t>	blizna</a:t>
            </a:r>
          </a:p>
          <a:p>
            <a:pPr>
              <a:buNone/>
            </a:pPr>
            <a:r>
              <a:rPr lang="cs-CZ" sz="2400" dirty="0" smtClean="0"/>
              <a:t>	čnělka</a:t>
            </a:r>
          </a:p>
          <a:p>
            <a:pPr>
              <a:buNone/>
            </a:pPr>
            <a:r>
              <a:rPr lang="cs-CZ" sz="2400" dirty="0" smtClean="0"/>
              <a:t>	semeník s vajíčky</a:t>
            </a:r>
            <a:endParaRPr lang="cs-CZ" sz="2400" dirty="0"/>
          </a:p>
        </p:txBody>
      </p:sp>
      <p:pic>
        <p:nvPicPr>
          <p:cNvPr id="4" name="Zástupný symbol pro obsah 3" descr="skenování0001.jpg"/>
          <p:cNvPicPr>
            <a:picLocks noChangeAspect="1"/>
          </p:cNvPicPr>
          <p:nvPr/>
        </p:nvPicPr>
        <p:blipFill>
          <a:blip r:embed="rId2" cstate="print"/>
          <a:srcRect l="29132" t="37538" r="58029" b="45192"/>
          <a:stretch>
            <a:fillRect/>
          </a:stretch>
        </p:blipFill>
        <p:spPr>
          <a:xfrm rot="10800000">
            <a:off x="5292080" y="1700808"/>
            <a:ext cx="1323147" cy="2448272"/>
          </a:xfrm>
          <a:prstGeom prst="rect">
            <a:avLst/>
          </a:prstGeom>
          <a:ln w="28575">
            <a:solidFill>
              <a:srgbClr val="C00000"/>
            </a:solidFill>
          </a:ln>
        </p:spPr>
      </p:pic>
      <p:pic>
        <p:nvPicPr>
          <p:cNvPr id="5" name="Zástupný symbol pro obsah 3" descr="skenování0001.jpg"/>
          <p:cNvPicPr>
            <a:picLocks noChangeAspect="1"/>
          </p:cNvPicPr>
          <p:nvPr/>
        </p:nvPicPr>
        <p:blipFill>
          <a:blip r:embed="rId2" cstate="print"/>
          <a:srcRect l="16293" t="35845" r="70868" b="42822"/>
          <a:stretch>
            <a:fillRect/>
          </a:stretch>
        </p:blipFill>
        <p:spPr>
          <a:xfrm rot="10800000">
            <a:off x="7092280" y="3356992"/>
            <a:ext cx="1102623" cy="2520280"/>
          </a:xfrm>
          <a:prstGeom prst="rect">
            <a:avLst/>
          </a:prstGeom>
          <a:ln w="28575">
            <a:solidFill>
              <a:srgbClr val="C00000"/>
            </a:solidFill>
          </a:ln>
        </p:spPr>
      </p:pic>
      <p:pic>
        <p:nvPicPr>
          <p:cNvPr id="18434" name="Picture 2" descr="Soubor:Misc pollen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43808" y="2636912"/>
            <a:ext cx="1772863" cy="1349896"/>
          </a:xfrm>
          <a:prstGeom prst="rect">
            <a:avLst/>
          </a:prstGeom>
          <a:noFill/>
        </p:spPr>
      </p:pic>
      <p:sp>
        <p:nvSpPr>
          <p:cNvPr id="7" name="Šipka doprava 6"/>
          <p:cNvSpPr/>
          <p:nvPr/>
        </p:nvSpPr>
        <p:spPr>
          <a:xfrm>
            <a:off x="2411760" y="2492896"/>
            <a:ext cx="360040" cy="432048"/>
          </a:xfrm>
          <a:prstGeom prst="rightArrow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b="1" dirty="0" smtClean="0"/>
              <a:t>Květní obaly - rozlišené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525963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None/>
            </a:pPr>
            <a:r>
              <a:rPr lang="cs-CZ" sz="2400" b="1" dirty="0" smtClean="0"/>
              <a:t>				kalich </a:t>
            </a:r>
          </a:p>
          <a:p>
            <a:pPr>
              <a:buNone/>
            </a:pPr>
            <a:r>
              <a:rPr lang="cs-CZ" sz="2400" b="1" dirty="0" smtClean="0"/>
              <a:t>				koruna</a:t>
            </a:r>
          </a:p>
          <a:p>
            <a:pPr>
              <a:buNone/>
            </a:pPr>
            <a:r>
              <a:rPr lang="cs-CZ" sz="2400" b="1" dirty="0" smtClean="0"/>
              <a:t>				</a:t>
            </a:r>
            <a:r>
              <a:rPr lang="cs-CZ" sz="2400" dirty="0" smtClean="0"/>
              <a:t>tyčinky</a:t>
            </a:r>
          </a:p>
          <a:p>
            <a:pPr>
              <a:buNone/>
            </a:pPr>
            <a:r>
              <a:rPr lang="cs-CZ" sz="2400" dirty="0" smtClean="0"/>
              <a:t>				pestík</a:t>
            </a:r>
          </a:p>
        </p:txBody>
      </p:sp>
      <p:pic>
        <p:nvPicPr>
          <p:cNvPr id="4" name="Zástupný symbol pro obsah 3" descr="skenování0001.jpg"/>
          <p:cNvPicPr>
            <a:picLocks noChangeAspect="1"/>
          </p:cNvPicPr>
          <p:nvPr/>
        </p:nvPicPr>
        <p:blipFill>
          <a:blip r:embed="rId2" cstate="print"/>
          <a:srcRect l="14673" t="36343" r="57449" b="42666"/>
          <a:stretch>
            <a:fillRect/>
          </a:stretch>
        </p:blipFill>
        <p:spPr>
          <a:xfrm rot="10800000">
            <a:off x="6372200" y="3933056"/>
            <a:ext cx="2016224" cy="2088232"/>
          </a:xfrm>
          <a:prstGeom prst="rect">
            <a:avLst/>
          </a:prstGeom>
          <a:ln w="28575">
            <a:solidFill>
              <a:srgbClr val="C00000"/>
            </a:solidFill>
          </a:ln>
        </p:spPr>
      </p:pic>
      <p:pic>
        <p:nvPicPr>
          <p:cNvPr id="5" name="Zástupný symbol pro obsah 3" descr="skenování0001.jpg"/>
          <p:cNvPicPr>
            <a:picLocks noChangeAspect="1"/>
          </p:cNvPicPr>
          <p:nvPr/>
        </p:nvPicPr>
        <p:blipFill>
          <a:blip r:embed="rId2" cstate="print"/>
          <a:srcRect l="13823" t="62081" r="52179" b="20000"/>
          <a:stretch>
            <a:fillRect/>
          </a:stretch>
        </p:blipFill>
        <p:spPr>
          <a:xfrm rot="10800000">
            <a:off x="5508104" y="1700808"/>
            <a:ext cx="2880320" cy="2088232"/>
          </a:xfrm>
          <a:prstGeom prst="rect">
            <a:avLst/>
          </a:prstGeom>
          <a:ln w="28575">
            <a:solidFill>
              <a:srgbClr val="C00000"/>
            </a:solidFill>
          </a:ln>
        </p:spPr>
      </p:pic>
      <p:pic>
        <p:nvPicPr>
          <p:cNvPr id="13316" name="Picture 4" descr="Soubor:Illustration Primula veris0 clean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1560" y="1772816"/>
            <a:ext cx="2208926" cy="3528392"/>
          </a:xfrm>
          <a:prstGeom prst="rect">
            <a:avLst/>
          </a:prstGeom>
          <a:noFill/>
        </p:spPr>
      </p:pic>
      <p:pic>
        <p:nvPicPr>
          <p:cNvPr id="13318" name="Picture 6" descr="Soubor:Primula-veris-blomst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347864" y="4149080"/>
            <a:ext cx="2731558" cy="1813071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3203848" y="3501008"/>
            <a:ext cx="2103012" cy="461665"/>
          </a:xfrm>
          <a:prstGeom prst="rect">
            <a:avLst/>
          </a:prstGeom>
          <a:solidFill>
            <a:srgbClr val="92D050"/>
          </a:solidFill>
          <a:ln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/>
              <a:t>prvosenka jarní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39552" y="5445224"/>
            <a:ext cx="2565639" cy="461665"/>
          </a:xfrm>
          <a:prstGeom prst="rect">
            <a:avLst/>
          </a:prstGeom>
          <a:solidFill>
            <a:srgbClr val="92D050"/>
          </a:solidFill>
          <a:ln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/>
              <a:t>květ </a:t>
            </a:r>
            <a:r>
              <a:rPr lang="cs-CZ" sz="2400" dirty="0" err="1" smtClean="0"/>
              <a:t>oboupohlavný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b="1" dirty="0" smtClean="0"/>
              <a:t>Květní obaly - nerozlišené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None/>
            </a:pPr>
            <a:r>
              <a:rPr lang="cs-CZ" sz="2400" b="1" dirty="0" smtClean="0"/>
              <a:t>	okvětí </a:t>
            </a:r>
          </a:p>
          <a:p>
            <a:pPr>
              <a:buNone/>
            </a:pPr>
            <a:r>
              <a:rPr lang="cs-CZ" sz="2400" b="1" dirty="0" smtClean="0"/>
              <a:t>	</a:t>
            </a:r>
            <a:r>
              <a:rPr lang="cs-CZ" sz="2400" dirty="0" smtClean="0"/>
              <a:t>květní lůžko</a:t>
            </a:r>
          </a:p>
          <a:p>
            <a:pPr>
              <a:buNone/>
            </a:pPr>
            <a:r>
              <a:rPr lang="cs-CZ" sz="2400" dirty="0" smtClean="0"/>
              <a:t>	tyčinky</a:t>
            </a:r>
          </a:p>
          <a:p>
            <a:pPr>
              <a:buNone/>
            </a:pPr>
            <a:r>
              <a:rPr lang="cs-CZ" sz="2400" dirty="0" smtClean="0"/>
              <a:t>	pestík</a:t>
            </a:r>
            <a:r>
              <a:rPr lang="cs-CZ" sz="2400" b="1" dirty="0" smtClean="0"/>
              <a:t>		</a:t>
            </a:r>
            <a:endParaRPr lang="cs-CZ" sz="2400" b="1" dirty="0"/>
          </a:p>
        </p:txBody>
      </p:sp>
      <p:pic>
        <p:nvPicPr>
          <p:cNvPr id="5" name="Obrázek 4" descr="skenování0002.jpg"/>
          <p:cNvPicPr>
            <a:picLocks noChangeAspect="1"/>
          </p:cNvPicPr>
          <p:nvPr/>
        </p:nvPicPr>
        <p:blipFill>
          <a:blip r:embed="rId2" cstate="print"/>
          <a:srcRect l="31735" t="36749" r="22105" b="42251"/>
          <a:stretch>
            <a:fillRect/>
          </a:stretch>
        </p:blipFill>
        <p:spPr>
          <a:xfrm>
            <a:off x="5724128" y="1772816"/>
            <a:ext cx="2736304" cy="1710190"/>
          </a:xfrm>
          <a:prstGeom prst="rect">
            <a:avLst/>
          </a:prstGeom>
          <a:ln w="28575">
            <a:solidFill>
              <a:srgbClr val="C00000"/>
            </a:solidFill>
          </a:ln>
        </p:spPr>
      </p:pic>
      <p:pic>
        <p:nvPicPr>
          <p:cNvPr id="12290" name="Picture 2" descr="Soubor:Tulip01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267744" y="2636912"/>
            <a:ext cx="3312368" cy="3215891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5724128" y="3861048"/>
            <a:ext cx="2199448" cy="461665"/>
          </a:xfrm>
          <a:prstGeom prst="rect">
            <a:avLst/>
          </a:prstGeom>
          <a:solidFill>
            <a:srgbClr val="92D050"/>
          </a:solidFill>
          <a:ln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/>
              <a:t>tulipán zahradní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724128" y="4653136"/>
            <a:ext cx="2565639" cy="461665"/>
          </a:xfrm>
          <a:prstGeom prst="rect">
            <a:avLst/>
          </a:prstGeom>
          <a:solidFill>
            <a:srgbClr val="92D050"/>
          </a:solidFill>
          <a:ln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/>
              <a:t>květ </a:t>
            </a:r>
            <a:r>
              <a:rPr lang="cs-CZ" sz="2400" dirty="0" err="1" smtClean="0"/>
              <a:t>oboupohlavný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b="1" dirty="0" smtClean="0"/>
              <a:t>Rostlina jednodomá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/>
              <a:t>	</a:t>
            </a:r>
          </a:p>
          <a:p>
            <a:pPr>
              <a:buNone/>
            </a:pPr>
            <a:endParaRPr lang="cs-CZ" sz="2400" u="sng" dirty="0"/>
          </a:p>
        </p:txBody>
      </p:sp>
      <p:sp>
        <p:nvSpPr>
          <p:cNvPr id="4" name="TextovéPole 3"/>
          <p:cNvSpPr txBox="1"/>
          <p:nvPr/>
        </p:nvSpPr>
        <p:spPr>
          <a:xfrm>
            <a:off x="6588224" y="1772816"/>
            <a:ext cx="1713482" cy="461665"/>
          </a:xfrm>
          <a:prstGeom prst="rect">
            <a:avLst/>
          </a:prstGeom>
          <a:solidFill>
            <a:srgbClr val="92D050"/>
          </a:solidFill>
          <a:ln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/>
              <a:t>líska obecná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11560" y="1700808"/>
            <a:ext cx="3368486" cy="830997"/>
          </a:xfrm>
          <a:prstGeom prst="rect">
            <a:avLst/>
          </a:prstGeom>
          <a:solidFill>
            <a:srgbClr val="92D050"/>
          </a:solidFill>
          <a:ln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/>
              <a:t>jedna rostlina</a:t>
            </a:r>
          </a:p>
          <a:p>
            <a:r>
              <a:rPr lang="cs-CZ" sz="2400" dirty="0" smtClean="0"/>
              <a:t>květy samčí i květy samičí</a:t>
            </a:r>
            <a:endParaRPr lang="cs-CZ" sz="2400" dirty="0"/>
          </a:p>
        </p:txBody>
      </p:sp>
      <p:pic>
        <p:nvPicPr>
          <p:cNvPr id="11266" name="Picture 2" descr="File:Corylus avellana, hazelnoot 'Cosford'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95936" y="2636912"/>
            <a:ext cx="4536504" cy="3402378"/>
          </a:xfrm>
          <a:prstGeom prst="rect">
            <a:avLst/>
          </a:prstGeom>
          <a:noFill/>
        </p:spPr>
      </p:pic>
      <p:pic>
        <p:nvPicPr>
          <p:cNvPr id="11268" name="Picture 4" descr="File:Corylus avellana male and female flowers 2 AB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 r="10016" b="5388"/>
          <a:stretch>
            <a:fillRect/>
          </a:stretch>
        </p:blipFill>
        <p:spPr bwMode="auto">
          <a:xfrm>
            <a:off x="1259632" y="2636912"/>
            <a:ext cx="2016224" cy="331236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b="1" dirty="0" smtClean="0"/>
              <a:t>Rostlina dvoudomá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628800"/>
            <a:ext cx="8229600" cy="4525963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/>
              <a:t>	</a:t>
            </a:r>
            <a:endParaRPr lang="cs-CZ" sz="2400" u="sng" dirty="0"/>
          </a:p>
        </p:txBody>
      </p:sp>
      <p:pic>
        <p:nvPicPr>
          <p:cNvPr id="10242" name="Picture 2" descr="Soubor:Salix caprea8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732240" y="1772816"/>
            <a:ext cx="1728192" cy="1296144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6948264" y="3212976"/>
            <a:ext cx="1236557" cy="461665"/>
          </a:xfrm>
          <a:prstGeom prst="rect">
            <a:avLst/>
          </a:prstGeom>
          <a:solidFill>
            <a:srgbClr val="92D050"/>
          </a:solidFill>
          <a:ln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/>
              <a:t>vrba jíva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83568" y="1772816"/>
            <a:ext cx="1831848" cy="830997"/>
          </a:xfrm>
          <a:prstGeom prst="rect">
            <a:avLst/>
          </a:prstGeom>
          <a:solidFill>
            <a:srgbClr val="92D050"/>
          </a:solidFill>
          <a:ln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/>
              <a:t>první rostlina</a:t>
            </a:r>
          </a:p>
          <a:p>
            <a:r>
              <a:rPr lang="cs-CZ" sz="2400" dirty="0" smtClean="0"/>
              <a:t>květy samčí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139952" y="1700808"/>
            <a:ext cx="1928348" cy="830997"/>
          </a:xfrm>
          <a:prstGeom prst="rect">
            <a:avLst/>
          </a:prstGeom>
          <a:solidFill>
            <a:srgbClr val="92D050"/>
          </a:solidFill>
          <a:ln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/>
              <a:t>druhá rostlina</a:t>
            </a:r>
          </a:p>
          <a:p>
            <a:r>
              <a:rPr lang="cs-CZ" sz="2400" dirty="0" smtClean="0"/>
              <a:t>květy samičí</a:t>
            </a:r>
            <a:endParaRPr lang="cs-CZ" sz="2400" dirty="0"/>
          </a:p>
        </p:txBody>
      </p:sp>
      <p:pic>
        <p:nvPicPr>
          <p:cNvPr id="10244" name="Picture 4" descr="File:Salix caprea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40778" y="2780928"/>
            <a:ext cx="1962739" cy="1440160"/>
          </a:xfrm>
          <a:prstGeom prst="rect">
            <a:avLst/>
          </a:prstGeom>
          <a:noFill/>
        </p:spPr>
      </p:pic>
      <p:pic>
        <p:nvPicPr>
          <p:cNvPr id="10246" name="Picture 6" descr="File:Salix caprea catkins 080315-1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067944" y="2636912"/>
            <a:ext cx="2232248" cy="1674187"/>
          </a:xfrm>
          <a:prstGeom prst="rect">
            <a:avLst/>
          </a:prstGeom>
          <a:noFill/>
        </p:spPr>
      </p:pic>
      <p:pic>
        <p:nvPicPr>
          <p:cNvPr id="10248" name="Picture 8" descr="File:Salix caprea9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539552" y="4509120"/>
            <a:ext cx="2016225" cy="1512169"/>
          </a:xfrm>
          <a:prstGeom prst="rect">
            <a:avLst/>
          </a:prstGeom>
          <a:noFill/>
        </p:spPr>
      </p:pic>
      <p:pic>
        <p:nvPicPr>
          <p:cNvPr id="10250" name="Picture 10" descr="File:Salix caprea 011.jpg">
            <a:hlinkClick r:id="rId10"/>
          </p:cNvPr>
          <p:cNvPicPr>
            <a:picLocks noChangeAspect="1" noChangeArrowheads="1"/>
          </p:cNvPicPr>
          <p:nvPr/>
        </p:nvPicPr>
        <p:blipFill>
          <a:blip r:embed="rId11" cstate="print"/>
          <a:srcRect l="7407" t="24691" r="14815"/>
          <a:stretch>
            <a:fillRect/>
          </a:stretch>
        </p:blipFill>
        <p:spPr bwMode="auto">
          <a:xfrm>
            <a:off x="4139952" y="4437112"/>
            <a:ext cx="2154338" cy="1564460"/>
          </a:xfrm>
          <a:prstGeom prst="rect">
            <a:avLst/>
          </a:prstGeom>
          <a:noFill/>
        </p:spPr>
      </p:pic>
      <p:sp>
        <p:nvSpPr>
          <p:cNvPr id="14" name="Šipka doprava 13"/>
          <p:cNvSpPr/>
          <p:nvPr/>
        </p:nvSpPr>
        <p:spPr>
          <a:xfrm>
            <a:off x="2771800" y="3284984"/>
            <a:ext cx="978408" cy="484632"/>
          </a:xfrm>
          <a:prstGeom prst="rightArrow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Šipka doprava 14"/>
          <p:cNvSpPr/>
          <p:nvPr/>
        </p:nvSpPr>
        <p:spPr>
          <a:xfrm>
            <a:off x="2843808" y="5229200"/>
            <a:ext cx="978408" cy="484632"/>
          </a:xfrm>
          <a:prstGeom prst="rightArrow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52" name="Picture 12" descr="File:Bienen im Flug 52f aufpoliert.png">
            <a:hlinkClick r:id="rId12"/>
          </p:cNvPr>
          <p:cNvPicPr>
            <a:picLocks noChangeAspect="1" noChangeArrowheads="1"/>
          </p:cNvPicPr>
          <p:nvPr/>
        </p:nvPicPr>
        <p:blipFill>
          <a:blip r:embed="rId13" cstate="print"/>
          <a:srcRect l="11475" t="27324" r="14754" b="9233"/>
          <a:stretch>
            <a:fillRect/>
          </a:stretch>
        </p:blipFill>
        <p:spPr bwMode="auto">
          <a:xfrm>
            <a:off x="2627784" y="3933056"/>
            <a:ext cx="1332146" cy="888098"/>
          </a:xfrm>
          <a:prstGeom prst="rect">
            <a:avLst/>
          </a:prstGeom>
          <a:noFill/>
          <a:ln w="28575">
            <a:solidFill>
              <a:srgbClr val="C00000"/>
            </a:solidFill>
          </a:ln>
        </p:spPr>
      </p:pic>
      <p:sp>
        <p:nvSpPr>
          <p:cNvPr id="17" name="TextovéPole 16"/>
          <p:cNvSpPr txBox="1"/>
          <p:nvPr/>
        </p:nvSpPr>
        <p:spPr>
          <a:xfrm>
            <a:off x="6444208" y="3933056"/>
            <a:ext cx="2035381" cy="1569660"/>
          </a:xfrm>
          <a:prstGeom prst="rect">
            <a:avLst/>
          </a:prstGeom>
          <a:solidFill>
            <a:srgbClr val="92D050"/>
          </a:solidFill>
          <a:ln w="28575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květy </a:t>
            </a:r>
            <a:r>
              <a:rPr lang="cs-CZ" sz="2400" dirty="0" err="1" smtClean="0"/>
              <a:t>jednopohlavné</a:t>
            </a:r>
            <a:endParaRPr lang="cs-CZ" sz="2400" dirty="0" smtClean="0"/>
          </a:p>
          <a:p>
            <a:endParaRPr lang="cs-CZ" sz="2400" dirty="0" smtClean="0"/>
          </a:p>
          <a:p>
            <a:r>
              <a:rPr lang="cs-CZ" sz="2400" dirty="0" smtClean="0"/>
              <a:t>samčí     samičí</a:t>
            </a:r>
            <a:endParaRPr lang="cs-CZ" sz="2400" dirty="0"/>
          </a:p>
        </p:txBody>
      </p:sp>
      <p:sp>
        <p:nvSpPr>
          <p:cNvPr id="23" name="Šipka doleva a nahoru 22"/>
          <p:cNvSpPr/>
          <p:nvPr/>
        </p:nvSpPr>
        <p:spPr>
          <a:xfrm rot="13305503">
            <a:off x="7212302" y="4692425"/>
            <a:ext cx="552043" cy="571009"/>
          </a:xfrm>
          <a:prstGeom prst="leftUpArrow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b="1" dirty="0" smtClean="0"/>
              <a:t>Souměrnost květu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pPr marL="514350" indent="-514350">
              <a:buNone/>
            </a:pPr>
            <a:r>
              <a:rPr lang="cs-CZ" sz="2800" b="1" dirty="0" smtClean="0"/>
              <a:t>	</a:t>
            </a:r>
            <a:r>
              <a:rPr lang="cs-CZ" sz="2800" b="1" u="sng" dirty="0" smtClean="0"/>
              <a:t>květ pravidelný </a:t>
            </a:r>
            <a:r>
              <a:rPr lang="cs-CZ" sz="2800" dirty="0" smtClean="0"/>
              <a:t>- můžeme rozdělit na několik stejných částí</a:t>
            </a:r>
          </a:p>
          <a:p>
            <a:pPr marL="514350" indent="-514350">
              <a:buNone/>
            </a:pPr>
            <a:r>
              <a:rPr lang="cs-CZ" sz="2800" dirty="0" smtClean="0"/>
              <a:t>			</a:t>
            </a:r>
            <a:endParaRPr lang="cs-CZ" sz="2800" u="sng" dirty="0" smtClean="0"/>
          </a:p>
          <a:p>
            <a:pPr marL="514350" indent="-514350"/>
            <a:endParaRPr lang="cs-CZ" sz="2800" dirty="0" smtClean="0"/>
          </a:p>
          <a:p>
            <a:pPr marL="514350" indent="-514350"/>
            <a:endParaRPr lang="cs-CZ" sz="2800" b="1" dirty="0" smtClean="0"/>
          </a:p>
          <a:p>
            <a:pPr marL="514350" indent="-514350"/>
            <a:endParaRPr lang="cs-CZ" sz="2800" b="1" dirty="0" smtClean="0"/>
          </a:p>
          <a:p>
            <a:pPr marL="514350" indent="-514350">
              <a:buNone/>
            </a:pPr>
            <a:r>
              <a:rPr lang="cs-CZ" sz="2800" b="1" dirty="0" smtClean="0"/>
              <a:t>	</a:t>
            </a:r>
            <a:r>
              <a:rPr lang="cs-CZ" sz="2800" b="1" u="sng" dirty="0" smtClean="0"/>
              <a:t>květ souměrný</a:t>
            </a:r>
            <a:r>
              <a:rPr lang="cs-CZ" sz="2800" dirty="0" smtClean="0"/>
              <a:t>	- můžeme rozdělit</a:t>
            </a:r>
          </a:p>
          <a:p>
            <a:pPr marL="514350" indent="-514350">
              <a:buNone/>
            </a:pPr>
            <a:r>
              <a:rPr lang="cs-CZ" sz="2800" dirty="0" smtClean="0"/>
              <a:t>	na dvě stejné části</a:t>
            </a:r>
          </a:p>
          <a:p>
            <a:pPr marL="514350" indent="-514350">
              <a:buNone/>
            </a:pPr>
            <a:r>
              <a:rPr lang="cs-CZ" sz="2800" dirty="0" smtClean="0"/>
              <a:t>					</a:t>
            </a:r>
            <a:endParaRPr lang="cs-CZ" sz="2800" u="sng" dirty="0" smtClean="0"/>
          </a:p>
        </p:txBody>
      </p:sp>
      <p:pic>
        <p:nvPicPr>
          <p:cNvPr id="9218" name="Picture 2" descr="Soubor:Prunus fruticosa (Zwerg-Weichsel) IMG 8463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131840" y="2132856"/>
            <a:ext cx="2952328" cy="1959608"/>
          </a:xfrm>
          <a:prstGeom prst="rect">
            <a:avLst/>
          </a:prstGeom>
          <a:noFill/>
        </p:spPr>
      </p:pic>
      <p:pic>
        <p:nvPicPr>
          <p:cNvPr id="9220" name="Picture 4" descr="File:2670660145 cd1812470b b(3)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 r="6667"/>
          <a:stretch>
            <a:fillRect/>
          </a:stretch>
        </p:blipFill>
        <p:spPr bwMode="auto">
          <a:xfrm>
            <a:off x="6228184" y="2636912"/>
            <a:ext cx="2304256" cy="3291794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1907704" y="2564904"/>
            <a:ext cx="980525" cy="461665"/>
          </a:xfrm>
          <a:prstGeom prst="rect">
            <a:avLst/>
          </a:prstGeom>
          <a:solidFill>
            <a:srgbClr val="92D050"/>
          </a:solidFill>
          <a:ln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/>
              <a:t>třešeň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572000" y="5373216"/>
            <a:ext cx="1470339" cy="461665"/>
          </a:xfrm>
          <a:prstGeom prst="rect">
            <a:avLst/>
          </a:prstGeom>
          <a:solidFill>
            <a:srgbClr val="92D050"/>
          </a:solidFill>
          <a:ln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/>
              <a:t>hrách setý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b="1" dirty="0" smtClean="0"/>
              <a:t>Květenství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525963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None/>
            </a:pPr>
            <a:r>
              <a:rPr lang="cs-CZ" sz="2400" b="1" dirty="0" smtClean="0"/>
              <a:t>	</a:t>
            </a:r>
            <a:r>
              <a:rPr lang="cs-CZ" sz="2800" b="1" u="sng" dirty="0" smtClean="0"/>
              <a:t>seskupení květů na stonku</a:t>
            </a:r>
          </a:p>
          <a:p>
            <a:pPr>
              <a:buNone/>
            </a:pPr>
            <a:r>
              <a:rPr lang="cs-CZ" sz="2400" dirty="0" smtClean="0"/>
              <a:t>	</a:t>
            </a:r>
          </a:p>
          <a:p>
            <a:pPr>
              <a:buNone/>
            </a:pPr>
            <a:r>
              <a:rPr lang="cs-CZ" sz="2400" dirty="0" smtClean="0"/>
              <a:t>	</a:t>
            </a:r>
          </a:p>
          <a:p>
            <a:pPr>
              <a:buNone/>
            </a:pPr>
            <a:r>
              <a:rPr lang="cs-CZ" sz="2400" dirty="0" smtClean="0"/>
              <a:t>	</a:t>
            </a:r>
          </a:p>
          <a:p>
            <a:pPr>
              <a:buNone/>
            </a:pPr>
            <a:r>
              <a:rPr lang="cs-CZ" sz="2400" dirty="0" smtClean="0"/>
              <a:t>	</a:t>
            </a:r>
          </a:p>
          <a:p>
            <a:pPr>
              <a:buNone/>
            </a:pPr>
            <a:r>
              <a:rPr lang="cs-CZ" sz="2400" dirty="0" smtClean="0"/>
              <a:t>	</a:t>
            </a:r>
            <a:endParaRPr lang="cs-CZ" sz="2400" dirty="0"/>
          </a:p>
        </p:txBody>
      </p:sp>
      <p:pic>
        <p:nvPicPr>
          <p:cNvPr id="8194" name="Picture 2" descr="Soubor:Scherm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48264" y="3861048"/>
            <a:ext cx="1555887" cy="2125115"/>
          </a:xfrm>
          <a:prstGeom prst="rect">
            <a:avLst/>
          </a:prstGeom>
          <a:noFill/>
        </p:spPr>
      </p:pic>
      <p:pic>
        <p:nvPicPr>
          <p:cNvPr id="8198" name="Picture 6" descr="Soubor:Starr 080609-7960 Plantago lanceolata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403648" y="3284984"/>
            <a:ext cx="1926214" cy="2568285"/>
          </a:xfrm>
          <a:prstGeom prst="rect">
            <a:avLst/>
          </a:prstGeom>
          <a:noFill/>
        </p:spPr>
      </p:pic>
      <p:pic>
        <p:nvPicPr>
          <p:cNvPr id="8200" name="Picture 8" descr="Soubor:Klas psenice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 l="11452" t="2408" r="22701"/>
          <a:stretch>
            <a:fillRect/>
          </a:stretch>
        </p:blipFill>
        <p:spPr bwMode="auto">
          <a:xfrm>
            <a:off x="3491880" y="3501008"/>
            <a:ext cx="1296144" cy="2284331"/>
          </a:xfrm>
          <a:prstGeom prst="rect">
            <a:avLst/>
          </a:prstGeom>
          <a:noFill/>
        </p:spPr>
      </p:pic>
      <p:sp>
        <p:nvSpPr>
          <p:cNvPr id="15" name="TextovéPole 14"/>
          <p:cNvSpPr txBox="1"/>
          <p:nvPr/>
        </p:nvSpPr>
        <p:spPr>
          <a:xfrm>
            <a:off x="3635896" y="2204864"/>
            <a:ext cx="1037592" cy="461665"/>
          </a:xfrm>
          <a:prstGeom prst="rect">
            <a:avLst/>
          </a:prstGeom>
          <a:solidFill>
            <a:srgbClr val="92D050"/>
          </a:solidFill>
          <a:ln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/>
              <a:t>hrozen</a:t>
            </a:r>
            <a:endParaRPr lang="cs-CZ" sz="24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940152" y="5445224"/>
            <a:ext cx="918072" cy="461665"/>
          </a:xfrm>
          <a:prstGeom prst="rect">
            <a:avLst/>
          </a:prstGeom>
          <a:solidFill>
            <a:srgbClr val="92D050"/>
          </a:solidFill>
          <a:ln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/>
              <a:t>okolík</a:t>
            </a:r>
            <a:endParaRPr lang="cs-CZ" sz="24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83568" y="3573016"/>
            <a:ext cx="662361" cy="461665"/>
          </a:xfrm>
          <a:prstGeom prst="rect">
            <a:avLst/>
          </a:prstGeom>
          <a:solidFill>
            <a:srgbClr val="92D050"/>
          </a:solidFill>
          <a:ln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/>
              <a:t>klas</a:t>
            </a:r>
            <a:endParaRPr lang="cs-CZ" sz="2400" dirty="0"/>
          </a:p>
        </p:txBody>
      </p:sp>
      <p:pic>
        <p:nvPicPr>
          <p:cNvPr id="8214" name="Picture 22" descr="Soubor:Vitis vinifera - Köhler–s Medizinal-Pflanzen-145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732240" y="1700808"/>
            <a:ext cx="1716534" cy="2103109"/>
          </a:xfrm>
          <a:prstGeom prst="rect">
            <a:avLst/>
          </a:prstGeom>
          <a:noFill/>
        </p:spPr>
      </p:pic>
      <p:pic>
        <p:nvPicPr>
          <p:cNvPr id="8216" name="Picture 24" descr="File:Ribes rubrum B.jpg">
            <a:hlinkClick r:id="rId10"/>
          </p:cNvPr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4860032" y="2060848"/>
            <a:ext cx="1734070" cy="191643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b="1" dirty="0" smtClean="0"/>
              <a:t>Květenství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pPr>
              <a:buNone/>
            </a:pPr>
            <a:r>
              <a:rPr lang="cs-CZ" dirty="0" smtClean="0"/>
              <a:t>	</a:t>
            </a:r>
            <a:r>
              <a:rPr lang="cs-CZ" sz="2800" b="1" u="sng" dirty="0" smtClean="0"/>
              <a:t>seskupení květů na stonku</a:t>
            </a:r>
          </a:p>
          <a:p>
            <a:pPr>
              <a:buNone/>
            </a:pPr>
            <a:r>
              <a:rPr lang="cs-CZ" dirty="0" smtClean="0"/>
              <a:t>					</a:t>
            </a:r>
          </a:p>
          <a:p>
            <a:pPr>
              <a:buNone/>
            </a:pPr>
            <a:r>
              <a:rPr lang="cs-CZ" dirty="0" smtClean="0"/>
              <a:t>	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					</a:t>
            </a:r>
          </a:p>
          <a:p>
            <a:endParaRPr lang="cs-CZ" dirty="0"/>
          </a:p>
        </p:txBody>
      </p:sp>
      <p:pic>
        <p:nvPicPr>
          <p:cNvPr id="4" name="Picture 16" descr="Soubor:Leucanthemum vulgare Kaldari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 l="15148" r="20473"/>
          <a:stretch>
            <a:fillRect/>
          </a:stretch>
        </p:blipFill>
        <p:spPr bwMode="auto">
          <a:xfrm>
            <a:off x="1043608" y="4077072"/>
            <a:ext cx="1749367" cy="1939483"/>
          </a:xfrm>
          <a:prstGeom prst="rect">
            <a:avLst/>
          </a:prstGeom>
          <a:noFill/>
        </p:spPr>
      </p:pic>
      <p:pic>
        <p:nvPicPr>
          <p:cNvPr id="5" name="Picture 18" descr="Soubor:A sunflower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987824" y="3717032"/>
            <a:ext cx="1692188" cy="2256251"/>
          </a:xfrm>
          <a:prstGeom prst="rect">
            <a:avLst/>
          </a:prstGeom>
          <a:noFill/>
        </p:spPr>
      </p:pic>
      <p:pic>
        <p:nvPicPr>
          <p:cNvPr id="6" name="Picture 20" descr="Soubor:English Daisy (Bellis Perennis)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004048" y="4725144"/>
            <a:ext cx="1201656" cy="1168494"/>
          </a:xfrm>
          <a:prstGeom prst="rect">
            <a:avLst/>
          </a:prstGeom>
          <a:noFill/>
        </p:spPr>
      </p:pic>
      <p:pic>
        <p:nvPicPr>
          <p:cNvPr id="7" name="Picture 14" descr="Soubor:Hoofdje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372200" y="4725144"/>
            <a:ext cx="2232248" cy="1035206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5148064" y="4149080"/>
            <a:ext cx="777777" cy="461665"/>
          </a:xfrm>
          <a:prstGeom prst="rect">
            <a:avLst/>
          </a:prstGeom>
          <a:solidFill>
            <a:srgbClr val="92D050"/>
          </a:solidFill>
          <a:ln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/>
              <a:t>úbor</a:t>
            </a:r>
            <a:endParaRPr lang="cs-CZ" sz="2400" dirty="0"/>
          </a:p>
        </p:txBody>
      </p:sp>
      <p:pic>
        <p:nvPicPr>
          <p:cNvPr id="9" name="Picture 10" descr="Soubor:Corylus avellana Hazelnoot male flowers.jpg">
            <a:hlinkClick r:id="rId10"/>
          </p:cNvPr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6516216" y="1628800"/>
            <a:ext cx="1944216" cy="2592288"/>
          </a:xfrm>
          <a:prstGeom prst="rect">
            <a:avLst/>
          </a:prstGeom>
          <a:noFill/>
        </p:spPr>
      </p:pic>
      <p:sp>
        <p:nvSpPr>
          <p:cNvPr id="12" name="TextovéPole 11"/>
          <p:cNvSpPr txBox="1"/>
          <p:nvPr/>
        </p:nvSpPr>
        <p:spPr>
          <a:xfrm>
            <a:off x="5148064" y="2348880"/>
            <a:ext cx="1199367" cy="461665"/>
          </a:xfrm>
          <a:prstGeom prst="rect">
            <a:avLst/>
          </a:prstGeom>
          <a:solidFill>
            <a:srgbClr val="92D050"/>
          </a:solidFill>
          <a:ln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/>
              <a:t>jehněda</a:t>
            </a:r>
            <a:endParaRPr lang="cs-CZ" sz="2400" dirty="0"/>
          </a:p>
        </p:txBody>
      </p:sp>
      <p:pic>
        <p:nvPicPr>
          <p:cNvPr id="14" name="Picture 12" descr="Soubor:Trifolium pratense, Hnědý vrch.jpg">
            <a:hlinkClick r:id="rId12"/>
          </p:cNvPr>
          <p:cNvPicPr>
            <a:picLocks noChangeAspect="1" noChangeArrowheads="1"/>
          </p:cNvPicPr>
          <p:nvPr/>
        </p:nvPicPr>
        <p:blipFill>
          <a:blip r:embed="rId13" cstate="print"/>
          <a:srcRect l="38024" t="10463" r="9073" b="7979"/>
          <a:stretch>
            <a:fillRect/>
          </a:stretch>
        </p:blipFill>
        <p:spPr bwMode="auto">
          <a:xfrm>
            <a:off x="2267744" y="2204864"/>
            <a:ext cx="1245544" cy="1440160"/>
          </a:xfrm>
          <a:prstGeom prst="rect">
            <a:avLst/>
          </a:prstGeom>
          <a:noFill/>
        </p:spPr>
      </p:pic>
      <p:sp>
        <p:nvSpPr>
          <p:cNvPr id="16" name="TextovéPole 15"/>
          <p:cNvSpPr txBox="1"/>
          <p:nvPr/>
        </p:nvSpPr>
        <p:spPr>
          <a:xfrm flipH="1">
            <a:off x="1187624" y="2204864"/>
            <a:ext cx="1034402" cy="461665"/>
          </a:xfrm>
          <a:prstGeom prst="rect">
            <a:avLst/>
          </a:prstGeom>
          <a:solidFill>
            <a:srgbClr val="92D050"/>
          </a:solidFill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hlávka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1143000"/>
          </a:xfr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b="1" dirty="0" smtClean="0"/>
              <a:t>Meruzalka rybíz - hrozen</a:t>
            </a:r>
            <a:endParaRPr lang="cs-CZ" b="1" dirty="0"/>
          </a:p>
        </p:txBody>
      </p:sp>
      <p:pic>
        <p:nvPicPr>
          <p:cNvPr id="4098" name="Picture 2" descr="Soubor:Ribes nigrum a1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 l="21756" r="12976"/>
          <a:stretch>
            <a:fillRect/>
          </a:stretch>
        </p:blipFill>
        <p:spPr bwMode="auto">
          <a:xfrm>
            <a:off x="4932040" y="2204864"/>
            <a:ext cx="3464453" cy="3967758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pic>
      <p:pic>
        <p:nvPicPr>
          <p:cNvPr id="5" name="Picture 4" descr="Soubor:Ribes lacustre 10474.JPG">
            <a:hlinkClick r:id="rId4"/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115616" y="2204864"/>
            <a:ext cx="3024336" cy="4032448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pic>
      <p:sp>
        <p:nvSpPr>
          <p:cNvPr id="7" name="TextovéPole 6"/>
          <p:cNvSpPr txBox="1"/>
          <p:nvPr/>
        </p:nvSpPr>
        <p:spPr>
          <a:xfrm>
            <a:off x="5940152" y="1628800"/>
            <a:ext cx="1486048" cy="461665"/>
          </a:xfrm>
          <a:prstGeom prst="rect">
            <a:avLst/>
          </a:prstGeom>
          <a:solidFill>
            <a:srgbClr val="92D050"/>
          </a:solidFill>
          <a:ln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/>
              <a:t>plodenství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763688" y="1628800"/>
            <a:ext cx="1439561" cy="461665"/>
          </a:xfrm>
          <a:prstGeom prst="rect">
            <a:avLst/>
          </a:prstGeom>
          <a:solidFill>
            <a:srgbClr val="92D050"/>
          </a:solidFill>
          <a:ln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/>
              <a:t>květenstv</a:t>
            </a:r>
            <a:r>
              <a:rPr lang="cs-CZ" dirty="0" smtClean="0"/>
              <a:t>í</a:t>
            </a:r>
            <a:endParaRPr lang="cs-CZ" dirty="0"/>
          </a:p>
        </p:txBody>
      </p:sp>
      <p:sp>
        <p:nvSpPr>
          <p:cNvPr id="9" name="Šipka doprava 8"/>
          <p:cNvSpPr/>
          <p:nvPr/>
        </p:nvSpPr>
        <p:spPr>
          <a:xfrm>
            <a:off x="4283968" y="3933056"/>
            <a:ext cx="546360" cy="484632"/>
          </a:xfrm>
          <a:prstGeom prst="rightArrow">
            <a:avLst/>
          </a:prstGeom>
          <a:ln/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b="1" dirty="0" smtClean="0"/>
              <a:t>Složená květenství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/>
              <a:t>					</a:t>
            </a:r>
            <a:endParaRPr lang="cs-CZ" sz="2400" b="1" dirty="0"/>
          </a:p>
        </p:txBody>
      </p:sp>
      <p:pic>
        <p:nvPicPr>
          <p:cNvPr id="7170" name="Picture 2" descr="Soubor:Samengesteld scherm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568" y="2276872"/>
            <a:ext cx="3202012" cy="3625719"/>
          </a:xfrm>
          <a:prstGeom prst="rect">
            <a:avLst/>
          </a:prstGeom>
          <a:noFill/>
        </p:spPr>
      </p:pic>
      <p:pic>
        <p:nvPicPr>
          <p:cNvPr id="7172" name="Picture 4" descr="Soubor:Lata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 l="4832"/>
          <a:stretch>
            <a:fillRect/>
          </a:stretch>
        </p:blipFill>
        <p:spPr bwMode="auto">
          <a:xfrm>
            <a:off x="4211960" y="2492896"/>
            <a:ext cx="2088232" cy="3512079"/>
          </a:xfrm>
          <a:prstGeom prst="rect">
            <a:avLst/>
          </a:prstGeom>
          <a:noFill/>
        </p:spPr>
      </p:pic>
      <p:pic>
        <p:nvPicPr>
          <p:cNvPr id="7174" name="Picture 6" descr="Soubor:Syringa vulgaris1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444208" y="3284984"/>
            <a:ext cx="2078481" cy="2708920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1331640" y="1700808"/>
            <a:ext cx="1900072" cy="461665"/>
          </a:xfrm>
          <a:prstGeom prst="rect">
            <a:avLst/>
          </a:prstGeom>
          <a:solidFill>
            <a:srgbClr val="92D050"/>
          </a:solidFill>
          <a:ln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/>
              <a:t>složený okolík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444208" y="2348880"/>
            <a:ext cx="646074" cy="461665"/>
          </a:xfrm>
          <a:prstGeom prst="rect">
            <a:avLst/>
          </a:prstGeom>
          <a:solidFill>
            <a:srgbClr val="92D050"/>
          </a:solidFill>
          <a:ln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/>
              <a:t>lata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b="1" dirty="0" smtClean="0"/>
              <a:t>Opylení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00808"/>
            <a:ext cx="8280920" cy="4680520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None/>
            </a:pPr>
            <a:r>
              <a:rPr lang="cs-CZ" sz="2400" b="1" dirty="0" smtClean="0"/>
              <a:t>	</a:t>
            </a:r>
            <a:r>
              <a:rPr lang="cs-CZ" sz="2400" b="1" dirty="0" smtClean="0">
                <a:solidFill>
                  <a:schemeClr val="tx1"/>
                </a:solidFill>
              </a:rPr>
              <a:t>přenesení</a:t>
            </a:r>
            <a:r>
              <a:rPr lang="cs-CZ" sz="2400" dirty="0" smtClean="0">
                <a:solidFill>
                  <a:schemeClr val="tx1"/>
                </a:solidFill>
              </a:rPr>
              <a:t> pylového zrnka z tyčinky na bliznu pestíku</a:t>
            </a:r>
          </a:p>
          <a:p>
            <a:pPr>
              <a:buNone/>
            </a:pPr>
            <a:r>
              <a:rPr lang="cs-CZ" sz="2400" dirty="0" smtClean="0">
                <a:solidFill>
                  <a:schemeClr val="tx1"/>
                </a:solidFill>
              </a:rPr>
              <a:t>	</a:t>
            </a:r>
            <a:r>
              <a:rPr lang="cs-CZ" sz="2400" u="sng" dirty="0" smtClean="0">
                <a:solidFill>
                  <a:schemeClr val="tx1"/>
                </a:solidFill>
              </a:rPr>
              <a:t>větrem</a:t>
            </a:r>
          </a:p>
          <a:p>
            <a:pPr>
              <a:buNone/>
            </a:pPr>
            <a:r>
              <a:rPr lang="cs-CZ" sz="2400" dirty="0" smtClean="0">
                <a:solidFill>
                  <a:schemeClr val="tx1"/>
                </a:solidFill>
              </a:rPr>
              <a:t>	</a:t>
            </a:r>
            <a:r>
              <a:rPr lang="cs-CZ" sz="2400" u="sng" dirty="0" smtClean="0">
                <a:solidFill>
                  <a:schemeClr val="tx1"/>
                </a:solidFill>
              </a:rPr>
              <a:t>hmyzem </a:t>
            </a:r>
            <a:r>
              <a:rPr lang="cs-CZ" sz="2400" dirty="0" smtClean="0">
                <a:solidFill>
                  <a:schemeClr val="tx1"/>
                </a:solidFill>
              </a:rPr>
              <a:t>  </a:t>
            </a: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	</a:t>
            </a:r>
            <a:r>
              <a:rPr lang="cs-CZ" sz="2400" b="1" dirty="0" smtClean="0">
                <a:solidFill>
                  <a:schemeClr val="tx1"/>
                </a:solidFill>
              </a:rPr>
              <a:t>opylení </a:t>
            </a:r>
            <a:r>
              <a:rPr lang="cs-CZ" sz="2400" dirty="0" smtClean="0">
                <a:solidFill>
                  <a:schemeClr val="tx1"/>
                </a:solidFill>
              </a:rPr>
              <a:t>	vlastním pylem	   rostliny </a:t>
            </a:r>
            <a:r>
              <a:rPr lang="cs-CZ" sz="2400" b="1" dirty="0" smtClean="0">
                <a:solidFill>
                  <a:schemeClr val="tx1"/>
                </a:solidFill>
              </a:rPr>
              <a:t>samosprašné</a:t>
            </a:r>
          </a:p>
          <a:p>
            <a:pPr>
              <a:buNone/>
            </a:pPr>
            <a:r>
              <a:rPr lang="cs-CZ" sz="2400" dirty="0" smtClean="0">
                <a:solidFill>
                  <a:schemeClr val="tx1"/>
                </a:solidFill>
              </a:rPr>
              <a:t>			pylem z jiné rostliny	     </a:t>
            </a:r>
            <a:r>
              <a:rPr lang="cs-CZ" sz="2400" dirty="0" err="1" smtClean="0">
                <a:solidFill>
                  <a:schemeClr val="tx1"/>
                </a:solidFill>
              </a:rPr>
              <a:t>rostliny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b="1" dirty="0" smtClean="0">
                <a:solidFill>
                  <a:schemeClr val="tx1"/>
                </a:solidFill>
              </a:rPr>
              <a:t>cizosprašné</a:t>
            </a:r>
          </a:p>
          <a:p>
            <a:pPr>
              <a:buNone/>
            </a:pPr>
            <a:r>
              <a:rPr lang="cs-CZ" sz="2400" dirty="0" smtClean="0">
                <a:solidFill>
                  <a:schemeClr val="tx1"/>
                </a:solidFill>
              </a:rPr>
              <a:t>			</a:t>
            </a:r>
            <a:endParaRPr lang="cs-CZ" sz="2400" dirty="0">
              <a:solidFill>
                <a:schemeClr val="tx1"/>
              </a:solidFill>
            </a:endParaRPr>
          </a:p>
        </p:txBody>
      </p:sp>
      <p:pic>
        <p:nvPicPr>
          <p:cNvPr id="6146" name="Picture 2" descr="Soubor:Apis mellifera bi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55776" y="2780928"/>
            <a:ext cx="1814399" cy="1431359"/>
          </a:xfrm>
          <a:prstGeom prst="rect">
            <a:avLst/>
          </a:prstGeom>
          <a:noFill/>
        </p:spPr>
      </p:pic>
      <p:pic>
        <p:nvPicPr>
          <p:cNvPr id="6148" name="Picture 4" descr="Soubor:Bombus terrestris1 trzmiel ziemny small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948264" y="2780928"/>
            <a:ext cx="1574799" cy="1440160"/>
          </a:xfrm>
          <a:prstGeom prst="rect">
            <a:avLst/>
          </a:prstGeom>
          <a:noFill/>
        </p:spPr>
      </p:pic>
      <p:pic>
        <p:nvPicPr>
          <p:cNvPr id="6150" name="Picture 6" descr="Soubor:Redtailed bumblebee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644008" y="2780928"/>
            <a:ext cx="1584176" cy="1425045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683568" y="3356992"/>
            <a:ext cx="1728192" cy="830997"/>
          </a:xfrm>
          <a:prstGeom prst="rect">
            <a:avLst/>
          </a:prstGeom>
          <a:solidFill>
            <a:srgbClr val="92D050"/>
          </a:solidFill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včela medonosná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732240" y="2204864"/>
            <a:ext cx="1886542" cy="461665"/>
          </a:xfrm>
          <a:prstGeom prst="rect">
            <a:avLst/>
          </a:prstGeom>
          <a:solidFill>
            <a:srgbClr val="92D050"/>
          </a:solidFill>
          <a:ln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/>
              <a:t>čmelák zemní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499992" y="2204864"/>
            <a:ext cx="1844929" cy="461665"/>
          </a:xfrm>
          <a:prstGeom prst="rect">
            <a:avLst/>
          </a:prstGeom>
          <a:solidFill>
            <a:srgbClr val="92D050"/>
          </a:solidFill>
          <a:ln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/>
              <a:t>čmelák skalní</a:t>
            </a:r>
            <a:endParaRPr lang="cs-CZ" sz="2400" dirty="0"/>
          </a:p>
        </p:txBody>
      </p:sp>
      <p:cxnSp>
        <p:nvCxnSpPr>
          <p:cNvPr id="11" name="Přímá spojovací šipka 10"/>
          <p:cNvCxnSpPr/>
          <p:nvPr/>
        </p:nvCxnSpPr>
        <p:spPr>
          <a:xfrm>
            <a:off x="1907704" y="4581128"/>
            <a:ext cx="432048" cy="0"/>
          </a:xfrm>
          <a:prstGeom prst="straightConnector1">
            <a:avLst/>
          </a:prstGeom>
          <a:ln w="381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/>
          <p:nvPr/>
        </p:nvCxnSpPr>
        <p:spPr>
          <a:xfrm>
            <a:off x="1835696" y="4725144"/>
            <a:ext cx="432048" cy="288032"/>
          </a:xfrm>
          <a:prstGeom prst="straightConnector1">
            <a:avLst/>
          </a:prstGeom>
          <a:ln w="381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šipka 15"/>
          <p:cNvCxnSpPr/>
          <p:nvPr/>
        </p:nvCxnSpPr>
        <p:spPr>
          <a:xfrm>
            <a:off x="4355976" y="4581128"/>
            <a:ext cx="864096" cy="0"/>
          </a:xfrm>
          <a:prstGeom prst="straightConnector1">
            <a:avLst/>
          </a:prstGeom>
          <a:ln w="381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šipka 17"/>
          <p:cNvCxnSpPr/>
          <p:nvPr/>
        </p:nvCxnSpPr>
        <p:spPr>
          <a:xfrm>
            <a:off x="4932040" y="5085184"/>
            <a:ext cx="360040" cy="0"/>
          </a:xfrm>
          <a:prstGeom prst="straightConnector1">
            <a:avLst/>
          </a:prstGeom>
          <a:ln w="381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b="1" dirty="0" smtClean="0"/>
              <a:t>Oplození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628800"/>
            <a:ext cx="8229600" cy="4525963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None/>
            </a:pPr>
            <a:r>
              <a:rPr lang="cs-CZ" sz="2400" b="1" dirty="0" smtClean="0">
                <a:solidFill>
                  <a:schemeClr val="tx1"/>
                </a:solidFill>
              </a:rPr>
              <a:t>splynutí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u="sng" dirty="0" smtClean="0">
                <a:solidFill>
                  <a:schemeClr val="tx1"/>
                </a:solidFill>
              </a:rPr>
              <a:t>samčí pohlavní buňky </a:t>
            </a:r>
            <a:r>
              <a:rPr lang="cs-CZ" sz="2400" dirty="0" smtClean="0">
                <a:solidFill>
                  <a:schemeClr val="tx1"/>
                </a:solidFill>
              </a:rPr>
              <a:t>a </a:t>
            </a:r>
            <a:r>
              <a:rPr lang="cs-CZ" sz="2400" u="sng" dirty="0" smtClean="0">
                <a:solidFill>
                  <a:schemeClr val="tx1"/>
                </a:solidFill>
              </a:rPr>
              <a:t>samičí pohlavní buňky </a:t>
            </a:r>
            <a:r>
              <a:rPr lang="cs-CZ" sz="2400" dirty="0" smtClean="0">
                <a:solidFill>
                  <a:schemeClr val="tx1"/>
                </a:solidFill>
              </a:rPr>
              <a:t>(vajíčka)</a:t>
            </a:r>
          </a:p>
          <a:p>
            <a:pPr>
              <a:buNone/>
            </a:pPr>
            <a:r>
              <a:rPr lang="cs-CZ" sz="2400" dirty="0" smtClean="0">
                <a:solidFill>
                  <a:schemeClr val="tx1"/>
                </a:solidFill>
              </a:rPr>
              <a:t>	</a:t>
            </a:r>
            <a:r>
              <a:rPr lang="cs-CZ" sz="2000" b="1" dirty="0" smtClean="0">
                <a:solidFill>
                  <a:schemeClr val="tx1"/>
                </a:solidFill>
              </a:rPr>
              <a:t>pylové zrnko </a:t>
            </a:r>
            <a:r>
              <a:rPr lang="cs-CZ" sz="2000" dirty="0" smtClean="0">
                <a:solidFill>
                  <a:schemeClr val="tx1"/>
                </a:solidFill>
              </a:rPr>
              <a:t>se samčí pohlavní buňkou se přichytí na lepkavé blizně </a:t>
            </a:r>
          </a:p>
          <a:p>
            <a:pPr>
              <a:buNone/>
            </a:pPr>
            <a:r>
              <a:rPr lang="cs-CZ" sz="2000" dirty="0" smtClean="0">
                <a:solidFill>
                  <a:schemeClr val="tx1"/>
                </a:solidFill>
              </a:rPr>
              <a:t>	klíčící </a:t>
            </a:r>
            <a:r>
              <a:rPr lang="cs-CZ" sz="2000" b="1" dirty="0" smtClean="0">
                <a:solidFill>
                  <a:schemeClr val="tx1"/>
                </a:solidFill>
              </a:rPr>
              <a:t>pylová láčka </a:t>
            </a:r>
            <a:r>
              <a:rPr lang="cs-CZ" sz="2000" dirty="0" smtClean="0">
                <a:solidFill>
                  <a:schemeClr val="tx1"/>
                </a:solidFill>
              </a:rPr>
              <a:t>prorůstá čnělkou do semeníku</a:t>
            </a:r>
          </a:p>
          <a:p>
            <a:pPr>
              <a:buNone/>
            </a:pPr>
            <a:r>
              <a:rPr lang="cs-CZ" sz="2000" dirty="0" smtClean="0">
                <a:solidFill>
                  <a:schemeClr val="tx1"/>
                </a:solidFill>
              </a:rPr>
              <a:t>	</a:t>
            </a:r>
            <a:r>
              <a:rPr lang="cs-CZ" sz="2000" b="1" dirty="0" smtClean="0">
                <a:solidFill>
                  <a:schemeClr val="tx1"/>
                </a:solidFill>
              </a:rPr>
              <a:t>samčí pohlavní buňka </a:t>
            </a:r>
            <a:r>
              <a:rPr lang="cs-CZ" sz="2000" dirty="0" smtClean="0">
                <a:solidFill>
                  <a:schemeClr val="tx1"/>
                </a:solidFill>
              </a:rPr>
              <a:t>splyne se samičí pohlavní buňkou vajíčkem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</p:txBody>
      </p:sp>
      <p:pic>
        <p:nvPicPr>
          <p:cNvPr id="4" name="Obrázek 3" descr="skenování0004.jpg"/>
          <p:cNvPicPr>
            <a:picLocks noChangeAspect="1"/>
          </p:cNvPicPr>
          <p:nvPr/>
        </p:nvPicPr>
        <p:blipFill>
          <a:blip r:embed="rId2" cstate="print"/>
          <a:srcRect l="34835" t="15412" r="22517" b="61932"/>
          <a:stretch>
            <a:fillRect/>
          </a:stretch>
        </p:blipFill>
        <p:spPr>
          <a:xfrm>
            <a:off x="4932040" y="3284984"/>
            <a:ext cx="3744416" cy="2736304"/>
          </a:xfrm>
          <a:prstGeom prst="rect">
            <a:avLst/>
          </a:prstGeom>
          <a:ln w="38100">
            <a:solidFill>
              <a:srgbClr val="C00000"/>
            </a:solidFill>
          </a:ln>
        </p:spPr>
      </p:pic>
      <p:sp>
        <p:nvSpPr>
          <p:cNvPr id="5" name="Obdélník 4"/>
          <p:cNvSpPr/>
          <p:nvPr/>
        </p:nvSpPr>
        <p:spPr>
          <a:xfrm>
            <a:off x="4932040" y="3284984"/>
            <a:ext cx="914400" cy="77038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4932040" y="5661248"/>
            <a:ext cx="1440160" cy="243408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683568" y="5229200"/>
            <a:ext cx="4752528" cy="830997"/>
          </a:xfrm>
          <a:prstGeom prst="rect">
            <a:avLst/>
          </a:prstGeom>
          <a:solidFill>
            <a:srgbClr val="92D050"/>
          </a:solidFill>
          <a:ln w="28575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 </a:t>
            </a:r>
            <a:r>
              <a:rPr lang="cs-CZ" sz="2400" b="1" dirty="0" smtClean="0"/>
              <a:t>oplozeného vajíčka </a:t>
            </a:r>
            <a:r>
              <a:rPr lang="cs-CZ" sz="2400" dirty="0" smtClean="0"/>
              <a:t>vzniká </a:t>
            </a:r>
            <a:r>
              <a:rPr lang="cs-CZ" sz="2400" b="1" dirty="0" smtClean="0"/>
              <a:t>semeno</a:t>
            </a:r>
          </a:p>
          <a:p>
            <a:r>
              <a:rPr lang="cs-CZ" sz="2400" dirty="0" smtClean="0"/>
              <a:t>ze </a:t>
            </a:r>
            <a:r>
              <a:rPr lang="cs-CZ" sz="2400" b="1" dirty="0" smtClean="0"/>
              <a:t>semeníku</a:t>
            </a:r>
            <a:r>
              <a:rPr lang="cs-CZ" sz="2400" dirty="0" smtClean="0"/>
              <a:t> vzniká </a:t>
            </a:r>
            <a:r>
              <a:rPr lang="cs-CZ" sz="2400" b="1" dirty="0" smtClean="0"/>
              <a:t>plod</a:t>
            </a:r>
            <a:endParaRPr lang="cs-CZ" sz="2400" b="1" dirty="0"/>
          </a:p>
        </p:txBody>
      </p:sp>
      <p:pic>
        <p:nvPicPr>
          <p:cNvPr id="6148" name="Picture 4" descr="Soubor:Female.sv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131840" y="3573016"/>
            <a:ext cx="720080" cy="1085415"/>
          </a:xfrm>
          <a:prstGeom prst="rect">
            <a:avLst/>
          </a:prstGeom>
          <a:noFill/>
        </p:spPr>
      </p:pic>
      <p:pic>
        <p:nvPicPr>
          <p:cNvPr id="6150" name="Picture 6" descr="Soubor:Male.sv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619672" y="3645024"/>
            <a:ext cx="936104" cy="93610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Otázky 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pPr>
              <a:buNone/>
            </a:pPr>
            <a:r>
              <a:rPr lang="cs-CZ" sz="2400" dirty="0" smtClean="0"/>
              <a:t>6.</a:t>
            </a:r>
            <a:r>
              <a:rPr lang="cs-CZ" dirty="0" smtClean="0"/>
              <a:t> </a:t>
            </a:r>
            <a:r>
              <a:rPr lang="cs-CZ" sz="2400" dirty="0" smtClean="0"/>
              <a:t>Jak nazýváme přenesení pylového zrnka z tyčinky na bliznu?</a:t>
            </a: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7. Jak označujeme splynutí samčí a samičí pohlavní buňky?</a:t>
            </a: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8. Co vzniká z oplozených vajíček? </a:t>
            </a:r>
          </a:p>
          <a:p>
            <a:pPr>
              <a:buNone/>
            </a:pPr>
            <a:r>
              <a:rPr lang="cs-CZ" sz="2400" dirty="0" smtClean="0"/>
              <a:t>9. Co vzniká po opylení i oplození ze semeníku?</a:t>
            </a:r>
          </a:p>
          <a:p>
            <a:pPr>
              <a:buNone/>
            </a:pPr>
            <a:r>
              <a:rPr lang="cs-CZ" sz="2400" dirty="0" smtClean="0"/>
              <a:t>10. Které znáš nejznámější opylovače:</a:t>
            </a:r>
            <a:endParaRPr lang="cs-CZ" sz="2400" dirty="0"/>
          </a:p>
        </p:txBody>
      </p:sp>
      <p:sp>
        <p:nvSpPr>
          <p:cNvPr id="5" name="Obdélník 4"/>
          <p:cNvSpPr/>
          <p:nvPr/>
        </p:nvSpPr>
        <p:spPr>
          <a:xfrm>
            <a:off x="3347864" y="2132856"/>
            <a:ext cx="1103315" cy="461665"/>
          </a:xfrm>
          <a:prstGeom prst="rect">
            <a:avLst/>
          </a:prstGeom>
          <a:solidFill>
            <a:srgbClr val="92D050"/>
          </a:solidFill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cs-CZ" sz="2400" dirty="0" smtClean="0"/>
              <a:t>opylení</a:t>
            </a:r>
            <a:endParaRPr lang="cs-CZ" sz="2400" dirty="0"/>
          </a:p>
        </p:txBody>
      </p:sp>
      <p:sp>
        <p:nvSpPr>
          <p:cNvPr id="6" name="Obdélník 5"/>
          <p:cNvSpPr/>
          <p:nvPr/>
        </p:nvSpPr>
        <p:spPr>
          <a:xfrm>
            <a:off x="3347864" y="2996952"/>
            <a:ext cx="1238096" cy="461665"/>
          </a:xfrm>
          <a:prstGeom prst="rect">
            <a:avLst/>
          </a:prstGeom>
          <a:solidFill>
            <a:srgbClr val="92D050"/>
          </a:solidFill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cs-CZ" sz="2400" dirty="0" smtClean="0"/>
              <a:t>oplození</a:t>
            </a:r>
            <a:endParaRPr lang="cs-CZ" sz="2400" dirty="0"/>
          </a:p>
        </p:txBody>
      </p:sp>
      <p:sp>
        <p:nvSpPr>
          <p:cNvPr id="7" name="Obdélník 6"/>
          <p:cNvSpPr/>
          <p:nvPr/>
        </p:nvSpPr>
        <p:spPr>
          <a:xfrm>
            <a:off x="6444208" y="3861048"/>
            <a:ext cx="740908" cy="461665"/>
          </a:xfrm>
          <a:prstGeom prst="rect">
            <a:avLst/>
          </a:prstGeom>
          <a:solidFill>
            <a:srgbClr val="92D050"/>
          </a:solidFill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cs-CZ" sz="2400" dirty="0" smtClean="0"/>
              <a:t>plod</a:t>
            </a:r>
            <a:endParaRPr lang="cs-CZ" sz="2400" dirty="0"/>
          </a:p>
        </p:txBody>
      </p:sp>
      <p:sp>
        <p:nvSpPr>
          <p:cNvPr id="8" name="Obdélník 7"/>
          <p:cNvSpPr/>
          <p:nvPr/>
        </p:nvSpPr>
        <p:spPr>
          <a:xfrm>
            <a:off x="4716016" y="3501008"/>
            <a:ext cx="1181734" cy="461665"/>
          </a:xfrm>
          <a:prstGeom prst="rect">
            <a:avLst/>
          </a:prstGeom>
          <a:solidFill>
            <a:srgbClr val="92D050"/>
          </a:solidFill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cs-CZ" sz="2400" dirty="0" smtClean="0"/>
              <a:t>semeno</a:t>
            </a:r>
            <a:endParaRPr lang="cs-CZ" sz="2400" dirty="0"/>
          </a:p>
        </p:txBody>
      </p:sp>
      <p:sp>
        <p:nvSpPr>
          <p:cNvPr id="9" name="Obdélník 8"/>
          <p:cNvSpPr/>
          <p:nvPr/>
        </p:nvSpPr>
        <p:spPr>
          <a:xfrm>
            <a:off x="1331640" y="4869160"/>
            <a:ext cx="6021264" cy="461665"/>
          </a:xfrm>
          <a:prstGeom prst="rect">
            <a:avLst/>
          </a:prstGeom>
          <a:solidFill>
            <a:srgbClr val="92D050"/>
          </a:solidFill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cs-CZ" sz="2400" dirty="0" smtClean="0"/>
              <a:t>včela medonosná, čmelák zemní, čmelák skalní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Otázky 1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Vyjmenuj květní obaly rozlišené: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Jak se nazývá květní obal nerozlišený?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Ze kterých částí se skládá tyčinka?</a:t>
            </a:r>
          </a:p>
          <a:p>
            <a:pPr marL="514350" indent="-514350">
              <a:buFont typeface="+mj-lt"/>
              <a:buAutoNum type="arabicPeriod"/>
            </a:pPr>
            <a:endParaRPr lang="cs-CZ" sz="28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Ze kterých částí se skládá pestík?</a:t>
            </a:r>
          </a:p>
          <a:p>
            <a:pPr marL="514350" indent="-514350">
              <a:buFont typeface="+mj-lt"/>
              <a:buAutoNum type="arabicPeriod"/>
            </a:pPr>
            <a:endParaRPr lang="cs-CZ" sz="28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Uveď příklady květenství: </a:t>
            </a:r>
          </a:p>
        </p:txBody>
      </p:sp>
      <p:sp>
        <p:nvSpPr>
          <p:cNvPr id="4" name="Obdélník 3"/>
          <p:cNvSpPr/>
          <p:nvPr/>
        </p:nvSpPr>
        <p:spPr>
          <a:xfrm>
            <a:off x="5724128" y="1628800"/>
            <a:ext cx="2054152" cy="461665"/>
          </a:xfrm>
          <a:prstGeom prst="rect">
            <a:avLst/>
          </a:prstGeom>
          <a:solidFill>
            <a:srgbClr val="92D050"/>
          </a:solidFill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cs-CZ" sz="2400" dirty="0" smtClean="0"/>
              <a:t>kalich a koruna</a:t>
            </a:r>
            <a:endParaRPr lang="cs-CZ" sz="2400" dirty="0"/>
          </a:p>
        </p:txBody>
      </p:sp>
      <p:sp>
        <p:nvSpPr>
          <p:cNvPr id="5" name="Obdélník 4"/>
          <p:cNvSpPr/>
          <p:nvPr/>
        </p:nvSpPr>
        <p:spPr>
          <a:xfrm>
            <a:off x="6516216" y="2204864"/>
            <a:ext cx="947824" cy="461665"/>
          </a:xfrm>
          <a:prstGeom prst="rect">
            <a:avLst/>
          </a:prstGeom>
          <a:solidFill>
            <a:srgbClr val="92D050"/>
          </a:solidFill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cs-CZ" sz="2400" dirty="0" smtClean="0"/>
              <a:t>okvětí</a:t>
            </a:r>
            <a:endParaRPr lang="cs-CZ" sz="2400" dirty="0"/>
          </a:p>
        </p:txBody>
      </p:sp>
      <p:sp>
        <p:nvSpPr>
          <p:cNvPr id="6" name="Obdélník 5"/>
          <p:cNvSpPr/>
          <p:nvPr/>
        </p:nvSpPr>
        <p:spPr>
          <a:xfrm>
            <a:off x="1619672" y="3140968"/>
            <a:ext cx="3416705" cy="461665"/>
          </a:xfrm>
          <a:prstGeom prst="rect">
            <a:avLst/>
          </a:prstGeom>
          <a:solidFill>
            <a:srgbClr val="92D050"/>
          </a:solidFill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cs-CZ" sz="2400" dirty="0" smtClean="0"/>
              <a:t>nitka, prašník, pylová zrna</a:t>
            </a:r>
            <a:endParaRPr lang="cs-CZ" sz="2400" dirty="0"/>
          </a:p>
        </p:txBody>
      </p:sp>
      <p:sp>
        <p:nvSpPr>
          <p:cNvPr id="7" name="Obdélník 6"/>
          <p:cNvSpPr/>
          <p:nvPr/>
        </p:nvSpPr>
        <p:spPr>
          <a:xfrm>
            <a:off x="1619672" y="4149080"/>
            <a:ext cx="4145109" cy="461665"/>
          </a:xfrm>
          <a:prstGeom prst="rect">
            <a:avLst/>
          </a:prstGeom>
          <a:solidFill>
            <a:srgbClr val="92D050"/>
          </a:solidFill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cs-CZ" sz="2400" dirty="0" smtClean="0"/>
              <a:t>blizna, čnělka, semeník, vajíčka</a:t>
            </a:r>
            <a:endParaRPr lang="cs-CZ" sz="2400" dirty="0"/>
          </a:p>
        </p:txBody>
      </p:sp>
      <p:sp>
        <p:nvSpPr>
          <p:cNvPr id="8" name="Obdélník 7"/>
          <p:cNvSpPr/>
          <p:nvPr/>
        </p:nvSpPr>
        <p:spPr>
          <a:xfrm>
            <a:off x="1619672" y="5301208"/>
            <a:ext cx="5381794" cy="461665"/>
          </a:xfrm>
          <a:prstGeom prst="rect">
            <a:avLst/>
          </a:prstGeom>
          <a:solidFill>
            <a:srgbClr val="92D050"/>
          </a:solidFill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cs-CZ" sz="2400" dirty="0" smtClean="0"/>
              <a:t>hrozen, okolík, klas, jehněda, hlávka, úbor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None/>
            </a:pPr>
            <a:r>
              <a:rPr lang="cs-CZ" sz="1400" dirty="0" smtClean="0">
                <a:hlinkClick r:id="rId3"/>
              </a:rPr>
              <a:t>http://cs.wikipedia.org/wiki/Soubor:Klas_psenice.jpg</a:t>
            </a:r>
            <a:endParaRPr lang="cs-CZ" sz="1400" dirty="0" smtClean="0"/>
          </a:p>
          <a:p>
            <a:pPr>
              <a:buNone/>
            </a:pPr>
            <a:r>
              <a:rPr lang="cs-CZ" sz="1400" dirty="0" smtClean="0">
                <a:hlinkClick r:id="rId4"/>
              </a:rPr>
              <a:t>http://cs.wikipedia.org/wiki/Soubor:Scherm.jpg</a:t>
            </a:r>
            <a:endParaRPr lang="cs-CZ" sz="1400" dirty="0" smtClean="0"/>
          </a:p>
          <a:p>
            <a:pPr>
              <a:buNone/>
            </a:pPr>
            <a:r>
              <a:rPr lang="cs-CZ" sz="1400" dirty="0" smtClean="0">
                <a:hlinkClick r:id="rId5"/>
              </a:rPr>
              <a:t>http://cs.wikipedia.org/wiki/Soubor:Samengesteld_scherm.jpg</a:t>
            </a:r>
            <a:endParaRPr lang="cs-CZ" sz="1400" dirty="0" smtClean="0"/>
          </a:p>
          <a:p>
            <a:pPr>
              <a:buNone/>
            </a:pPr>
            <a:r>
              <a:rPr lang="cs-CZ" sz="1400" dirty="0" smtClean="0">
                <a:hlinkClick r:id="rId6"/>
              </a:rPr>
              <a:t>http://cs.wikipedia.org/wiki/Soubor:Trifolium_pratense,_Hn%C4%9Bd%C3%BD_vrch.jpg</a:t>
            </a:r>
            <a:endParaRPr lang="cs-CZ" sz="1400" dirty="0" smtClean="0"/>
          </a:p>
          <a:p>
            <a:pPr>
              <a:buNone/>
            </a:pPr>
            <a:r>
              <a:rPr lang="cs-CZ" sz="1400" dirty="0" smtClean="0">
                <a:hlinkClick r:id="rId7"/>
              </a:rPr>
              <a:t>http://cs.wikipedia.org/wiki/Soubor:Leucanthemum_vulgare_Kaldari.jpg</a:t>
            </a:r>
            <a:endParaRPr lang="cs-CZ" sz="1400" dirty="0" smtClean="0"/>
          </a:p>
          <a:p>
            <a:pPr>
              <a:buNone/>
            </a:pPr>
            <a:r>
              <a:rPr lang="cs-CZ" sz="1400" dirty="0" smtClean="0">
                <a:hlinkClick r:id="rId8"/>
              </a:rPr>
              <a:t>http://cs.wikipedia.org/wiki/Soubor:A_sunflower.jpg</a:t>
            </a:r>
            <a:endParaRPr lang="cs-CZ" sz="1400" dirty="0" smtClean="0"/>
          </a:p>
          <a:p>
            <a:pPr>
              <a:buNone/>
            </a:pPr>
            <a:r>
              <a:rPr lang="cs-CZ" sz="1400" dirty="0" smtClean="0">
                <a:hlinkClick r:id="rId9"/>
              </a:rPr>
              <a:t>http://cs.wikipedia.org/wiki/Soubor:English_Daisy_(Bellis_Perennis).jpg</a:t>
            </a:r>
            <a:endParaRPr lang="cs-CZ" sz="1400" dirty="0" smtClean="0"/>
          </a:p>
          <a:p>
            <a:pPr>
              <a:buNone/>
            </a:pPr>
            <a:r>
              <a:rPr lang="cs-CZ" sz="1400" dirty="0" smtClean="0">
                <a:hlinkClick r:id="rId9"/>
              </a:rPr>
              <a:t>http://cs.wikipedia.org/wiki/Soubor:English_Daisy_(Bellis_Perennis).jpg</a:t>
            </a:r>
            <a:endParaRPr lang="cs-CZ" sz="1400" dirty="0" smtClean="0"/>
          </a:p>
          <a:p>
            <a:pPr>
              <a:buNone/>
            </a:pPr>
            <a:r>
              <a:rPr lang="cs-CZ" sz="1400" dirty="0" smtClean="0">
                <a:hlinkClick r:id="rId10"/>
              </a:rPr>
              <a:t>http://cs.wikipedia.org/wiki/Soubor:Hoofdje.jpg</a:t>
            </a:r>
            <a:endParaRPr lang="cs-CZ" sz="1400" dirty="0" smtClean="0"/>
          </a:p>
          <a:p>
            <a:pPr>
              <a:buNone/>
            </a:pPr>
            <a:r>
              <a:rPr lang="cs-CZ" sz="1400" dirty="0" smtClean="0">
                <a:hlinkClick r:id="rId11"/>
              </a:rPr>
              <a:t>http://cs.wikipedia.org/wiki/Soubor:Ribes_nigrum_a1.JPG</a:t>
            </a:r>
            <a:endParaRPr lang="cs-CZ" sz="1400" dirty="0" smtClean="0"/>
          </a:p>
          <a:p>
            <a:pPr>
              <a:buNone/>
            </a:pPr>
            <a:r>
              <a:rPr lang="cs-CZ" sz="1400" dirty="0" smtClean="0">
                <a:hlinkClick r:id="rId11"/>
              </a:rPr>
              <a:t>http://cs.wikipedia.org/wiki/Soubor:Ribes_nigrum_a1.JPG</a:t>
            </a:r>
            <a:endParaRPr lang="cs-CZ" sz="1400" dirty="0" smtClean="0"/>
          </a:p>
          <a:p>
            <a:pPr>
              <a:buNone/>
            </a:pPr>
            <a:r>
              <a:rPr lang="cs-CZ" sz="1400" dirty="0" smtClean="0">
                <a:hlinkClick r:id="rId11"/>
              </a:rPr>
              <a:t>http://cs.wikipedia.org/wiki/Soubor:Ribes_nigrum_a1.JPG</a:t>
            </a:r>
            <a:endParaRPr lang="cs-CZ" sz="1400" dirty="0" smtClean="0"/>
          </a:p>
          <a:p>
            <a:pPr>
              <a:buNone/>
            </a:pPr>
            <a:r>
              <a:rPr lang="cs-CZ" sz="1400" dirty="0" smtClean="0">
                <a:hlinkClick r:id="rId12"/>
              </a:rPr>
              <a:t>http://commons.wikimedia.org/wiki/File:Bienen_im_Flug_52f_aufpoliert.png?uselang=cs</a:t>
            </a:r>
            <a:endParaRPr lang="cs-CZ" sz="1400" dirty="0" smtClean="0"/>
          </a:p>
          <a:p>
            <a:pPr>
              <a:buNone/>
            </a:pPr>
            <a:r>
              <a:rPr lang="cs-CZ" sz="1400" dirty="0" smtClean="0">
                <a:hlinkClick r:id="rId12"/>
              </a:rPr>
              <a:t>http://commons.wikimedia.org/wiki/File:Bienen_im_Flug_52f_aufpoliert.png?uselang=cs</a:t>
            </a:r>
            <a:endParaRPr lang="cs-CZ" sz="1400" dirty="0" smtClean="0"/>
          </a:p>
          <a:p>
            <a:pPr>
              <a:buNone/>
            </a:pPr>
            <a:r>
              <a:rPr lang="cs-CZ" sz="1400" dirty="0" smtClean="0">
                <a:hlinkClick r:id="rId13"/>
              </a:rPr>
              <a:t>http://cs.wikipedia.org/wiki/Soubor:Lily_flowered_tulip.jpg</a:t>
            </a:r>
            <a:endParaRPr lang="cs-CZ" sz="1400" dirty="0" smtClean="0"/>
          </a:p>
          <a:p>
            <a:pPr>
              <a:buNone/>
            </a:pPr>
            <a:r>
              <a:rPr lang="cs-CZ" sz="1400" dirty="0" smtClean="0">
                <a:hlinkClick r:id="rId14"/>
              </a:rPr>
              <a:t>http://cs.wikipedia.org/wiki/Soubor:Female.svg</a:t>
            </a:r>
            <a:endParaRPr lang="cs-CZ" sz="1400" dirty="0" smtClean="0"/>
          </a:p>
          <a:p>
            <a:pPr>
              <a:buNone/>
            </a:pPr>
            <a:r>
              <a:rPr lang="cs-CZ" sz="1400" dirty="0" smtClean="0">
                <a:hlinkClick r:id="rId15"/>
              </a:rPr>
              <a:t>http://cs.wikipedia.org/wiki/Soubor:Male.svg</a:t>
            </a:r>
            <a:endParaRPr lang="cs-CZ" sz="1400" dirty="0" smtClean="0"/>
          </a:p>
          <a:p>
            <a:endParaRPr lang="cs-CZ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sz="1300" dirty="0" smtClean="0">
                <a:hlinkClick r:id="rId2"/>
              </a:rPr>
              <a:t>http://cs.wikipedia.org/wiki/Soubor:Salix_caprea8.jpg</a:t>
            </a:r>
            <a:endParaRPr lang="cs-CZ" sz="1300" dirty="0" smtClean="0"/>
          </a:p>
          <a:p>
            <a:pPr>
              <a:buNone/>
            </a:pPr>
            <a:r>
              <a:rPr lang="cs-CZ" sz="1300" dirty="0" smtClean="0">
                <a:hlinkClick r:id="rId3"/>
              </a:rPr>
              <a:t>http://cs.wikipedia.org/wiki/Soubor:Prunus_fruticosa_(Zwerg-Weichsel)_IMG_8463.JPG</a:t>
            </a:r>
            <a:endParaRPr lang="cs-CZ" sz="1300" dirty="0" smtClean="0"/>
          </a:p>
          <a:p>
            <a:pPr>
              <a:buNone/>
            </a:pPr>
            <a:r>
              <a:rPr lang="cs-CZ" sz="1300" dirty="0" smtClean="0">
                <a:hlinkClick r:id="rId4"/>
              </a:rPr>
              <a:t>http://commons.wikimedia.org/wiki/File:2670660145_cd1812470b_b(3).jpg?uselang=cs</a:t>
            </a:r>
            <a:endParaRPr lang="cs-CZ" sz="1300" dirty="0" smtClean="0"/>
          </a:p>
          <a:p>
            <a:pPr>
              <a:buNone/>
            </a:pPr>
            <a:r>
              <a:rPr lang="cs-CZ" sz="1300" dirty="0" smtClean="0">
                <a:hlinkClick r:id="rId5"/>
              </a:rPr>
              <a:t>http://cs.wikipedia.org/wiki/Soubor:Vitis_vinifera_-_K%C3%B6hler%E2%80%93s_Medizinal-Pflanzen-145.jpg</a:t>
            </a:r>
            <a:endParaRPr lang="cs-CZ" sz="1300" dirty="0" smtClean="0"/>
          </a:p>
          <a:p>
            <a:pPr>
              <a:buNone/>
            </a:pPr>
            <a:r>
              <a:rPr lang="cs-CZ" sz="1300" dirty="0" smtClean="0">
                <a:hlinkClick r:id="rId6"/>
              </a:rPr>
              <a:t>http://commons.wikimedia.org/wiki/File:Ribes_rubrum_B.jpg?uselang=cs</a:t>
            </a:r>
            <a:endParaRPr lang="cs-CZ" sz="1300" dirty="0" smtClean="0"/>
          </a:p>
          <a:p>
            <a:pPr>
              <a:buNone/>
            </a:pPr>
            <a:r>
              <a:rPr lang="cs-CZ" sz="1300" dirty="0" smtClean="0">
                <a:hlinkClick r:id="rId7"/>
              </a:rPr>
              <a:t>http://cs.wikipedia.org/wiki/Soubor:Starr_080609-7960_Plantago_lanceolata.jpg</a:t>
            </a:r>
            <a:endParaRPr lang="cs-CZ" sz="1300" dirty="0" smtClean="0"/>
          </a:p>
          <a:p>
            <a:pPr>
              <a:buNone/>
            </a:pPr>
            <a:r>
              <a:rPr lang="cs-CZ" sz="1300" dirty="0" smtClean="0">
                <a:hlinkClick r:id="rId8"/>
              </a:rPr>
              <a:t>http://cs.wikipedia.org/wiki/Soubor:Ribes_nigrum_a1.JPG</a:t>
            </a:r>
            <a:endParaRPr lang="cs-CZ" sz="1300" dirty="0" smtClean="0"/>
          </a:p>
          <a:p>
            <a:pPr>
              <a:buNone/>
            </a:pPr>
            <a:r>
              <a:rPr lang="cs-CZ" sz="1300" dirty="0" smtClean="0">
                <a:hlinkClick r:id="rId8"/>
              </a:rPr>
              <a:t>http://cs.wikipedia.org/wiki/Soubor:Ribes_nigrum_a1.JPG</a:t>
            </a:r>
            <a:endParaRPr lang="cs-CZ" sz="1300" dirty="0" smtClean="0"/>
          </a:p>
          <a:p>
            <a:pPr>
              <a:buNone/>
            </a:pPr>
            <a:r>
              <a:rPr lang="cs-CZ" sz="1300" dirty="0" smtClean="0">
                <a:hlinkClick r:id="rId8"/>
              </a:rPr>
              <a:t>http://cs.wikipedia.org/wiki/Soubor:Ribes_nigrum_a1.JPG</a:t>
            </a:r>
            <a:endParaRPr lang="cs-CZ" sz="1300" dirty="0" smtClean="0"/>
          </a:p>
          <a:p>
            <a:pPr>
              <a:buNone/>
            </a:pPr>
            <a:r>
              <a:rPr lang="cs-CZ" sz="1300" dirty="0" smtClean="0">
                <a:hlinkClick r:id="rId9"/>
              </a:rPr>
              <a:t>http://commons.wikimedia.org/wiki/File:Salix_caprea.jpg?uselang=cs</a:t>
            </a:r>
            <a:endParaRPr lang="cs-CZ" sz="1300" dirty="0" smtClean="0"/>
          </a:p>
          <a:p>
            <a:pPr>
              <a:buNone/>
            </a:pPr>
            <a:r>
              <a:rPr lang="cs-CZ" sz="1300" dirty="0" smtClean="0">
                <a:hlinkClick r:id="rId10"/>
              </a:rPr>
              <a:t>http://commons.wikimedia.org/wiki/File:Salix_caprea_catkins_080315-1.jpg?uselang=cs</a:t>
            </a:r>
            <a:endParaRPr lang="cs-CZ" sz="1300" dirty="0" smtClean="0"/>
          </a:p>
          <a:p>
            <a:pPr>
              <a:buNone/>
            </a:pPr>
            <a:r>
              <a:rPr lang="cs-CZ" sz="1300" dirty="0" smtClean="0">
                <a:hlinkClick r:id="rId10"/>
              </a:rPr>
              <a:t>http://commons.wikimedia.org/wiki/File:Salix_caprea_catkins_080315-1.jpg?uselang=cs</a:t>
            </a:r>
            <a:endParaRPr lang="cs-CZ" sz="1300" dirty="0" smtClean="0"/>
          </a:p>
          <a:p>
            <a:pPr>
              <a:buNone/>
            </a:pPr>
            <a:r>
              <a:rPr lang="cs-CZ" sz="1300" dirty="0" smtClean="0">
                <a:hlinkClick r:id="rId11"/>
              </a:rPr>
              <a:t>http://commons.wikimedia.org/wiki/File:Salix_caprea_011.jpg?uselang=cs</a:t>
            </a:r>
            <a:endParaRPr lang="cs-CZ" sz="1300" dirty="0" smtClean="0"/>
          </a:p>
          <a:p>
            <a:pPr>
              <a:buNone/>
            </a:pPr>
            <a:r>
              <a:rPr lang="cs-CZ" sz="1300" dirty="0" smtClean="0">
                <a:hlinkClick r:id="rId12"/>
              </a:rPr>
              <a:t>http://commons.wikimedia.org/wiki/File:Corylus_avellana,_hazelnoot_%27Cosford%27.jpg?uselang=cs</a:t>
            </a:r>
            <a:endParaRPr lang="cs-CZ" sz="1300" dirty="0" smtClean="0"/>
          </a:p>
          <a:p>
            <a:pPr>
              <a:buNone/>
            </a:pPr>
            <a:r>
              <a:rPr lang="cs-CZ" sz="1300" dirty="0" smtClean="0">
                <a:hlinkClick r:id="rId13"/>
              </a:rPr>
              <a:t>http://commons.wikimedia.org/wiki/File:Corylus_avellana_male_and_female_flowers_2_AB.jpg?uselang=cs</a:t>
            </a:r>
            <a:endParaRPr lang="cs-CZ" sz="1300" dirty="0" smtClean="0"/>
          </a:p>
          <a:p>
            <a:pPr>
              <a:buNone/>
            </a:pPr>
            <a:r>
              <a:rPr lang="cs-CZ" sz="1400" dirty="0" smtClean="0">
                <a:hlinkClick r:id="rId14"/>
              </a:rPr>
              <a:t>http://cs.wikipedia.org/wiki/Soubor:Illustration_Primula_veris0_clean.jpg</a:t>
            </a:r>
            <a:endParaRPr lang="cs-CZ" sz="1400" dirty="0" smtClean="0"/>
          </a:p>
          <a:p>
            <a:pPr>
              <a:buNone/>
            </a:pPr>
            <a:r>
              <a:rPr lang="cs-CZ" sz="1400" dirty="0" smtClean="0">
                <a:hlinkClick r:id="rId15"/>
              </a:rPr>
              <a:t>http://cs.wikipedia.org/wiki/Soubor:Primula-veris-blomst.JPG</a:t>
            </a:r>
            <a:endParaRPr lang="cs-CZ" sz="1400" dirty="0" smtClean="0"/>
          </a:p>
          <a:p>
            <a:pPr>
              <a:buNone/>
            </a:pPr>
            <a:r>
              <a:rPr lang="cs-CZ" sz="1400" dirty="0" smtClean="0">
                <a:hlinkClick r:id="rId16"/>
              </a:rPr>
              <a:t>http://cs.wikipedia.org/wiki/Soubor:Tulip01.jpg</a:t>
            </a:r>
            <a:endParaRPr lang="cs-CZ" sz="1400" dirty="0" smtClean="0"/>
          </a:p>
          <a:p>
            <a:pPr>
              <a:buNone/>
            </a:pPr>
            <a:r>
              <a:rPr lang="cs-CZ" sz="1400" dirty="0" smtClean="0">
                <a:hlinkClick r:id="rId17"/>
              </a:rPr>
              <a:t>http://cs.wikipedia.org/wiki/Soubor:Misc_pollen.jpg</a:t>
            </a:r>
            <a:endParaRPr lang="cs-CZ" sz="1400" dirty="0" smtClean="0"/>
          </a:p>
          <a:p>
            <a:pPr>
              <a:buNone/>
            </a:pPr>
            <a:endParaRPr lang="cs-CZ" sz="1400" dirty="0" smtClean="0"/>
          </a:p>
          <a:p>
            <a:endParaRPr lang="cs-CZ" sz="1400" dirty="0" smtClean="0"/>
          </a:p>
          <a:p>
            <a:pPr>
              <a:buNone/>
            </a:pPr>
            <a:r>
              <a:rPr lang="cs-CZ" sz="1400" dirty="0" smtClean="0"/>
              <a:t>ČERNÍK, Vladimír. Přírodopis 7 pro ZŠ - zoologie a botanika. Praha: </a:t>
            </a:r>
            <a:r>
              <a:rPr lang="cs-CZ" sz="1400" dirty="0" err="1" smtClean="0"/>
              <a:t>Nakl</a:t>
            </a:r>
            <a:r>
              <a:rPr lang="cs-CZ" sz="1400" dirty="0" smtClean="0"/>
              <a:t>. SPN, 2008.</a:t>
            </a:r>
          </a:p>
          <a:p>
            <a:pPr>
              <a:buNone/>
            </a:pPr>
            <a:r>
              <a:rPr lang="cs-CZ" sz="1400" dirty="0" smtClean="0"/>
              <a:t>Autorem materiálu a všech jeho částí, není-li uvedeno jinak, je Mgr. Kateřina Zikmundová</a:t>
            </a:r>
          </a:p>
          <a:p>
            <a:endParaRPr lang="cs-CZ" sz="1400" dirty="0" smtClean="0"/>
          </a:p>
          <a:p>
            <a:endParaRPr lang="cs-CZ" sz="1600" dirty="0" smtClean="0"/>
          </a:p>
          <a:p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607</TotalTime>
  <Words>521</Words>
  <Application>Microsoft Office PowerPoint</Application>
  <PresentationFormat>Předvádění na obrazovce (4:3)</PresentationFormat>
  <Paragraphs>197</Paragraphs>
  <Slides>20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Motiv sady Office</vt:lpstr>
      <vt:lpstr>Snímek 1</vt:lpstr>
      <vt:lpstr>Snímek 2</vt:lpstr>
      <vt:lpstr>Květy</vt:lpstr>
      <vt:lpstr>Květ</vt:lpstr>
      <vt:lpstr>Pohlavní orgány květu</vt:lpstr>
      <vt:lpstr>Květní obaly - rozlišené</vt:lpstr>
      <vt:lpstr>Květní obaly - nerozlišené</vt:lpstr>
      <vt:lpstr>Rostlina jednodomá</vt:lpstr>
      <vt:lpstr>Rostlina dvoudomá</vt:lpstr>
      <vt:lpstr>Souměrnost květu</vt:lpstr>
      <vt:lpstr>Květenství</vt:lpstr>
      <vt:lpstr>Květenství</vt:lpstr>
      <vt:lpstr>Meruzalka rybíz - hrozen</vt:lpstr>
      <vt:lpstr>Složená květenství</vt:lpstr>
      <vt:lpstr>Opylení</vt:lpstr>
      <vt:lpstr>Oplození</vt:lpstr>
      <vt:lpstr>Otázky 2</vt:lpstr>
      <vt:lpstr>Otázky 1</vt:lpstr>
      <vt:lpstr>Zdroje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Kateřina</dc:creator>
  <cp:lastModifiedBy>Kateřina</cp:lastModifiedBy>
  <cp:revision>87</cp:revision>
  <dcterms:created xsi:type="dcterms:W3CDTF">2013-03-13T09:29:48Z</dcterms:created>
  <dcterms:modified xsi:type="dcterms:W3CDTF">2013-04-15T20:54:57Z</dcterms:modified>
</cp:coreProperties>
</file>