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2" r:id="rId4"/>
    <p:sldId id="263" r:id="rId5"/>
    <p:sldId id="267" r:id="rId6"/>
    <p:sldId id="265" r:id="rId7"/>
    <p:sldId id="268" r:id="rId8"/>
    <p:sldId id="266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2A9D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13.4.2013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13.4.2013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13.4.2013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13.4.2013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13.4.2013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13.4.2013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13.4.2013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13.4.2013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13.4.2013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13.4.2013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13.4.2013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964B341-69D2-4FA7-8948-E26F2820B541}" type="datetimeFigureOut">
              <a:rPr lang="cs-CZ" smtClean="0"/>
              <a:pPr/>
              <a:t>13.4.2013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0648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215697907"/>
              </p:ext>
            </p:extLst>
          </p:nvPr>
        </p:nvGraphicFramePr>
        <p:xfrm>
          <a:off x="971600" y="1316906"/>
          <a:ext cx="7848872" cy="5071219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362726"/>
                <a:gridCol w="5486146"/>
              </a:tblGrid>
              <a:tr h="415993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EU_62_A_sada 2_18_M_Termínovaný</a:t>
                      </a:r>
                      <a:r>
                        <a:rPr lang="cs-CZ" sz="11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vklad_Duch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Verdana" pitchFamily="34" charset="0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9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</a:tr>
              <a:tr h="39812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Duchová Renáta</a:t>
                      </a:r>
                      <a:endParaRPr lang="cs-CZ" sz="11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</a:tr>
              <a:tr h="399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Prezentace slouží k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seznámení s pojmem termínovaný vklad a s jeho  praktickým využitím</a:t>
                      </a:r>
                      <a:endParaRPr kumimoji="0" lang="cs-CZ" sz="1100" kern="1200" dirty="0" smtClean="0">
                        <a:solidFill>
                          <a:schemeClr val="tx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Matematika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a její aplikace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Matematika/Finanční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gramotnost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Verdana" pitchFamily="34" charset="0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Tematická oblast/téma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Finanční </a:t>
                      </a:r>
                      <a:r>
                        <a:rPr lang="cs-CZ" sz="1100" baseline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produkty/Finanční trh</a:t>
                      </a:r>
                      <a:endParaRPr lang="cs-CZ" sz="11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</a:tr>
              <a:tr h="3647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Výsledky </a:t>
                      </a: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-schopen s pomocí učitele sestavit osobní finanční plán - zvládat objasnění pojmů úspora a půjčka</a:t>
                      </a:r>
                    </a:p>
                  </a:txBody>
                  <a:tcPr marL="52322" marR="52322" marT="0" marB="0"/>
                </a:tc>
              </a:tr>
              <a:tr h="1995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Termínovaný</a:t>
                      </a:r>
                      <a:r>
                        <a:rPr lang="cs-CZ" sz="11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vklad, banka, výhody a nevýhody termínovaných vkladů, úročení</a:t>
                      </a:r>
                      <a:endParaRPr lang="cs-CZ" sz="11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PPT </a:t>
                      </a: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vzdělávání, </a:t>
                      </a: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</a:t>
                      </a: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 Praktické školy </a:t>
                      </a: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dvouleté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Ověřeno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17.</a:t>
                      </a:r>
                      <a:r>
                        <a:rPr lang="cs-CZ" sz="11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4. 2013</a:t>
                      </a: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                      </a:t>
                      </a: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Třída: </a:t>
                      </a: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I. </a:t>
                      </a: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PRŠ </a:t>
                      </a:r>
                      <a:r>
                        <a:rPr lang="cs-CZ" sz="11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</a:tr>
              <a:tr h="5947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Zdroj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[</a:t>
                      </a:r>
                      <a:r>
                        <a:rPr lang="cs-CZ" sz="110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online]. [10-4-2013]. Dostupné z URL: &lt;</a:t>
                      </a:r>
                      <a:r>
                        <a:rPr lang="cs-CZ" sz="1100" dirty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http://office.</a:t>
                      </a:r>
                      <a:r>
                        <a:rPr lang="cs-CZ" sz="1100" dirty="0" err="1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microsoft.com</a:t>
                      </a:r>
                      <a:r>
                        <a:rPr lang="cs-CZ" sz="1100" dirty="0" smtClean="0"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&gt;</a:t>
                      </a:r>
                      <a:endParaRPr lang="cs-CZ" sz="1100" dirty="0"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>    </a:t>
            </a:r>
            <a:r>
              <a:rPr lang="cs-CZ" sz="4400" b="1" cap="none" dirty="0" smtClean="0">
                <a:ln/>
                <a:solidFill>
                  <a:srgbClr val="FF0000"/>
                </a:solidFill>
              </a:rPr>
              <a:t>Termínovaný vklad</a:t>
            </a:r>
            <a:endParaRPr lang="cs-CZ" sz="44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5544616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</a:t>
            </a:r>
          </a:p>
          <a:p>
            <a:pPr algn="ctr">
              <a:buNone/>
            </a:pPr>
            <a:endParaRPr lang="cs-CZ" sz="3200" b="1" dirty="0" smtClean="0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cs-CZ" sz="3200" b="1" dirty="0" smtClean="0"/>
              <a:t>Je finanční produkt k uložení peněz za účelem jejich zhodnocení.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1026" name="Picture 2" descr="C:\Users\Jana\AppData\Local\Microsoft\Windows\Temporary Internet Files\Content.IE5\SV48G03S\MP90042368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2420888"/>
            <a:ext cx="2385392" cy="23853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92925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064896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ap="flat" cmpd="sng" algn="ctr">
            <a:solidFill>
              <a:schemeClr val="accent1"/>
            </a:solidFill>
            <a:prstDash val="solid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anchor="b">
            <a:normAutofit fontScale="775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/>
                <a:solidFill>
                  <a:schemeClr val="accent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      </a:t>
            </a:r>
            <a:r>
              <a:rPr lang="cs-CZ" sz="6000" b="1" noProof="0" dirty="0" smtClean="0">
                <a:ln/>
                <a:solidFill>
                  <a:srgbClr val="FF0000"/>
                </a:solidFill>
              </a:rPr>
              <a:t>Termínovaný vklad</a:t>
            </a:r>
            <a:endParaRPr kumimoji="0" lang="cs-CZ" sz="6000" b="1" i="0" u="none" strike="noStrike" kern="1200" cap="none" spc="300" normalizeH="0" baseline="0" noProof="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251520" y="1722933"/>
            <a:ext cx="8424936" cy="125572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90000"/>
              </a:lnSpc>
            </a:pPr>
            <a:r>
              <a:rPr lang="cs-CZ" sz="2800" dirty="0" smtClean="0"/>
              <a:t>Do tohoto produktu vkládáme peníze na dobu určitou. Úspory si můžeme vzít až po dohodnutém termínu.</a:t>
            </a:r>
          </a:p>
        </p:txBody>
      </p:sp>
      <p:pic>
        <p:nvPicPr>
          <p:cNvPr id="2050" name="Picture 2" descr="C:\Users\Jana\AppData\Local\Microsoft\Windows\Temporary Internet Files\Content.IE5\TVQU4GYL\MP90042759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3212976"/>
            <a:ext cx="3360373" cy="252028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827584" y="3717032"/>
            <a:ext cx="367240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Využije ho hlavně ten, kdo chce své peníze zhodnotit a momentálně je nepotřebuje.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>    </a:t>
            </a:r>
            <a:r>
              <a:rPr lang="cs-CZ" sz="4000" b="1" cap="none" dirty="0" smtClean="0">
                <a:ln/>
                <a:solidFill>
                  <a:srgbClr val="FF0000"/>
                </a:solidFill>
              </a:rPr>
              <a:t>Termínovaný vklad</a:t>
            </a:r>
            <a:endParaRPr lang="cs-CZ" sz="40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95536" y="2132856"/>
            <a:ext cx="8229600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marL="0" lvl="0" indent="0" algn="ctr">
              <a:spcBef>
                <a:spcPts val="0"/>
              </a:spcBef>
              <a:buClrTx/>
              <a:buSzTx/>
              <a:buNone/>
            </a:pPr>
            <a:r>
              <a:rPr lang="cs-CZ" sz="2800" b="1" dirty="0" smtClean="0"/>
              <a:t>Termínované vklady nabízejí banky. Při jeho zřízení si můžeme zvolit dobu uložení a výši vkladu. Doba uložení může trvat několik dní i let.</a:t>
            </a:r>
          </a:p>
        </p:txBody>
      </p:sp>
      <p:sp>
        <p:nvSpPr>
          <p:cNvPr id="8" name="Obdélník 7"/>
          <p:cNvSpPr/>
          <p:nvPr/>
        </p:nvSpPr>
        <p:spPr>
          <a:xfrm>
            <a:off x="1547664" y="2348880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3" name="Picture 2" descr="C:\Users\Jana\AppData\Local\Microsoft\Windows\Temporary Internet Files\Content.IE5\SV48G03S\MP90039954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3933056"/>
            <a:ext cx="3240360" cy="259228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234271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570186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>     </a:t>
            </a:r>
            <a:r>
              <a:rPr lang="cs-CZ" sz="4000" b="1" cap="none" dirty="0" smtClean="0">
                <a:ln/>
                <a:solidFill>
                  <a:srgbClr val="FF0000"/>
                </a:solidFill>
              </a:rPr>
              <a:t>Měřítka pro výběr </a:t>
            </a:r>
            <a:br>
              <a:rPr lang="cs-CZ" sz="4000" b="1" cap="none" dirty="0" smtClean="0">
                <a:ln/>
                <a:solidFill>
                  <a:srgbClr val="FF0000"/>
                </a:solidFill>
              </a:rPr>
            </a:br>
            <a:r>
              <a:rPr lang="cs-CZ" sz="4000" b="1" cap="none" dirty="0" smtClean="0">
                <a:ln/>
                <a:solidFill>
                  <a:srgbClr val="FF0000"/>
                </a:solidFill>
              </a:rPr>
              <a:t>     konkrétního produktu</a:t>
            </a:r>
            <a:endParaRPr lang="cs-CZ" sz="40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95536" y="2132856"/>
            <a:ext cx="4608512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marL="0" lvl="0" indent="0">
              <a:spcBef>
                <a:spcPts val="0"/>
              </a:spcBef>
              <a:buClrTx/>
              <a:buSzTx/>
              <a:buFontTx/>
              <a:buChar char="-"/>
            </a:pPr>
            <a:r>
              <a:rPr lang="cs-CZ" sz="2800" b="1" dirty="0" smtClean="0"/>
              <a:t>výše roční úrokové sazby</a:t>
            </a:r>
          </a:p>
          <a:p>
            <a:pPr marL="0" lvl="0" indent="0">
              <a:spcBef>
                <a:spcPts val="0"/>
              </a:spcBef>
              <a:buClrTx/>
              <a:buSzTx/>
              <a:buFontTx/>
              <a:buChar char="-"/>
            </a:pPr>
            <a:r>
              <a:rPr lang="cs-CZ" sz="2800" b="1" dirty="0" smtClean="0"/>
              <a:t>výše minimálního vkladu</a:t>
            </a:r>
          </a:p>
          <a:p>
            <a:pPr marL="0" lvl="0" indent="0">
              <a:spcBef>
                <a:spcPts val="0"/>
              </a:spcBef>
              <a:buClrTx/>
              <a:buSzTx/>
              <a:buFontTx/>
              <a:buChar char="-"/>
            </a:pPr>
            <a:r>
              <a:rPr lang="cs-CZ" sz="2800" b="1" dirty="0" smtClean="0"/>
              <a:t>výše pokuty v případě předčasného ukončení</a:t>
            </a:r>
          </a:p>
          <a:p>
            <a:pPr marL="0" lvl="0" indent="0">
              <a:spcBef>
                <a:spcPts val="0"/>
              </a:spcBef>
              <a:buClrTx/>
              <a:buSzTx/>
              <a:buFontTx/>
              <a:buChar char="-"/>
            </a:pPr>
            <a:r>
              <a:rPr lang="cs-CZ" sz="2800" b="1" dirty="0" smtClean="0"/>
              <a:t>doba uložení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4098" name="Picture 2" descr="C:\Users\Jana\AppData\Local\Microsoft\Windows\Temporary Internet Files\Content.IE5\TVQU4GYL\MP90039876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2420888"/>
            <a:ext cx="2543171" cy="3560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120860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992888" cy="1498178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>            </a:t>
            </a:r>
            <a:r>
              <a:rPr lang="cs-CZ" sz="4000" b="1" cap="none" dirty="0" smtClean="0">
                <a:ln/>
                <a:solidFill>
                  <a:srgbClr val="FF0000"/>
                </a:solidFill>
              </a:rPr>
              <a:t>Výhody </a:t>
            </a:r>
            <a:br>
              <a:rPr lang="cs-CZ" sz="4000" b="1" cap="none" dirty="0" smtClean="0">
                <a:ln/>
                <a:solidFill>
                  <a:srgbClr val="FF0000"/>
                </a:solidFill>
              </a:rPr>
            </a:br>
            <a:r>
              <a:rPr lang="cs-CZ" sz="4000" b="1" cap="none" dirty="0" smtClean="0">
                <a:ln/>
                <a:solidFill>
                  <a:srgbClr val="FF0000"/>
                </a:solidFill>
              </a:rPr>
              <a:t>    termínovaných vkladů</a:t>
            </a:r>
            <a:endParaRPr lang="cs-CZ" sz="40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179512" y="2924944"/>
            <a:ext cx="6336704" cy="288032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pPr algn="ctr">
              <a:buFontTx/>
              <a:buChar char="-"/>
            </a:pPr>
            <a:r>
              <a:rPr lang="cs-CZ" sz="4000" b="1" dirty="0" smtClean="0">
                <a:latin typeface="Calibri" pitchFamily="34" charset="0"/>
              </a:rPr>
              <a:t>po uplynutí doby uložení snadná dostupnost peněz</a:t>
            </a:r>
          </a:p>
          <a:p>
            <a:pPr algn="ctr">
              <a:buFontTx/>
              <a:buChar char="-"/>
            </a:pPr>
            <a:r>
              <a:rPr lang="cs-CZ" sz="4000" b="1" dirty="0" smtClean="0">
                <a:latin typeface="Calibri" pitchFamily="34" charset="0"/>
              </a:rPr>
              <a:t> předem daná úroková míra</a:t>
            </a:r>
          </a:p>
          <a:p>
            <a:pPr algn="ctr">
              <a:buFontTx/>
              <a:buChar char="-"/>
            </a:pPr>
            <a:r>
              <a:rPr lang="cs-CZ" sz="4000" b="1" dirty="0" smtClean="0">
                <a:latin typeface="Calibri" pitchFamily="34" charset="0"/>
              </a:rPr>
              <a:t>bezpečně uložené peníze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5123" name="Picture 3" descr="C:\Users\Jana\AppData\Local\Microsoft\Windows\Temporary Internet Files\Content.IE5\TVQU4GYL\MP90039876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2060848"/>
            <a:ext cx="1875656" cy="36004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86218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992888" cy="1498178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>          </a:t>
            </a:r>
            <a:r>
              <a:rPr lang="cs-CZ" sz="4000" b="1" cap="none" dirty="0" smtClean="0">
                <a:ln/>
                <a:solidFill>
                  <a:srgbClr val="FF0000"/>
                </a:solidFill>
              </a:rPr>
              <a:t>Nevýhody </a:t>
            </a:r>
            <a:br>
              <a:rPr lang="cs-CZ" sz="4000" b="1" cap="none" dirty="0" smtClean="0">
                <a:ln/>
                <a:solidFill>
                  <a:srgbClr val="FF0000"/>
                </a:solidFill>
              </a:rPr>
            </a:br>
            <a:r>
              <a:rPr lang="cs-CZ" sz="4000" b="1" cap="none" dirty="0" smtClean="0">
                <a:ln/>
                <a:solidFill>
                  <a:srgbClr val="FF0000"/>
                </a:solidFill>
              </a:rPr>
              <a:t>    termínovaných vkladů</a:t>
            </a:r>
            <a:endParaRPr lang="cs-CZ" sz="40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395536" y="3789040"/>
            <a:ext cx="6336704" cy="288032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 fontScale="85000" lnSpcReduction="20000"/>
          </a:bodyPr>
          <a:lstStyle/>
          <a:p>
            <a:pPr algn="ctr">
              <a:buFontTx/>
              <a:buChar char="-"/>
            </a:pPr>
            <a:r>
              <a:rPr lang="cs-CZ" sz="4000" b="1" dirty="0" smtClean="0">
                <a:latin typeface="Calibri" pitchFamily="34" charset="0"/>
              </a:rPr>
              <a:t>nízké úrokové sazby – nízký výnos</a:t>
            </a:r>
          </a:p>
          <a:p>
            <a:pPr algn="ctr">
              <a:buFontTx/>
              <a:buChar char="-"/>
            </a:pPr>
            <a:r>
              <a:rPr lang="cs-CZ" sz="4000" b="1" dirty="0" smtClean="0">
                <a:latin typeface="Calibri" pitchFamily="34" charset="0"/>
              </a:rPr>
              <a:t>nedostupnost peněz během uložení</a:t>
            </a:r>
          </a:p>
          <a:p>
            <a:pPr algn="ctr">
              <a:buFontTx/>
              <a:buChar char="-"/>
            </a:pPr>
            <a:r>
              <a:rPr lang="cs-CZ" sz="4000" b="1" dirty="0" smtClean="0">
                <a:latin typeface="Calibri" pitchFamily="34" charset="0"/>
              </a:rPr>
              <a:t>pokuta při nedodržení doby uložení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pic>
        <p:nvPicPr>
          <p:cNvPr id="6146" name="Picture 2" descr="C:\Users\Jana\AppData\Local\Microsoft\Windows\Temporary Internet Files\Content.IE5\CRX18PNE\MP90040085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1916832"/>
            <a:ext cx="3901440" cy="17281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86218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0000"/>
                </a:solidFill>
              </a:rPr>
              <a:t>Otázky a úkoly</a:t>
            </a:r>
            <a:endParaRPr lang="cs-CZ" sz="48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8229600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4000" b="1" dirty="0" smtClean="0">
                <a:latin typeface="Calibri" pitchFamily="34" charset="0"/>
              </a:rPr>
              <a:t>  1.Kdy můžeš využít termínovaný vklad?</a:t>
            </a:r>
          </a:p>
          <a:p>
            <a:pPr>
              <a:buNone/>
            </a:pPr>
            <a:r>
              <a:rPr lang="cs-CZ" sz="4000" b="1" dirty="0" smtClean="0">
                <a:latin typeface="Calibri" pitchFamily="34" charset="0"/>
              </a:rPr>
              <a:t>  2.Který finanční produkt je termínovanému vkladu podobný?</a:t>
            </a:r>
          </a:p>
          <a:p>
            <a:pPr>
              <a:buNone/>
            </a:pPr>
            <a:r>
              <a:rPr lang="cs-CZ" sz="4000" b="1" dirty="0" smtClean="0">
                <a:latin typeface="Calibri" pitchFamily="34" charset="0"/>
              </a:rPr>
              <a:t>  3.Podle čeho si zvolím určitý termínovaný vklad?</a:t>
            </a:r>
          </a:p>
          <a:p>
            <a:pPr>
              <a:buNone/>
            </a:pPr>
            <a:r>
              <a:rPr lang="cs-CZ" sz="4000" b="1" dirty="0" smtClean="0">
                <a:latin typeface="Calibri" pitchFamily="34" charset="0"/>
              </a:rPr>
              <a:t>  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</p:spTree>
    <p:extLst>
      <p:ext uri="{BB962C8B-B14F-4D97-AF65-F5344CB8AC3E}">
        <p14:creationId xmlns="" xmlns:p14="http://schemas.microsoft.com/office/powerpoint/2010/main" val="1862186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/>
            </a:r>
            <a:br>
              <a:rPr lang="cs-CZ" sz="6600" b="1" cap="none" dirty="0" smtClean="0">
                <a:ln/>
                <a:solidFill>
                  <a:srgbClr val="FFFF00"/>
                </a:solidFill>
              </a:rPr>
            </a:br>
            <a:r>
              <a:rPr lang="cs-CZ" sz="6600" b="1" cap="none" dirty="0" smtClean="0">
                <a:ln/>
                <a:solidFill>
                  <a:srgbClr val="FFFF00"/>
                </a:solidFill>
              </a:rPr>
              <a:t>           </a:t>
            </a:r>
            <a:r>
              <a:rPr lang="cs-CZ" sz="6600" b="1" cap="none" dirty="0" smtClean="0">
                <a:ln/>
                <a:solidFill>
                  <a:srgbClr val="FF0000"/>
                </a:solidFill>
              </a:rPr>
              <a:t>Úkol</a:t>
            </a:r>
            <a:endParaRPr lang="cs-CZ" sz="4800" b="1" cap="none" dirty="0">
              <a:ln/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67544" y="2132856"/>
            <a:ext cx="8229600" cy="4572000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txBody>
          <a:bodyPr anchor="t">
            <a:normAutofit/>
          </a:bodyPr>
          <a:lstStyle/>
          <a:p>
            <a:pPr algn="ctr">
              <a:buNone/>
            </a:pPr>
            <a:r>
              <a:rPr lang="cs-CZ" sz="4000" b="1" dirty="0" smtClean="0">
                <a:latin typeface="Calibri" pitchFamily="34" charset="0"/>
              </a:rPr>
              <a:t>  </a:t>
            </a:r>
            <a:r>
              <a:rPr lang="cs-CZ" sz="1800" b="1" dirty="0" smtClean="0">
                <a:latin typeface="Calibri" pitchFamily="34" charset="0"/>
              </a:rPr>
              <a:t>Denisa získala dědictví ve výši 100 000 Kč. Rozhodla se, že peníze zhodnotí prostřednictvím termínovaného vkladu. Úroková sazba na dva roky u banky, kterou si vybrala je 3, </a:t>
            </a:r>
            <a:r>
              <a:rPr lang="cs-CZ" sz="1800" b="1" dirty="0" err="1" smtClean="0">
                <a:latin typeface="Calibri" pitchFamily="34" charset="0"/>
              </a:rPr>
              <a:t>3</a:t>
            </a:r>
            <a:r>
              <a:rPr lang="cs-CZ" sz="1800" b="1" dirty="0" smtClean="0">
                <a:latin typeface="Calibri" pitchFamily="34" charset="0"/>
              </a:rPr>
              <a:t> %. Jaký úrok dostane navíc ke</a:t>
            </a:r>
          </a:p>
          <a:p>
            <a:pPr algn="ctr">
              <a:buNone/>
            </a:pPr>
            <a:r>
              <a:rPr lang="cs-CZ" sz="1800" b="1" dirty="0" smtClean="0">
                <a:latin typeface="Calibri" pitchFamily="34" charset="0"/>
              </a:rPr>
              <a:t> svým penězům za 2 roky?   </a:t>
            </a:r>
          </a:p>
          <a:p>
            <a:pPr algn="ctr">
              <a:buNone/>
            </a:pPr>
            <a:endParaRPr lang="cs-CZ" sz="1800" b="1" dirty="0" smtClean="0">
              <a:latin typeface="Calibri" pitchFamily="34" charset="0"/>
            </a:endParaRPr>
          </a:p>
          <a:p>
            <a:pPr algn="ctr">
              <a:buNone/>
            </a:pPr>
            <a:r>
              <a:rPr lang="cs-CZ" sz="1800" b="1" dirty="0" smtClean="0">
                <a:latin typeface="Calibri" pitchFamily="34" charset="0"/>
              </a:rPr>
              <a:t>Vklad 100 000 Kč  </a:t>
            </a:r>
          </a:p>
          <a:p>
            <a:pPr algn="ctr">
              <a:buNone/>
            </a:pPr>
            <a:r>
              <a:rPr lang="cs-CZ" sz="1800" b="1" dirty="0" smtClean="0">
                <a:latin typeface="Calibri" pitchFamily="34" charset="0"/>
              </a:rPr>
              <a:t>úrok. míra 3, </a:t>
            </a:r>
            <a:r>
              <a:rPr lang="cs-CZ" sz="1800" b="1" dirty="0" err="1" smtClean="0">
                <a:latin typeface="Calibri" pitchFamily="34" charset="0"/>
              </a:rPr>
              <a:t>3</a:t>
            </a:r>
            <a:r>
              <a:rPr lang="cs-CZ" sz="1800" b="1" dirty="0" smtClean="0">
                <a:latin typeface="Calibri" pitchFamily="34" charset="0"/>
              </a:rPr>
              <a:t>% = </a:t>
            </a:r>
            <a:r>
              <a:rPr lang="cs-CZ" sz="1800" b="1" dirty="0" err="1" smtClean="0">
                <a:solidFill>
                  <a:srgbClr val="FF0000"/>
                </a:solidFill>
                <a:latin typeface="Calibri" pitchFamily="34" charset="0"/>
              </a:rPr>
              <a:t>3</a:t>
            </a:r>
            <a:r>
              <a:rPr lang="cs-CZ" sz="1800" b="1" dirty="0" smtClean="0">
                <a:solidFill>
                  <a:srgbClr val="FF0000"/>
                </a:solidFill>
                <a:latin typeface="Calibri" pitchFamily="34" charset="0"/>
              </a:rPr>
              <a:t> 300 Kč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endParaRPr lang="cs-CZ" sz="20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2987824" y="3933056"/>
            <a:ext cx="3600400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62186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760</TotalTime>
  <Words>258</Words>
  <Application>Microsoft Office PowerPoint</Application>
  <PresentationFormat>Předvádění na obrazovce (4:3)</PresentationFormat>
  <Paragraphs>99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         Termínovaný vklad</vt:lpstr>
      <vt:lpstr>Snímek 3</vt:lpstr>
      <vt:lpstr>         Termínovaný vklad</vt:lpstr>
      <vt:lpstr>          Měřítka pro výběr       konkrétního produktu</vt:lpstr>
      <vt:lpstr>                Výhody      termínovaných vkladů</vt:lpstr>
      <vt:lpstr>              Nevýhody      termínovaných vkladů</vt:lpstr>
      <vt:lpstr>    Otázky a úkoly</vt:lpstr>
      <vt:lpstr>              Úkol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Jana</cp:lastModifiedBy>
  <cp:revision>80</cp:revision>
  <dcterms:created xsi:type="dcterms:W3CDTF">2012-10-27T08:31:01Z</dcterms:created>
  <dcterms:modified xsi:type="dcterms:W3CDTF">2013-04-13T21:13:26Z</dcterms:modified>
</cp:coreProperties>
</file>