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2" r:id="rId4"/>
    <p:sldId id="267" r:id="rId5"/>
    <p:sldId id="265" r:id="rId6"/>
    <p:sldId id="268" r:id="rId7"/>
    <p:sldId id="266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2A9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80" autoAdjust="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22.4.2013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15697907"/>
              </p:ext>
            </p:extLst>
          </p:nvPr>
        </p:nvGraphicFramePr>
        <p:xfrm>
          <a:off x="971600" y="1316906"/>
          <a:ext cx="7848872" cy="507121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EU_62_A_sada 2_19_M_Vkladní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knížka_Duch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Verdana" pitchFamily="34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Duchová Renáta</a:t>
                      </a:r>
                      <a:endParaRPr lang="cs-CZ" sz="11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seznámení s pojmem  </a:t>
                      </a:r>
                      <a:r>
                        <a:rPr kumimoji="0" lang="cs-CZ" sz="1100" kern="120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vkladní knížka a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 jeho  praktickým využitím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Verdana" pitchFamily="34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Finanční 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produkty/Finanční trh</a:t>
                      </a:r>
                      <a:endParaRPr lang="cs-CZ" sz="11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64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-schopen s pomocí učitele sestavit osobní finanční plán - zvládat objasnění pojmů úspora a půjčka</a:t>
                      </a: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Vkladní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knížka, úrok, výhody a nevýhody vkladní knížky, využití vkladní knížky</a:t>
                      </a: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4. 2013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[</a:t>
                      </a:r>
                      <a:r>
                        <a:rPr lang="cs-CZ" sz="1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online]. [11-4-2013]. Dostupné z URL: &lt;</a:t>
                      </a:r>
                      <a:r>
                        <a:rPr lang="cs-CZ" sz="1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http://office.</a:t>
                      </a:r>
                      <a:r>
                        <a:rPr lang="cs-CZ" sz="1100" dirty="0" err="1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microsoft.com</a:t>
                      </a:r>
                      <a:r>
                        <a:rPr lang="cs-CZ" sz="1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&gt;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</a:t>
            </a:r>
            <a:r>
              <a:rPr lang="cs-CZ" sz="4400" b="1" cap="none" dirty="0" smtClean="0">
                <a:ln/>
                <a:solidFill>
                  <a:srgbClr val="FF0000"/>
                </a:solidFill>
              </a:rPr>
              <a:t>Vkladní knížka</a:t>
            </a:r>
            <a:endParaRPr lang="cs-CZ" sz="44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5544616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</a:t>
            </a:r>
          </a:p>
          <a:p>
            <a:pPr algn="ctr">
              <a:buNone/>
            </a:pPr>
            <a:r>
              <a:rPr lang="cs-CZ" sz="3200" b="1" dirty="0" smtClean="0"/>
              <a:t>Je to finanční produkt </a:t>
            </a:r>
            <a:r>
              <a:rPr lang="cs-CZ" sz="3200" b="1" dirty="0" smtClean="0"/>
              <a:t>                  k </a:t>
            </a:r>
            <a:r>
              <a:rPr lang="cs-CZ" sz="3200" b="1" dirty="0" smtClean="0"/>
              <a:t>ukládání peněz </a:t>
            </a:r>
            <a:r>
              <a:rPr lang="cs-CZ" sz="3200" b="1" dirty="0" smtClean="0"/>
              <a:t>                         v </a:t>
            </a:r>
            <a:r>
              <a:rPr lang="cs-CZ" sz="3200" b="1" dirty="0" smtClean="0"/>
              <a:t>hotovosti za účelem jejich navýšení.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" name="Picture 2" descr="C:\Users\Jana\AppData\Local\Microsoft\Windows\Temporary Internet Files\Content.IE5\SV48G03S\MC900311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0992" y="3140968"/>
            <a:ext cx="3073008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</a:t>
            </a:r>
            <a:r>
              <a:rPr lang="cs-CZ" sz="6000" b="1" dirty="0" smtClean="0">
                <a:ln/>
                <a:solidFill>
                  <a:srgbClr val="FF0000"/>
                </a:solidFill>
              </a:rPr>
              <a:t>Vkladní knížka</a:t>
            </a:r>
            <a:endParaRPr kumimoji="0" lang="cs-CZ" sz="6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51520" y="1529034"/>
            <a:ext cx="8424936" cy="164352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</a:pPr>
            <a:r>
              <a:rPr lang="cs-CZ" sz="2800" dirty="0" smtClean="0"/>
              <a:t>Je to nejstarší forma spoření. </a:t>
            </a:r>
          </a:p>
          <a:p>
            <a:pPr algn="ctr">
              <a:lnSpc>
                <a:spcPct val="90000"/>
              </a:lnSpc>
            </a:pPr>
            <a:r>
              <a:rPr lang="cs-CZ" sz="2800" dirty="0" smtClean="0"/>
              <a:t>Vkladní knížky:</a:t>
            </a:r>
          </a:p>
          <a:p>
            <a:pPr algn="ctr"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 s výpovědní lhůtou</a:t>
            </a:r>
          </a:p>
          <a:p>
            <a:pPr algn="ctr"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 bez výpovědní lhůty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27584" y="3717032"/>
            <a:ext cx="36724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Úrokové sazby jsou velmi nízké. Vkladní knížky se v současné době využívají méně často.</a:t>
            </a:r>
            <a:endParaRPr lang="cs-CZ" sz="2800" dirty="0"/>
          </a:p>
        </p:txBody>
      </p:sp>
      <p:pic>
        <p:nvPicPr>
          <p:cNvPr id="3" name="Picture 2" descr="C:\Users\Jana\AppData\Local\Microsoft\Windows\Temporary Internet Files\Content.IE5\TVQU4GYL\MC9003570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429000"/>
            <a:ext cx="2422966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570186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Měřítka pro výběr </a:t>
            </a:r>
            <a:br>
              <a:rPr lang="cs-CZ" sz="4000" b="1" cap="none" dirty="0" smtClean="0">
                <a:ln/>
                <a:solidFill>
                  <a:srgbClr val="FF0000"/>
                </a:solidFill>
              </a:rPr>
            </a:br>
            <a:r>
              <a:rPr lang="cs-CZ" sz="4000" b="1" cap="none" dirty="0" smtClean="0">
                <a:ln/>
                <a:solidFill>
                  <a:srgbClr val="FF0000"/>
                </a:solidFill>
              </a:rPr>
              <a:t>     konkrétního produktu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23528" y="3068960"/>
            <a:ext cx="4608512" cy="1512168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b="1" dirty="0" smtClean="0"/>
              <a:t>výše roční úrokové sazby</a:t>
            </a:r>
          </a:p>
          <a:p>
            <a:pPr marL="0" lvl="0" indent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b="1" dirty="0" smtClean="0"/>
              <a:t>sjednaná doba uložení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7544" y="2204864"/>
            <a:ext cx="54006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074" name="Picture 2" descr="C:\Users\Jana\AppData\Local\Microsoft\Windows\Temporary Internet Files\Content.IE5\CRX18PNE\MC9000554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429000"/>
            <a:ext cx="3343914" cy="30243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2086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992888" cy="1498178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Výhody </a:t>
            </a:r>
            <a:br>
              <a:rPr lang="cs-CZ" sz="4000" b="1" cap="none" dirty="0" smtClean="0">
                <a:ln/>
                <a:solidFill>
                  <a:srgbClr val="FF0000"/>
                </a:solidFill>
              </a:rPr>
            </a:br>
            <a:r>
              <a:rPr lang="cs-CZ" sz="4000" b="1" cap="none" dirty="0" smtClean="0">
                <a:ln/>
                <a:solidFill>
                  <a:srgbClr val="FF0000"/>
                </a:solidFill>
              </a:rPr>
              <a:t>              vkladní knížky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2924944"/>
            <a:ext cx="6336704" cy="288032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FontTx/>
              <a:buChar char="-"/>
            </a:pPr>
            <a:r>
              <a:rPr lang="cs-CZ" sz="4000" b="1" dirty="0" smtClean="0">
                <a:latin typeface="Calibri" pitchFamily="34" charset="0"/>
              </a:rPr>
              <a:t>bez sjednání výpovědní lhůty jsou peníze ihned </a:t>
            </a:r>
            <a:r>
              <a:rPr lang="cs-CZ" sz="4000" b="1" dirty="0" smtClean="0">
                <a:latin typeface="Calibri" pitchFamily="34" charset="0"/>
              </a:rPr>
              <a:t>               k </a:t>
            </a:r>
            <a:r>
              <a:rPr lang="cs-CZ" sz="4000" b="1" dirty="0" smtClean="0">
                <a:latin typeface="Calibri" pitchFamily="34" charset="0"/>
              </a:rPr>
              <a:t>dispozici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4098" name="Picture 2" descr="C:\Users\Jana\AppData\Local\Microsoft\Windows\Temporary Internet Files\Content.IE5\J6FH2NA5\MP9004422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420888"/>
            <a:ext cx="1944216" cy="38884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992888" cy="1498178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Nevýhody </a:t>
            </a:r>
            <a:br>
              <a:rPr lang="cs-CZ" sz="4000" b="1" cap="none" dirty="0" smtClean="0">
                <a:ln/>
                <a:solidFill>
                  <a:srgbClr val="FF0000"/>
                </a:solidFill>
              </a:rPr>
            </a:br>
            <a:r>
              <a:rPr lang="cs-CZ" sz="4000" b="1" cap="none" dirty="0" smtClean="0">
                <a:ln/>
                <a:solidFill>
                  <a:srgbClr val="FF0000"/>
                </a:solidFill>
              </a:rPr>
              <a:t>            vkladní knížky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95536" y="3789040"/>
            <a:ext cx="6336704" cy="288032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algn="ctr">
              <a:buFontTx/>
              <a:buChar char="-"/>
            </a:pPr>
            <a:r>
              <a:rPr lang="cs-CZ" sz="4000" b="1" dirty="0" smtClean="0">
                <a:latin typeface="Calibri" pitchFamily="34" charset="0"/>
              </a:rPr>
              <a:t>nízké úrokové sazby – nízký výnos</a:t>
            </a:r>
          </a:p>
          <a:p>
            <a:pPr algn="ctr">
              <a:buFontTx/>
              <a:buChar char="-"/>
            </a:pPr>
            <a:r>
              <a:rPr lang="cs-CZ" sz="4000" b="1" dirty="0" smtClean="0">
                <a:latin typeface="Calibri" pitchFamily="34" charset="0"/>
              </a:rPr>
              <a:t>nedostupnost peněz během výpovědní lhůty</a:t>
            </a:r>
          </a:p>
          <a:p>
            <a:pPr algn="ctr">
              <a:buFontTx/>
              <a:buChar char="-"/>
            </a:pPr>
            <a:r>
              <a:rPr lang="cs-CZ" sz="4000" b="1" dirty="0" smtClean="0">
                <a:latin typeface="Calibri" pitchFamily="34" charset="0"/>
              </a:rPr>
              <a:t>- ztráta času při operacích </a:t>
            </a:r>
            <a:r>
              <a:rPr lang="cs-CZ" sz="4000" b="1" dirty="0" smtClean="0">
                <a:latin typeface="Calibri" pitchFamily="34" charset="0"/>
              </a:rPr>
              <a:t>                       s </a:t>
            </a:r>
            <a:r>
              <a:rPr lang="cs-CZ" sz="4000" b="1" dirty="0" smtClean="0">
                <a:latin typeface="Calibri" pitchFamily="34" charset="0"/>
              </a:rPr>
              <a:t>hotovostními penězi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5122" name="Picture 2" descr="C:\Users\Jana\AppData\Local\Microsoft\Windows\Temporary Internet Files\Content.IE5\SV48G03S\MP9004422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844824"/>
            <a:ext cx="4967536" cy="1800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0000"/>
                </a:solidFill>
              </a:rPr>
              <a:t>Otázky a úkoly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1.Jak vybíráme peníze z vkladní knížky?</a:t>
            </a: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2.Kdo tento produkt nejčastěji využívá?</a:t>
            </a: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3.Proč už nejsou tak často využívány?</a:t>
            </a: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6147" name="Picture 3" descr="C:\Users\Jana\AppData\Local\Microsoft\Windows\Temporary Internet Files\Content.IE5\TVQU4GYL\MP9004028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437112"/>
            <a:ext cx="2208245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 </a:t>
            </a:r>
            <a:r>
              <a:rPr lang="cs-CZ" sz="6600" b="1" cap="none" dirty="0" smtClean="0">
                <a:ln/>
                <a:solidFill>
                  <a:srgbClr val="FF0000"/>
                </a:solidFill>
              </a:rPr>
              <a:t>Úkol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 anchor="t"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Calibri" pitchFamily="34" charset="0"/>
              </a:rPr>
              <a:t>Babička Nováková  </a:t>
            </a:r>
            <a:r>
              <a:rPr lang="cs-CZ" b="1" dirty="0" smtClean="0">
                <a:latin typeface="Calibri" pitchFamily="34" charset="0"/>
              </a:rPr>
              <a:t>si </a:t>
            </a:r>
            <a:r>
              <a:rPr lang="cs-CZ" b="1" dirty="0" smtClean="0">
                <a:latin typeface="Calibri" pitchFamily="34" charset="0"/>
              </a:rPr>
              <a:t>každý měsíc ukládá na vkladní knížku 1000 Kč. Výpovědní lhůtu sjednanou nemá. Roční úroková míra je 0,2%. Kolik bude mít na vkladní knížce za rok a kolik je z toho její výnos?</a:t>
            </a:r>
          </a:p>
          <a:p>
            <a:pPr algn="ctr">
              <a:buNone/>
            </a:pPr>
            <a:endParaRPr lang="cs-CZ" b="1" dirty="0" smtClean="0">
              <a:latin typeface="Calibri" pitchFamily="34" charset="0"/>
            </a:endParaRPr>
          </a:p>
          <a:p>
            <a:pPr algn="ctr">
              <a:buNone/>
            </a:pPr>
            <a:endParaRPr lang="cs-CZ" sz="2000" b="1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2000" b="1" dirty="0" smtClean="0">
                <a:latin typeface="Calibri" pitchFamily="34" charset="0"/>
              </a:rPr>
              <a:t>1000 . 12 = 12000 Kč – vlastní vklad</a:t>
            </a:r>
          </a:p>
          <a:p>
            <a:pPr algn="ctr">
              <a:buNone/>
            </a:pPr>
            <a:r>
              <a:rPr lang="cs-CZ" sz="2000" b="1" dirty="0" smtClean="0">
                <a:latin typeface="Calibri" pitchFamily="34" charset="0"/>
              </a:rPr>
              <a:t>120 . 0,2% = 24 Kč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12 024 Kč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699792" y="4509120"/>
            <a:ext cx="37444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793</TotalTime>
  <Words>220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           Vkladní knížka</vt:lpstr>
      <vt:lpstr>Snímek 3</vt:lpstr>
      <vt:lpstr>          Měřítka pro výběr       konkrétního produktu</vt:lpstr>
      <vt:lpstr>                Výhody                vkladní knížky</vt:lpstr>
      <vt:lpstr>              Nevýhody              vkladní knížky</vt:lpstr>
      <vt:lpstr>    Otázky a úkoly</vt:lpstr>
      <vt:lpstr>              Úkol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86</cp:revision>
  <dcterms:created xsi:type="dcterms:W3CDTF">2012-10-27T08:31:01Z</dcterms:created>
  <dcterms:modified xsi:type="dcterms:W3CDTF">2013-04-22T16:27:39Z</dcterms:modified>
</cp:coreProperties>
</file>