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7" r:id="rId5"/>
    <p:sldId id="270" r:id="rId6"/>
    <p:sldId id="271" r:id="rId7"/>
    <p:sldId id="265" r:id="rId8"/>
    <p:sldId id="268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80" autoAdjust="0"/>
    <p:restoredTop sz="94660"/>
  </p:normalViewPr>
  <p:slideViewPr>
    <p:cSldViewPr>
      <p:cViewPr varScale="1">
        <p:scale>
          <a:sx n="88" d="100"/>
          <a:sy n="88" d="100"/>
        </p:scale>
        <p:origin x="-120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5697907"/>
              </p:ext>
            </p:extLst>
          </p:nvPr>
        </p:nvGraphicFramePr>
        <p:xfrm>
          <a:off x="971600" y="1316906"/>
          <a:ext cx="7848872" cy="5241821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EU_62_A_sada 2_20_M_Penzijní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připojištění_Duch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Duchová Renáta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seznámení s pojmem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penzijní připojištění a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 jeho  praktickým využitím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Finanční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produkty/Finanční trh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-schopen s pomocí učitele sestavit osobní finanční plán - zvládat objasnění pojmů úspora a půjčka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Penzijní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připojištění, penzijní fond, výnos, státní příspěvek, výhody a nevýhody penzijního připojištění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4. 2013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[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online]. [11-4-2013]. Dostupné z URL: &lt;</a:t>
                      </a:r>
                      <a:r>
                        <a:rPr lang="cs-CZ" sz="1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http://office.</a:t>
                      </a:r>
                      <a:r>
                        <a:rPr lang="cs-CZ" sz="1100" dirty="0" err="1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microsoft.com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&gt;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Penzijní připojištění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5544616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Je </a:t>
            </a:r>
            <a:r>
              <a:rPr lang="cs-CZ" sz="3200" b="1" dirty="0" smtClean="0">
                <a:solidFill>
                  <a:schemeClr val="bg1"/>
                </a:solidFill>
              </a:rPr>
              <a:t>to způsob dlouhodobého spoření zaměřeného na zvýšení příjmu v důchodovém věku.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TVQU4GYL\MP9004225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276872"/>
            <a:ext cx="2232248" cy="3346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</a:t>
            </a:r>
            <a:r>
              <a:rPr lang="cs-CZ" sz="6000" b="1" noProof="0" dirty="0" smtClean="0">
                <a:ln/>
                <a:solidFill>
                  <a:srgbClr val="FF0000"/>
                </a:solidFill>
              </a:rPr>
              <a:t>Penzijní připojištění-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51520" y="1722934"/>
            <a:ext cx="8424936" cy="12557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i pořizujeme proto, abychom ve stáří měli i jiný příjem než je důchod a nebyli tak odkázáni jen na pomoc státu. Jedná se tedy o spořící produkt.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717032"/>
            <a:ext cx="36724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 ukončení smlouvy si můžeme nechat částku vyplatit najednou nebo si peníze necháme vyplácet pravidelně formou penze.</a:t>
            </a:r>
            <a:endParaRPr lang="cs-CZ" sz="2800" dirty="0"/>
          </a:p>
        </p:txBody>
      </p:sp>
      <p:pic>
        <p:nvPicPr>
          <p:cNvPr id="2051" name="Picture 3" descr="C:\Users\Jana\AppData\Local\Microsoft\Windows\Temporary Internet Files\Content.IE5\TVQU4GYL\MC9003246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3329650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06613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Penzijní fond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3068960"/>
            <a:ext cx="4608512" cy="1512168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>
                <a:solidFill>
                  <a:schemeClr val="bg1"/>
                </a:solidFill>
              </a:rPr>
              <a:t>- je to finanční instituce, do které přispívají účastníci svými vklady a stát formou státní podpory.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204864"/>
            <a:ext cx="540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" name="Picture 2" descr="C:\Users\Jana\AppData\Local\Microsoft\Windows\Temporary Internet Files\Content.IE5\CRX18PNE\MC9002004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132856"/>
            <a:ext cx="3240992" cy="3456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06613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6600" b="1" cap="none" dirty="0" smtClean="0">
                <a:ln/>
                <a:solidFill>
                  <a:srgbClr val="FFFF00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Penzijní fond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2204864"/>
            <a:ext cx="6192688" cy="3888432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Penzijní fond České pojišťovny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Penzijní fond Komerční banky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Penzijní fond České spořitelny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ING Penzijní fond  atd.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204864"/>
            <a:ext cx="540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9" name="Picture 3" descr="C:\Users\Jana\AppData\Local\Microsoft\Windows\Temporary Internet Files\Content.IE5\SV48G03S\MC9002309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780928"/>
            <a:ext cx="244827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06613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6600" b="1" cap="none" dirty="0" smtClean="0">
                <a:ln/>
                <a:solidFill>
                  <a:srgbClr val="FFFF00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Penzijní fond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6192688" cy="2304256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>
                <a:solidFill>
                  <a:schemeClr val="bg1"/>
                </a:solidFill>
              </a:rPr>
              <a:t>o</a:t>
            </a:r>
            <a:r>
              <a:rPr lang="cs-CZ" sz="2800" b="1" dirty="0" smtClean="0">
                <a:solidFill>
                  <a:schemeClr val="bg1"/>
                </a:solidFill>
              </a:rPr>
              <a:t>soba starší 18 let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>
                <a:solidFill>
                  <a:schemeClr val="bg1"/>
                </a:solidFill>
              </a:rPr>
              <a:t>výnos není dán pevnou úrokovou sazbou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>
                <a:solidFill>
                  <a:schemeClr val="bg1"/>
                </a:solidFill>
              </a:rPr>
              <a:t>s</a:t>
            </a:r>
            <a:r>
              <a:rPr lang="cs-CZ" sz="2800" b="1" dirty="0" smtClean="0">
                <a:solidFill>
                  <a:schemeClr val="bg1"/>
                </a:solidFill>
              </a:rPr>
              <a:t>tátní příspěvek je závislý na výši vkladu (50-150 Kč)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204864"/>
            <a:ext cx="540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3" name="Picture 3" descr="C:\Users\Jana\AppData\Local\Microsoft\Windows\Temporary Internet Files\Content.IE5\CRX18PNE\MC900089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645024"/>
            <a:ext cx="2938658" cy="172834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99592" y="5373216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</a:t>
            </a:r>
            <a:r>
              <a:rPr lang="cs-CZ" sz="2400" b="1" dirty="0" smtClean="0"/>
              <a:t>Celková výše peněz = </a:t>
            </a:r>
          </a:p>
          <a:p>
            <a:r>
              <a:rPr lang="cs-CZ" sz="2400" b="1" dirty="0" smtClean="0"/>
              <a:t>vlastní vklady + výnos + státní podpora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penzijního připojištění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2924944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Poskytnutí státního příspěvku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Nízké riziko ztráty vložených prostředků</a:t>
            </a:r>
          </a:p>
          <a:p>
            <a:pPr algn="ctr">
              <a:buFontTx/>
              <a:buChar char="-"/>
            </a:pPr>
            <a:endParaRPr lang="cs-CZ" sz="4000" b="1" dirty="0" smtClean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8" name="Picture 4" descr="C:\Users\Jana\AppData\Local\Microsoft\Windows\Temporary Internet Files\Content.IE5\SV48G03S\MC9002004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348880"/>
            <a:ext cx="2931134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Nevýhody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penzijního připojištění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3212976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Zhodnocení vkladů je malé, i když je poskytnut státní příspěvek</a:t>
            </a:r>
            <a:endParaRPr lang="cs-CZ" sz="4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buFontTx/>
              <a:buChar char="-"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nedostupnost peněz během </a:t>
            </a: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doby spoření</a:t>
            </a:r>
            <a:endParaRPr lang="cs-CZ" sz="4000" b="1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7170" name="Picture 2" descr="C:\Users\Jana\AppData\Local\Microsoft\Windows\Temporary Internet Files\Content.IE5\TVQU4GYL\MC9000895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5" y="2204864"/>
            <a:ext cx="2336947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</a:t>
            </a: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1. Proč si lidé zakládají penzijní připojištění?</a:t>
            </a:r>
            <a:endParaRPr lang="cs-CZ" sz="4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  </a:t>
            </a: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2.Jaká je hlavní činnost penzijních fondů?</a:t>
            </a:r>
            <a:endParaRPr lang="cs-CZ" sz="4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  </a:t>
            </a: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3.Co bude měřítkem pro výběr konkrétního produktu?</a:t>
            </a:r>
            <a:endParaRPr lang="cs-CZ" sz="4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8194" name="Picture 2" descr="C:\Users\Jana\AppData\Local\Microsoft\Windows\Temporary Internet Files\Content.IE5\CRX18PNE\MC9003983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9130" y="3861048"/>
            <a:ext cx="1934870" cy="18452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Úkol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 anchor="t">
            <a:normAutofit/>
          </a:bodyPr>
          <a:lstStyle/>
          <a:p>
            <a:pPr algn="ctr">
              <a:buNone/>
            </a:pPr>
            <a:endParaRPr lang="cs-CZ" b="1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Pan 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V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omáčka uzavřel smlouvu o penzijním připojištění. Po dobu 10 let ukládal měsíčně 1000 Kč, státní příspěvek byl 150 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K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č měsíčně, výnos penzijního fondu byl asi 3-5 % ročně. Kolik má pan 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V</a:t>
            </a: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omáčka naspořeno.(bez výnosu, neboť nevíme, kolik byl výnos ročně)</a:t>
            </a:r>
          </a:p>
          <a:p>
            <a:pPr algn="ctr">
              <a:buNone/>
            </a:pPr>
            <a:endParaRPr lang="cs-CZ" sz="2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Vlastní vklad: 1000 . 12 měsíců . 10 let =120 000 Kč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Státní příspěvek: 150 . 12 . 10 = 18000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Celková výše penzijního připojištění: 138 000 Kč</a:t>
            </a:r>
            <a:endParaRPr lang="cs-CZ" b="1" dirty="0" smtClean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691680" y="4149080"/>
            <a:ext cx="5832648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829</TotalTime>
  <Words>321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         Penzijní připojištění</vt:lpstr>
      <vt:lpstr>Snímek 3</vt:lpstr>
      <vt:lpstr>          Penzijní fond</vt:lpstr>
      <vt:lpstr>           Penzijní fond</vt:lpstr>
      <vt:lpstr>           Penzijní fond</vt:lpstr>
      <vt:lpstr>                Výhody           penzijního připojištění</vt:lpstr>
      <vt:lpstr>              Nevýhody       penzijního připojištění</vt:lpstr>
      <vt:lpstr>    Otázky a úkoly</vt:lpstr>
      <vt:lpstr>              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89</cp:revision>
  <dcterms:created xsi:type="dcterms:W3CDTF">2012-10-27T08:31:01Z</dcterms:created>
  <dcterms:modified xsi:type="dcterms:W3CDTF">2013-04-14T15:04:25Z</dcterms:modified>
</cp:coreProperties>
</file>