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9" autoAdjust="0"/>
    <p:restoredTop sz="94660"/>
  </p:normalViewPr>
  <p:slideViewPr>
    <p:cSldViewPr>
      <p:cViewPr>
        <p:scale>
          <a:sx n="66" d="100"/>
          <a:sy n="66" d="100"/>
        </p:scale>
        <p:origin x="-648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bdélník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Zaoblený obdélník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Zaoblený obdélník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bdélník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Obdélník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1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8F55D-D953-4F29-B2B5-69C1456E36A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18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7A740C57-5931-46B9-9146-ECA288375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EE862-87DA-42A6-88B9-259C107ED06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09C59-BB16-4731-A691-F0B0F990E2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7E958-DC22-48D1-A6F6-1FDE04F56E1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4E1DA-82DB-44E0-A354-2381A58D2F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73B7D-057F-41C6-A282-6694D431568D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06E69-B4D5-4D20-B868-4031C8FCE4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3BB3E88-0132-4946-B7F5-021981B9E0F3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CA2958F-C8A4-4B41-B787-0D62845353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318D4-CBB9-4948-A0C1-67ECB52A082E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D5DC7-DD28-4A8A-877F-6B76F6689A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54405-EA6C-4376-959D-9539CE0FBE77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B4D86-0CEE-48F8-A89E-B3DD491029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89C07-2C6F-4898-B803-E1178D61F020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AFBA1-BC2A-458C-AD1B-0A8FCE5B41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8D0AB-71B1-447D-9B5B-4FF4DC79DD05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1F2B4-B7AD-461A-B97A-E8CBA4AED3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BA3F5-5883-4D5E-83E5-60DFA59896B1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F1B3F-A5E9-40FD-BD92-062C5D7DF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E747C-5662-40B6-8FA5-460C35773A0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C4A6A-3144-4967-938B-27FA00D31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Obdélník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Obdélník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4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F42343-C420-48CB-B7D1-7C093B00D958}" type="datetimeFigureOut">
              <a:rPr lang="cs-CZ"/>
              <a:pPr>
                <a:defRPr/>
              </a:pPr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6797E8-AC8D-4CB4-AAF1-EEEA166A13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73" r:id="rId5"/>
    <p:sldLayoutId id="2147483674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svicky.beemaja.cz/306-327-large/bonbony-medove-v-kornoutu.jpg" TargetMode="External"/><Relationship Id="rId3" Type="http://schemas.openxmlformats.org/officeDocument/2006/relationships/hyperlink" Target="http://www.vcelapromoravskykras.cz/data/photo/8.jpg" TargetMode="External"/><Relationship Id="rId7" Type="http://schemas.openxmlformats.org/officeDocument/2006/relationships/hyperlink" Target="http://www.lt-s-world.com/sites/default/files/pictures/Recepty/vcela_med.jpg" TargetMode="External"/><Relationship Id="rId2" Type="http://schemas.openxmlformats.org/officeDocument/2006/relationships/hyperlink" Target="http://www.ireceptar.cz/res/data/114/01393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turavita.cz/fotky18875/fotos/_vyr_3301068-materi-kasicka.jpg" TargetMode="External"/><Relationship Id="rId5" Type="http://schemas.openxmlformats.org/officeDocument/2006/relationships/hyperlink" Target="http://www.nalok.cz/data/obrazky/e4/med-s-materi-kasickou-kvetovy-bio-250-g-posumavsk_e4fdf67b-a5f2-446e-85d4-54f8732446aa.jpg" TargetMode="External"/><Relationship Id="rId4" Type="http://schemas.openxmlformats.org/officeDocument/2006/relationships/hyperlink" Target="http://www.oxalis.cz/fotocache/gallery/50915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150" y="1143000"/>
            <a:ext cx="6851650" cy="10668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196975"/>
            <a:ext cx="93345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6165850"/>
            <a:ext cx="38227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275" y="1916113"/>
            <a:ext cx="724852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pic>
        <p:nvPicPr>
          <p:cNvPr id="1331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2708275"/>
            <a:ext cx="76327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457200" y="908050"/>
            <a:ext cx="8458200" cy="1728788"/>
          </a:xfrm>
        </p:spPr>
        <p:txBody>
          <a:bodyPr/>
          <a:lstStyle/>
          <a:p>
            <a:pPr algn="ctr"/>
            <a:r>
              <a:rPr lang="cs-CZ" sz="9600" b="1" i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MED</a:t>
            </a:r>
            <a:endParaRPr lang="cs-CZ" sz="9600" smtClean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3267075"/>
            <a:ext cx="4867275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557338"/>
            <a:ext cx="2384425" cy="2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Význam medu ve výživě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507413" cy="379253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Med má vysokou biologickou hodnotu, zejména pro obsah vitaminů skupiny B, vitaminu C (množství závisí na původu medu)a minerálních látek (především vápníku a fosforu</a:t>
            </a:r>
            <a:r>
              <a:rPr lang="cs-CZ" dirty="0" smtClean="0">
                <a:solidFill>
                  <a:prstClr val="black"/>
                </a:solidFill>
              </a:rPr>
              <a:t>).</a:t>
            </a:r>
            <a:endParaRPr lang="cs-CZ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</a:rPr>
              <a:t>Je </a:t>
            </a:r>
            <a:r>
              <a:rPr lang="cs-CZ" dirty="0">
                <a:solidFill>
                  <a:prstClr val="black"/>
                </a:solidFill>
              </a:rPr>
              <a:t>lehce </a:t>
            </a:r>
            <a:r>
              <a:rPr lang="cs-CZ" dirty="0" smtClean="0">
                <a:solidFill>
                  <a:prstClr val="black"/>
                </a:solidFill>
              </a:rPr>
              <a:t>stravitelný</a:t>
            </a:r>
            <a:r>
              <a:rPr lang="cs-CZ" dirty="0">
                <a:solidFill>
                  <a:prstClr val="black"/>
                </a:solidFill>
              </a:rPr>
              <a:t>.</a:t>
            </a:r>
            <a:endParaRPr lang="cs-CZ" dirty="0" smtClean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</a:rPr>
              <a:t>Používá </a:t>
            </a:r>
            <a:r>
              <a:rPr lang="cs-CZ" dirty="0">
                <a:solidFill>
                  <a:prstClr val="black"/>
                </a:solidFill>
              </a:rPr>
              <a:t>se jako sladidlo.</a:t>
            </a: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6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Získávání</a:t>
            </a:r>
            <a:r>
              <a:rPr lang="cs-CZ" sz="6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6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medu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738"/>
            <a:ext cx="8229600" cy="3721100"/>
          </a:xfrm>
        </p:spPr>
        <p:txBody>
          <a:bodyPr>
            <a:normAutofit/>
          </a:bodyPr>
          <a:lstStyle/>
          <a:p>
            <a:r>
              <a:rPr lang="cs-CZ" smtClean="0">
                <a:solidFill>
                  <a:srgbClr val="000000"/>
                </a:solidFill>
              </a:rPr>
              <a:t>Med se získává z plástu buď volným vytékáním, nebo vytáčením (odstřeďováním).</a:t>
            </a:r>
          </a:p>
          <a:p>
            <a:r>
              <a:rPr lang="cs-CZ" smtClean="0">
                <a:solidFill>
                  <a:srgbClr val="000000"/>
                </a:solidFill>
              </a:rPr>
              <a:t>Poté se zbavuje mechanických nečistot.</a:t>
            </a:r>
          </a:p>
          <a:p>
            <a:r>
              <a:rPr lang="cs-CZ" smtClean="0">
                <a:solidFill>
                  <a:srgbClr val="000000"/>
                </a:solidFill>
              </a:rPr>
              <a:t>"Med  s mateří kašičkou" se smísí </a:t>
            </a:r>
            <a:r>
              <a:rPr lang="cs-CZ" smtClean="0">
                <a:solidFill>
                  <a:srgbClr val="000000"/>
                </a:solidFill>
                <a:latin typeface="Arial" charset="0"/>
              </a:rPr>
              <a:t>                                 </a:t>
            </a:r>
            <a:r>
              <a:rPr lang="cs-CZ" smtClean="0">
                <a:solidFill>
                  <a:srgbClr val="000000"/>
                </a:solidFill>
              </a:rPr>
              <a:t>v předepsaném poměru med a  mateří kašička.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Mateří  kašička</a:t>
            </a:r>
            <a:endParaRPr lang="cs-CZ" smtClean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37000"/>
          </a:xfrm>
        </p:spPr>
        <p:txBody>
          <a:bodyPr/>
          <a:lstStyle/>
          <a:p>
            <a:r>
              <a:rPr lang="cs-CZ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Je výměšek hltanových žláz včelích dělnic                     (od čtvrtého do dvanáctého dne jejich života), který slouží jako potrava pro včelí larvy, zejména pro larvu včelí matky.</a:t>
            </a:r>
          </a:p>
          <a:p>
            <a:r>
              <a:rPr lang="cs-CZ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Obsahuje bílkoviny a vitaminy, má léčivé účinky.</a:t>
            </a:r>
          </a:p>
          <a:p>
            <a:endParaRPr lang="cs-CZ" smtClean="0">
              <a:solidFill>
                <a:srgbClr val="000000"/>
              </a:solidFill>
            </a:endParaRP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Podle původu snůšky se rozeznává med:</a:t>
            </a:r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u="sng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květový</a:t>
            </a:r>
            <a:r>
              <a:rPr lang="cs-CZ" u="sng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(nektarový</a:t>
            </a:r>
            <a:r>
              <a:rPr lang="cs-CZ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 - např. akátový, lipový, jetelový- luční, </a:t>
            </a:r>
            <a:r>
              <a:rPr lang="cs-CZ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je světlý, kvalitnější</a:t>
            </a:r>
          </a:p>
          <a:p>
            <a:r>
              <a:rPr lang="cs-CZ" i="1" u="sng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medovicový</a:t>
            </a:r>
            <a:r>
              <a:rPr lang="cs-CZ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pochází z výměšků mšic a jiných druhů hmyzu, vyměšujících medovici na rostlinách, </a:t>
            </a:r>
            <a:r>
              <a:rPr lang="cs-CZ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je tmavší a má pryskyřičnatou příchuť</a:t>
            </a:r>
          </a:p>
          <a:p>
            <a:r>
              <a:rPr lang="cs-CZ" i="1" u="sng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smíšený</a:t>
            </a:r>
            <a:r>
              <a:rPr lang="cs-CZ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je směs květového a medovicového medu dohromady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323850" y="620713"/>
            <a:ext cx="8362950" cy="1152525"/>
          </a:xfrm>
        </p:spPr>
        <p:txBody>
          <a:bodyPr/>
          <a:lstStyle/>
          <a:p>
            <a:r>
              <a:rPr lang="cs-CZ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DRUHY  MEDU  V  PRODEJI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700213"/>
            <a:ext cx="8686800" cy="4873625"/>
          </a:xfrm>
        </p:spPr>
        <p:txBody>
          <a:bodyPr>
            <a:normAutofit/>
          </a:bodyPr>
          <a:lstStyle/>
          <a:p>
            <a:pPr>
              <a:buFont typeface="Georgia" pitchFamily="18" charset="0"/>
              <a:buNone/>
            </a:pPr>
            <a:r>
              <a:rPr lang="cs-CZ" sz="3600" b="1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MED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pravý včelí med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lipový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pastovaný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s ořechy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s mandlemi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medvídek  nektarový, lesní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ochucený  s  ovocem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luční /světlý, nektarový/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lesní /tmavý, medovicový</a:t>
            </a: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slunečnicový</a:t>
            </a:r>
          </a:p>
          <a:p>
            <a:pPr>
              <a:buFont typeface="Georgia" pitchFamily="18" charset="0"/>
              <a:buNone/>
            </a:pPr>
            <a:r>
              <a:rPr lang="cs-CZ" sz="2400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                 - </a:t>
            </a:r>
            <a:r>
              <a:rPr lang="cs-CZ" sz="2400" u="sng" smtClean="0">
                <a:solidFill>
                  <a:srgbClr val="2B4A5E"/>
                </a:solidFill>
                <a:latin typeface="Times New Roman" pitchFamily="18" charset="0"/>
                <a:cs typeface="Times New Roman" pitchFamily="18" charset="0"/>
              </a:rPr>
              <a:t>s mateří kašičkou</a:t>
            </a:r>
          </a:p>
          <a:p>
            <a:pPr>
              <a:buFont typeface="Georgia" pitchFamily="18" charset="0"/>
              <a:buNone/>
            </a:pPr>
            <a:endParaRPr lang="cs-CZ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9688" y="3895725"/>
            <a:ext cx="2754312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7150" y="2057400"/>
            <a:ext cx="27368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5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Požadavky na jakost medu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57563"/>
            <a:ext cx="8229600" cy="32162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Nejlepší med je z jarní a letní snůšky.</a:t>
            </a: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</a:rPr>
              <a:t>Obsah </a:t>
            </a:r>
            <a:r>
              <a:rPr lang="cs-CZ" dirty="0">
                <a:solidFill>
                  <a:prstClr val="black"/>
                </a:solidFill>
              </a:rPr>
              <a:t>více než 20 % vody podporuje </a:t>
            </a:r>
            <a:r>
              <a:rPr lang="cs-CZ" dirty="0" smtClean="0">
                <a:solidFill>
                  <a:prstClr val="black"/>
                </a:solidFill>
              </a:rPr>
              <a:t>zkvašení.</a:t>
            </a:r>
            <a:endParaRPr lang="cs-CZ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 Trvanlivost  </a:t>
            </a:r>
            <a:r>
              <a:rPr lang="cs-CZ" dirty="0" smtClean="0">
                <a:solidFill>
                  <a:prstClr val="black"/>
                </a:solidFill>
              </a:rPr>
              <a:t>až 3 </a:t>
            </a:r>
            <a:r>
              <a:rPr lang="cs-CZ" dirty="0">
                <a:solidFill>
                  <a:prstClr val="black"/>
                </a:solidFill>
              </a:rPr>
              <a:t>roky.</a:t>
            </a: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6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Skladování medu</a:t>
            </a:r>
            <a:endParaRPr lang="cs-CZ" smtClean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838"/>
            <a:ext cx="8229600" cy="3937000"/>
          </a:xfrm>
        </p:spPr>
        <p:txBody>
          <a:bodyPr/>
          <a:lstStyle/>
          <a:p>
            <a:r>
              <a:rPr lang="cs-CZ" smtClean="0">
                <a:solidFill>
                  <a:srgbClr val="000000"/>
                </a:solidFill>
              </a:rPr>
              <a:t>Med se skladuje v čistých, suchých, tmavých, chladných a dobře větraných prostorách. </a:t>
            </a:r>
          </a:p>
          <a:p>
            <a:pPr>
              <a:buFont typeface="Georgia" pitchFamily="18" charset="0"/>
              <a:buNone/>
            </a:pPr>
            <a:endParaRPr lang="cs-CZ" smtClean="0">
              <a:solidFill>
                <a:srgbClr val="000000"/>
              </a:solidFill>
            </a:endParaRPr>
          </a:p>
          <a:p>
            <a:r>
              <a:rPr lang="cs-CZ" smtClean="0">
                <a:solidFill>
                  <a:srgbClr val="000000"/>
                </a:solidFill>
              </a:rPr>
              <a:t>Předepsaná teplota skladování je do 20° C, relativní vlhkost vzduchu 70 %.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9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DALŠÍ VÝROBKY Z MEDU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738"/>
            <a:ext cx="8229600" cy="37211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MEDOVINA  SKOŘICOVÁ</a:t>
            </a:r>
          </a:p>
          <a:p>
            <a:pPr>
              <a:defRPr/>
            </a:pPr>
            <a:r>
              <a:rPr lang="cs-CZ" dirty="0"/>
              <a:t>MEDOVINA   HOŘKÁ</a:t>
            </a:r>
          </a:p>
          <a:p>
            <a:pPr>
              <a:defRPr/>
            </a:pPr>
            <a:r>
              <a:rPr lang="cs-CZ" dirty="0"/>
              <a:t>MEDOVINA   SHERRY </a:t>
            </a:r>
          </a:p>
          <a:p>
            <a:pPr>
              <a:defRPr/>
            </a:pPr>
            <a:r>
              <a:rPr lang="cs-CZ" dirty="0"/>
              <a:t>MEDOVÉ  BONBÓNY</a:t>
            </a:r>
          </a:p>
          <a:p>
            <a:pPr marL="365760" indent="-256032" fontAlgn="auto">
              <a:spcAft>
                <a:spcPts val="0"/>
              </a:spcAft>
              <a:buFont typeface="Georgia"/>
              <a:buChar char="•"/>
              <a:defRPr/>
            </a:pPr>
            <a:r>
              <a:rPr lang="cs-CZ" dirty="0" smtClean="0">
                <a:cs typeface="Times New Roman" pitchFamily="18" charset="0"/>
              </a:rPr>
              <a:t>ČOKOLÁDOVO - MEDOVÁ </a:t>
            </a:r>
          </a:p>
          <a:p>
            <a:pPr marL="109728" indent="0" fontAlgn="auto">
              <a:spcAft>
                <a:spcPts val="0"/>
              </a:spcAft>
              <a:buFont typeface="Georgia"/>
              <a:buNone/>
              <a:defRPr/>
            </a:pPr>
            <a:r>
              <a:rPr lang="cs-CZ" dirty="0">
                <a:cs typeface="Times New Roman" pitchFamily="18" charset="0"/>
              </a:rPr>
              <a:t> </a:t>
            </a:r>
            <a:r>
              <a:rPr lang="cs-CZ" dirty="0" smtClean="0">
                <a:cs typeface="Times New Roman" pitchFamily="18" charset="0"/>
              </a:rPr>
              <a:t>                                  POMAZÁNKA</a:t>
            </a: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2924175"/>
            <a:ext cx="23383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DALŠÍ VÝROBKY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24175"/>
            <a:ext cx="8229600" cy="36496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PROPOLIS</a:t>
            </a:r>
          </a:p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KVĚTOVÝ   PYL</a:t>
            </a:r>
          </a:p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MATEŘÍ  KAŠIČKA </a:t>
            </a:r>
          </a:p>
          <a:p>
            <a:pPr>
              <a:buFont typeface="Georgia"/>
              <a:buNone/>
              <a:defRPr/>
            </a:pPr>
            <a:endParaRPr lang="cs-CZ" dirty="0">
              <a:solidFill>
                <a:prstClr val="black"/>
              </a:solidFill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cs-CZ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2133600"/>
            <a:ext cx="274955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smtClean="0"/>
              <a:t>ZDROJE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4152900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Josef Kavina, ZBOŽÍZNALSTVÍ potravinářského zboží pro 1. ročník středních odborných učilišť  a   integrovaných středních škol učebního oboru prodavač – prodavačka, zaměření pro potravinářské zboží a pro smíšené zboží, Praha: nakladatelství IQ, 1996,</a:t>
            </a:r>
          </a:p>
          <a:p>
            <a:r>
              <a:rPr lang="cs-CZ" sz="1400" smtClean="0">
                <a:hlinkClick r:id="rId2"/>
              </a:rPr>
              <a:t>http://www.ireceptar.cz/res/data/114/013931.jpg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http://www.vcelapromoravskykras.cz/data/photo/8.jpg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http://www.oxalis.cz/fotocache/gallery/50915.jpg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http://www.nalok.cz/data/obrazky/e4/med-s-materi-kasickou-kvetovy-bio-250-g-posumavsk_e4fdf67b-a5f2-446e-85d4-54f8732446aa.jpg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http://www.naturavita.cz/fotky18875/fotos/_vyr_3301068-materi-kasicka.jpg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http://www.lt-s-world.com/sites/default/files/pictures/Recepty/vcela_med.jpg</a:t>
            </a:r>
            <a:endParaRPr lang="cs-CZ" sz="1400" smtClean="0"/>
          </a:p>
          <a:p>
            <a:r>
              <a:rPr lang="cs-CZ" sz="1400" smtClean="0">
                <a:hlinkClick r:id="rId8"/>
              </a:rPr>
              <a:t>http://svicky.beemaja.cz/306-327-large/bonbony-medove-v-kornoutu.jpg</a:t>
            </a:r>
            <a:endParaRPr lang="cs-CZ" sz="1400" smtClean="0"/>
          </a:p>
          <a:p>
            <a:endParaRPr lang="cs-CZ" sz="1400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800" dirty="0">
                <a:ln>
                  <a:noFill/>
                </a:ln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Autorem materiálu a </a:t>
            </a:r>
            <a:r>
              <a:rPr lang="cs-CZ" sz="800" dirty="0" err="1">
                <a:ln>
                  <a:noFill/>
                </a:ln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je</a:t>
            </a:r>
            <a:r>
              <a:rPr lang="cs-CZ" sz="6700" dirty="0" err="1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KONEC</a:t>
            </a:r>
            <a:r>
              <a:rPr lang="cs-CZ" sz="800" dirty="0" err="1">
                <a:ln>
                  <a:noFill/>
                </a:ln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ho</a:t>
            </a:r>
            <a:r>
              <a:rPr lang="cs-CZ" sz="800" dirty="0">
                <a:ln>
                  <a:noFill/>
                </a:ln>
                <a:solidFill>
                  <a:prstClr val="white"/>
                </a:solidFill>
                <a:effectLst/>
                <a:latin typeface="Century Schoolbook"/>
                <a:ea typeface="+mn-ea"/>
                <a:cs typeface="+mn-cs"/>
              </a:rPr>
              <a:t> částí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6021388"/>
            <a:ext cx="7772400" cy="503237"/>
          </a:xfrm>
        </p:spPr>
        <p:txBody>
          <a:bodyPr>
            <a:normAutofit fontScale="77500" lnSpcReduction="20000"/>
          </a:bodyPr>
          <a:lstStyle/>
          <a:p>
            <a:pPr marL="0" algn="ctr" fontAlgn="auto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 typeface="Georgia"/>
              <a:buNone/>
              <a:defRPr/>
            </a:pPr>
            <a:r>
              <a:rPr lang="cs-CZ" sz="1400" b="1" dirty="0">
                <a:solidFill>
                  <a:prstClr val="white"/>
                </a:solidFill>
                <a:latin typeface="Century Schoolbook"/>
              </a:rPr>
              <a:t>Autorem materiálu a jeho částí , není-li uvedeno jinak, je </a:t>
            </a:r>
            <a:r>
              <a:rPr lang="cs-CZ" sz="1400" b="1" dirty="0" smtClean="0">
                <a:solidFill>
                  <a:prstClr val="white"/>
                </a:solidFill>
                <a:latin typeface="Century Schoolbook"/>
              </a:rPr>
              <a:t>Jaroslava</a:t>
            </a:r>
            <a:endParaRPr lang="cs-CZ" sz="1400" b="1" cap="all" spc="250" dirty="0">
              <a:solidFill>
                <a:srgbClr val="646B86"/>
              </a:solidFill>
            </a:endParaRPr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cs-CZ" dirty="0"/>
              <a:t> Autorem materiálu a jeho částí , není-li uvedeno jinak, je Jaroslava </a:t>
            </a:r>
            <a:r>
              <a:rPr lang="cs-CZ" dirty="0" err="1"/>
              <a:t>Kapalínová</a:t>
            </a:r>
            <a:endParaRPr lang="cs-CZ" dirty="0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57563"/>
            <a:ext cx="76200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73</TotalTime>
  <Words>325</Words>
  <Application>Microsoft Office PowerPoint</Application>
  <PresentationFormat>On-screen Show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13</vt:i4>
      </vt:variant>
    </vt:vector>
  </HeadingPairs>
  <TitlesOfParts>
    <vt:vector size="24" baseType="lpstr">
      <vt:lpstr>Georgia</vt:lpstr>
      <vt:lpstr>Arial</vt:lpstr>
      <vt:lpstr>Trebuchet MS</vt:lpstr>
      <vt:lpstr>Wingdings 2</vt:lpstr>
      <vt:lpstr>Calibri</vt:lpstr>
      <vt:lpstr>Century Schoolbook</vt:lpstr>
      <vt:lpstr>Times New Roman</vt:lpstr>
      <vt:lpstr>Urbanistický</vt:lpstr>
      <vt:lpstr>Urbanistický</vt:lpstr>
      <vt:lpstr>Urbanistický</vt:lpstr>
      <vt:lpstr>Urbanistický</vt:lpstr>
      <vt:lpstr>STŘEDNÍ PRŮMYSLOVÁ ŠKOLA A STŘEDNÍ ODBORNÁ ŠKOLA GASTRONOMIE A SLUŽEB, MOST, PŘÍSPĚVKOVÁ ORGANIZACE</vt:lpstr>
      <vt:lpstr>      MED</vt:lpstr>
      <vt:lpstr>Význam medu ve výživě</vt:lpstr>
      <vt:lpstr>Získávání medu</vt:lpstr>
      <vt:lpstr>Mateří  kašička</vt:lpstr>
      <vt:lpstr>Podle původu snůšky se rozeznává med:</vt:lpstr>
      <vt:lpstr>DRUHY  MEDU  V  PRODEJI</vt:lpstr>
      <vt:lpstr>Požadavky na jakost medu</vt:lpstr>
      <vt:lpstr>Skladování medu</vt:lpstr>
      <vt:lpstr>DALŠÍ VÝROBKY Z MEDU</vt:lpstr>
      <vt:lpstr>DALŠÍ VÝROBKY</vt:lpstr>
      <vt:lpstr>ZDROJE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DUM</cp:lastModifiedBy>
  <cp:revision>9</cp:revision>
  <dcterms:created xsi:type="dcterms:W3CDTF">2013-04-12T16:09:46Z</dcterms:created>
  <dcterms:modified xsi:type="dcterms:W3CDTF">2013-04-22T16:52:25Z</dcterms:modified>
</cp:coreProperties>
</file>