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2" r:id="rId6"/>
    <p:sldId id="263" r:id="rId7"/>
    <p:sldId id="270" r:id="rId8"/>
    <p:sldId id="264" r:id="rId9"/>
    <p:sldId id="265" r:id="rId10"/>
    <p:sldId id="266" r:id="rId11"/>
    <p:sldId id="267" r:id="rId12"/>
    <p:sldId id="269" r:id="rId13"/>
    <p:sldId id="260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878AE04-7A94-4F2D-ACF9-D72F6E11C3A5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4D99A55-641F-45E5-8C44-C6F38C9F36F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nd05.jxs.cz/175/713/14415b6ee4_81181674_o2.jpg" TargetMode="External"/><Relationship Id="rId13" Type="http://schemas.openxmlformats.org/officeDocument/2006/relationships/hyperlink" Target="http://www.potravinydomu.cz/data/b/s/I/phpbsIRkG_240x180.jpg" TargetMode="External"/><Relationship Id="rId18" Type="http://schemas.openxmlformats.org/officeDocument/2006/relationships/hyperlink" Target="http://www.potravinydomu.cz/data/M/F/V/phpMFVF4G.jpg" TargetMode="External"/><Relationship Id="rId3" Type="http://schemas.openxmlformats.org/officeDocument/2006/relationships/hyperlink" Target="http://www.horicketrubicky.eu/vyrobky/horicke-trubicky-macene.jpg" TargetMode="External"/><Relationship Id="rId21" Type="http://schemas.openxmlformats.org/officeDocument/2006/relationships/hyperlink" Target="http://cukrovinky.info/wp-content/uploads/2012/02/vlnky-tira.jpg" TargetMode="External"/><Relationship Id="rId7" Type="http://schemas.openxmlformats.org/officeDocument/2006/relationships/hyperlink" Target="http://www.kakosity.estranky.cz/img/picture/60/oplatek.jpg" TargetMode="External"/><Relationship Id="rId12" Type="http://schemas.openxmlformats.org/officeDocument/2006/relationships/hyperlink" Target="http://www.potravinydomu.cz/data/P/x/v/phpPxvYkI.jpg" TargetMode="External"/><Relationship Id="rId17" Type="http://schemas.openxmlformats.org/officeDocument/2006/relationships/hyperlink" Target="http://www.potravinydomu.cz/data/R/M/c/phpRMcHf0.jpg" TargetMode="External"/><Relationship Id="rId25" Type="http://schemas.openxmlformats.org/officeDocument/2006/relationships/hyperlink" Target="http://www.fialapraha.cz/images/photos/153_medvidci_m_N3f0b7.jpg" TargetMode="External"/><Relationship Id="rId2" Type="http://schemas.openxmlformats.org/officeDocument/2006/relationships/hyperlink" Target="http://www.horicketrubicky.eu/vyrobky/dortove-oplatky.jpg" TargetMode="External"/><Relationship Id="rId16" Type="http://schemas.openxmlformats.org/officeDocument/2006/relationships/hyperlink" Target="http://www.potravinydomu.cz/data/Y/c/J/phpYcJCn6.jpg" TargetMode="External"/><Relationship Id="rId20" Type="http://schemas.openxmlformats.org/officeDocument/2006/relationships/hyperlink" Target="http://dmz.pspace.cz/imgs/web/reklamy/02-03_15-06-48_NOVA_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oricketrubicky.eu/vyrobky/sypane-liskooriskove-oplatky.jpg" TargetMode="External"/><Relationship Id="rId11" Type="http://schemas.openxmlformats.org/officeDocument/2006/relationships/hyperlink" Target="http://www.eiskon.cz/fotogalerie/173/main.jpg" TargetMode="External"/><Relationship Id="rId24" Type="http://schemas.openxmlformats.org/officeDocument/2006/relationships/hyperlink" Target="http://cukrovinky.info/wp-content/uploads/2010/11/kit-kat.jpg" TargetMode="External"/><Relationship Id="rId5" Type="http://schemas.openxmlformats.org/officeDocument/2006/relationships/hyperlink" Target="http://www.horicketrubicky.eu/vyrobky/sypane-skoricove-oplatky.jpg" TargetMode="External"/><Relationship Id="rId15" Type="http://schemas.openxmlformats.org/officeDocument/2006/relationships/hyperlink" Target="http://www.potravinydomu.cz/data/k/x/7/phpkx7BvW.jpg" TargetMode="External"/><Relationship Id="rId23" Type="http://schemas.openxmlformats.org/officeDocument/2006/relationships/hyperlink" Target="http://www.zaakcniceny.cz/product_images/temp_big/kolonada_tradicni_oplatky_oriskovo-cokoladove__92g.jpg" TargetMode="External"/><Relationship Id="rId10" Type="http://schemas.openxmlformats.org/officeDocument/2006/relationships/hyperlink" Target="http://www.eiskon.cz/fotogalerie/170/main.jpg" TargetMode="External"/><Relationship Id="rId19" Type="http://schemas.openxmlformats.org/officeDocument/2006/relationships/hyperlink" Target="http://www.potravinydomu.cz/data/0/X/p/php0XpFT4.jpg" TargetMode="External"/><Relationship Id="rId4" Type="http://schemas.openxmlformats.org/officeDocument/2006/relationships/hyperlink" Target="http://www.horicketrubicky.eu/vyrobky/horicke-trubicky-plnene-4.jpg" TargetMode="External"/><Relationship Id="rId9" Type="http://schemas.openxmlformats.org/officeDocument/2006/relationships/hyperlink" Target="http://www.eiskon.cz/fotogalerie/158/main.jpg" TargetMode="External"/><Relationship Id="rId14" Type="http://schemas.openxmlformats.org/officeDocument/2006/relationships/hyperlink" Target="http://www.potravinydomu.cz/data/L/K/V/phpLKVZJ9.jpg" TargetMode="External"/><Relationship Id="rId22" Type="http://schemas.openxmlformats.org/officeDocument/2006/relationships/hyperlink" Target="http://admin.hioplatky.cz/web-data/images/hi_%C5%99ada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332656"/>
            <a:ext cx="6347048" cy="108012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4644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881" y="394593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021288"/>
            <a:ext cx="3822700" cy="79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881" y="2204864"/>
            <a:ext cx="7640494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202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332656"/>
            <a:ext cx="7851648" cy="2160240"/>
          </a:xfrm>
        </p:spPr>
        <p:txBody>
          <a:bodyPr/>
          <a:lstStyle/>
          <a:p>
            <a:pPr algn="ctr"/>
            <a:r>
              <a:rPr lang="cs-CZ" sz="9600" dirty="0">
                <a:solidFill>
                  <a:srgbClr val="0BD0D9">
                    <a:tint val="90000"/>
                    <a:satMod val="120000"/>
                  </a:srgbClr>
                </a:solidFill>
                <a:latin typeface="Algerian" pitchFamily="82" charset="0"/>
              </a:rPr>
              <a:t>OPLATKY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40968"/>
            <a:ext cx="6948264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0894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24136"/>
          </a:xfrm>
        </p:spPr>
        <p:txBody>
          <a:bodyPr>
            <a:normAutofit/>
          </a:bodyPr>
          <a:lstStyle/>
          <a:p>
            <a:r>
              <a:rPr lang="cs-CZ" sz="5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ROZDĚLENÍ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 fontScale="92500" lnSpcReduction="20000"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Font typeface="Wingdings" pitchFamily="2" charset="2"/>
              <a:buChar char="v"/>
            </a:pP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Výrobky neplněné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DORTOVÉ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ZMRZLINOVÉ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OPLATKY</a:t>
            </a:r>
          </a:p>
          <a:p>
            <a:pPr marL="0" lvl="0" indent="0" fontAlgn="base">
              <a:spcAft>
                <a:spcPct val="0"/>
              </a:spcAft>
              <a:buClr>
                <a:srgbClr val="0BD0D9"/>
              </a:buClr>
              <a:buNone/>
            </a:pP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Font typeface="Wingdings" pitchFamily="2" charset="2"/>
              <a:buChar char="v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Výrobky plněné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SPÉKANÉ – Lázeňské oplatky, Hořické trubičky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DUTÉ-  oplatky ve tvaru ořechů a vlnek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ŘEZY – oplatky s náplní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sz="28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polomáčené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 máčené</a:t>
            </a:r>
          </a:p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951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73050" lvl="0" indent="-273050" algn="ctr" fontAlgn="base">
              <a:spcBef>
                <a:spcPct val="20000"/>
              </a:spcBef>
              <a:spcAft>
                <a:spcPct val="0"/>
              </a:spcAft>
            </a:pPr>
            <a:r>
              <a:rPr lang="cs-CZ" sz="5300" b="1" dirty="0" smtClean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VÝROBKY  NEPLNĚNÉ</a:t>
            </a:r>
            <a:r>
              <a:rPr lang="cs-CZ" sz="2600" dirty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2600" dirty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DORTOVÉ </a:t>
            </a:r>
          </a:p>
          <a:p>
            <a:pPr marL="0" indent="0">
              <a:buNone/>
            </a:pPr>
            <a:endParaRPr lang="cs-CZ" u="sng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76872"/>
            <a:ext cx="4762500" cy="338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236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3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VÝROBKY </a:t>
            </a:r>
            <a:r>
              <a:rPr lang="cs-CZ" sz="53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NEPLNĚNÉ</a:t>
            </a:r>
            <a:r>
              <a:rPr lang="cs-CZ" sz="23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3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35480"/>
            <a:ext cx="8686800" cy="4389120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0BD0D9"/>
              </a:buClr>
              <a:buFont typeface="Wingdings" pitchFamily="2" charset="2"/>
              <a:buChar char="Ø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ZMRZLINOVÉ OPLATKY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90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26468"/>
            <a:ext cx="4572000" cy="2002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98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VÝROBKY  PLNĚNÉ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SPÉKANÉ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81128"/>
            <a:ext cx="57150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22" y="1854316"/>
            <a:ext cx="5715000" cy="269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310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-12779"/>
            <a:ext cx="5715000" cy="573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57325"/>
            <a:ext cx="5715000" cy="540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3431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VÝROBKY  PLNĚNÉ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DUTÉ-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1556792"/>
            <a:ext cx="609600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3544" y="3938042"/>
            <a:ext cx="5961856" cy="2887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331" y="3938042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7613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/>
          <a:lstStyle/>
          <a:p>
            <a:pPr algn="ctr"/>
            <a:r>
              <a:rPr lang="cs-CZ" sz="4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VÝROBKY  PLNĚNÉ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ŘEZY -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oplatky s náplní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99996"/>
            <a:ext cx="285750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084148"/>
            <a:ext cx="4733663" cy="1758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53262"/>
            <a:ext cx="4733663" cy="199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53136"/>
            <a:ext cx="2859087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244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3398"/>
            <a:ext cx="5608637" cy="2328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VÝROBKY  PLNĚNÉ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>
              <a:spcAft>
                <a:spcPct val="0"/>
              </a:spcAft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ŘEZY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-  </a:t>
            </a:r>
            <a:r>
              <a:rPr lang="cs-CZ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polomáčené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836987"/>
            <a:ext cx="4355976" cy="2021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65389"/>
            <a:ext cx="403244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68150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/>
          <a:lstStyle/>
          <a:p>
            <a:pPr algn="ctr"/>
            <a:r>
              <a:rPr lang="cs-CZ" sz="4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VÝROBKY  PLNĚNÉ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pPr fontAlgn="base">
              <a:spcAft>
                <a:spcPct val="0"/>
              </a:spcAft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ŘEZY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- 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máčené v čokoládě</a:t>
            </a:r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32362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8" y="2671155"/>
            <a:ext cx="4098032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23269"/>
            <a:ext cx="314325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16076"/>
            <a:ext cx="4766726" cy="2316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2618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VADY  A  SKLADOVÁNÍ</a:t>
            </a:r>
            <a:endParaRPr lang="cs-CZ" sz="4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 latinLnBrk="1">
              <a:buClr>
                <a:srgbClr val="0536B3"/>
              </a:buClr>
              <a:buSzPct val="68000"/>
              <a:buNone/>
            </a:pPr>
            <a:r>
              <a:rPr lang="cs-CZ" sz="2700" u="sng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VADY:</a:t>
            </a:r>
          </a:p>
          <a:p>
            <a:pPr marL="342900" lvl="0" indent="-342900" latinLnBrk="1">
              <a:buClr>
                <a:srgbClr val="0536B3"/>
              </a:buClr>
              <a:buSzPct val="68000"/>
              <a:buFont typeface="Wingdings 2"/>
              <a:buChar char=""/>
            </a:pPr>
            <a:r>
              <a:rPr lang="cs-CZ" sz="27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prošlá záruční lhůta</a:t>
            </a:r>
          </a:p>
          <a:p>
            <a:pPr marL="342900" lvl="0" indent="-342900" latinLnBrk="1">
              <a:buClr>
                <a:srgbClr val="0536B3"/>
              </a:buClr>
              <a:buSzPct val="68000"/>
              <a:buFont typeface="Wingdings 2"/>
              <a:buChar char=""/>
            </a:pPr>
            <a:r>
              <a:rPr lang="cs-CZ" sz="27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poškozený obal</a:t>
            </a:r>
          </a:p>
          <a:p>
            <a:pPr marL="342900" lvl="0" indent="-342900" latinLnBrk="1">
              <a:buClr>
                <a:srgbClr val="0536B3"/>
              </a:buClr>
              <a:buSzPct val="68000"/>
              <a:buFont typeface="Wingdings 2"/>
              <a:buChar char=""/>
            </a:pPr>
            <a:r>
              <a:rPr lang="cs-CZ" sz="27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záměna druhu</a:t>
            </a:r>
          </a:p>
          <a:p>
            <a:pPr marL="342900" lvl="0" indent="-342900" latinLnBrk="1">
              <a:buClr>
                <a:srgbClr val="0536B3"/>
              </a:buClr>
              <a:buSzPct val="68000"/>
              <a:buFont typeface="Wingdings 2"/>
              <a:buChar char=""/>
            </a:pPr>
            <a:r>
              <a:rPr lang="cs-CZ" sz="27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uvnitř nečistoty</a:t>
            </a:r>
          </a:p>
          <a:p>
            <a:pPr marL="342900" lvl="0" indent="-342900" latinLnBrk="1">
              <a:buClr>
                <a:srgbClr val="0536B3"/>
              </a:buClr>
              <a:buSzPct val="68000"/>
              <a:buFont typeface="Wingdings 2"/>
              <a:buChar char=""/>
            </a:pPr>
            <a:r>
              <a:rPr lang="cs-CZ" sz="27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cizí příměsi </a:t>
            </a:r>
          </a:p>
          <a:p>
            <a:pPr marL="0" lvl="0" indent="0" latinLnBrk="1">
              <a:buClr>
                <a:srgbClr val="0536B3"/>
              </a:buClr>
              <a:buSzPct val="68000"/>
              <a:buNone/>
            </a:pPr>
            <a:endParaRPr lang="cs-CZ" sz="27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latinLnBrk="1">
              <a:buClr>
                <a:srgbClr val="0536B3"/>
              </a:buClr>
              <a:buSzPct val="68000"/>
              <a:buNone/>
            </a:pPr>
            <a:r>
              <a:rPr lang="cs-CZ" sz="2700" u="sng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SKLADOVÁNÍ:</a:t>
            </a:r>
          </a:p>
          <a:p>
            <a:pPr marL="342900" lvl="0" indent="-342900" latinLnBrk="1">
              <a:buClr>
                <a:srgbClr val="0536B3"/>
              </a:buClr>
              <a:buSzPct val="68000"/>
              <a:buFont typeface="Wingdings 2"/>
              <a:buChar char=""/>
            </a:pPr>
            <a:r>
              <a:rPr lang="cs-CZ" sz="27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suchu, chladu, čistotě</a:t>
            </a:r>
          </a:p>
          <a:p>
            <a:pPr marL="342900" lvl="0" indent="-342900" latinLnBrk="1">
              <a:buClr>
                <a:srgbClr val="0536B3"/>
              </a:buClr>
              <a:buSzPct val="68000"/>
              <a:buFont typeface="Wingdings 2"/>
              <a:buChar char=""/>
            </a:pPr>
            <a:r>
              <a:rPr lang="cs-CZ" sz="27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dobře větratelné místnosti</a:t>
            </a:r>
          </a:p>
          <a:p>
            <a:pPr marL="342900" lvl="0" indent="-342900" latinLnBrk="1">
              <a:buClr>
                <a:srgbClr val="0536B3"/>
              </a:buClr>
              <a:buSzPct val="68000"/>
              <a:buFont typeface="Wingdings 2"/>
              <a:buChar char=""/>
            </a:pPr>
            <a:r>
              <a:rPr lang="cs-CZ" sz="27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provádíme obměnu zásob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158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pPr algn="ctr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http://www.horicketrubicky.eu/vyrobky/dortove-oplatky.jpg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http://www.horicketrubicky.eu/vyrobky/horicke-trubicky-macene.jpg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http://www.horicketrubicky.eu/vyrobky/horicke-trubicky-plnene-4.jpg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http://www.horicketrubicky.eu/vyrobky/sypane-skoricove-oplatky.jpg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http://www.horicketrubicky.eu/vyrobky/sypane-liskooriskove-oplatky.jpg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http://www.kakosity.estranky.cz/img/picture/60/oplatek.jpg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http://nd05.jxs.cz/175/713/14415b6ee4_81181674_o2.jpg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http://www.eiskon.cz/fotogalerie/158/main.jpg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http://www.eiskon.cz/fotogalerie/170/main.jpg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http://www.eiskon.cz/fotogalerie/173/main.jpg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http://www.potravinydomu.cz/data/P/x/v/phpPxvYkI.jpg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http://www.potravinydomu.cz/data/b/s/I/phpbsIRkG_240x180.jpg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http://www.potravinydomu.cz/data/L/K/V/phpLKVZJ9.jpg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http://www.potravinydomu.cz/data/k/x/7/phpkx7BvW.jpg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http://www.potravinydomu.cz/data/Y/c/J/phpYcJCn6.jpg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http://www.potravinydomu.cz/data/R/M/c/phpRMcHf0.jpg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http://www.potravinydomu.cz/data/M/F/V/phpMFVF4G.jpg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http://www.potravinydomu.cz/data/0/X/p/php0XpFT4.jpg</a:t>
            </a:r>
            <a:endParaRPr lang="cs-CZ" sz="1200" dirty="0" smtClean="0"/>
          </a:p>
          <a:p>
            <a:r>
              <a:rPr lang="cs-CZ" sz="1200" dirty="0" smtClean="0">
                <a:hlinkClick r:id="rId20"/>
              </a:rPr>
              <a:t>http://dmz.pspace.cz/imgs/web/reklamy/02-03_15-06-48_NOVA_.jpg</a:t>
            </a:r>
            <a:endParaRPr lang="cs-CZ" sz="1200" dirty="0" smtClean="0"/>
          </a:p>
          <a:p>
            <a:r>
              <a:rPr lang="cs-CZ" sz="1200" dirty="0" smtClean="0">
                <a:hlinkClick r:id="rId21"/>
              </a:rPr>
              <a:t>http://cukrovinky.info/wp-content/uploads/2012/02/vlnky-tira.jpg</a:t>
            </a:r>
            <a:endParaRPr lang="cs-CZ" sz="1200" dirty="0" smtClean="0"/>
          </a:p>
          <a:p>
            <a:r>
              <a:rPr lang="cs-CZ" sz="1200" dirty="0" smtClean="0">
                <a:hlinkClick r:id="rId22"/>
              </a:rPr>
              <a:t>http://admin.hioplatky.cz/web-data/images/hi_%C5%99ada.jpg</a:t>
            </a:r>
            <a:endParaRPr lang="cs-CZ" sz="1200" dirty="0" smtClean="0"/>
          </a:p>
          <a:p>
            <a:r>
              <a:rPr lang="cs-CZ" sz="1200" dirty="0">
                <a:hlinkClick r:id="rId23"/>
              </a:rPr>
              <a:t>http://www.zaakcniceny.cz/product_images/temp_big/kolonada_tradicni_oplatky_oriskovo-cokoladove__</a:t>
            </a:r>
            <a:r>
              <a:rPr lang="cs-CZ" sz="1200" dirty="0" smtClean="0">
                <a:hlinkClick r:id="rId23"/>
              </a:rPr>
              <a:t>92g.jpg</a:t>
            </a:r>
            <a:endParaRPr lang="cs-CZ" sz="1200" dirty="0" smtClean="0"/>
          </a:p>
          <a:p>
            <a:r>
              <a:rPr lang="cs-CZ" sz="1200" dirty="0">
                <a:hlinkClick r:id="rId24"/>
              </a:rPr>
              <a:t>http://</a:t>
            </a:r>
            <a:r>
              <a:rPr lang="cs-CZ" sz="1200" dirty="0" smtClean="0">
                <a:hlinkClick r:id="rId24"/>
              </a:rPr>
              <a:t>cukrovinky.info/wp-content/uploads/2010/11/kit-kat.jpg</a:t>
            </a:r>
            <a:endParaRPr lang="cs-CZ" sz="1200" dirty="0" smtClean="0"/>
          </a:p>
          <a:p>
            <a:r>
              <a:rPr lang="cs-CZ" sz="1200" dirty="0">
                <a:hlinkClick r:id="rId25"/>
              </a:rPr>
              <a:t>http://</a:t>
            </a:r>
            <a:r>
              <a:rPr lang="cs-CZ" sz="1200" dirty="0" smtClean="0">
                <a:hlinkClick r:id="rId25"/>
              </a:rPr>
              <a:t>www.fialapraha.cz/images/photos/153_medvidci_m_N3f0b7.jpg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7807383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2544312"/>
          </a:xfrm>
        </p:spPr>
        <p:txBody>
          <a:bodyPr/>
          <a:lstStyle/>
          <a:p>
            <a:pPr lvl="0">
              <a:spcBef>
                <a:spcPct val="20000"/>
              </a:spcBef>
            </a:pPr>
            <a:r>
              <a:rPr lang="cs-CZ" sz="9600" b="0" dirty="0">
                <a:ln>
                  <a:noFill/>
                </a:ln>
                <a:solidFill>
                  <a:prstClr val="white"/>
                </a:solidFill>
                <a:effectLst/>
                <a:latin typeface="Constantia"/>
                <a:ea typeface="+mn-ea"/>
                <a:cs typeface="+mn-cs"/>
              </a:rPr>
              <a:t>KONEC</a:t>
            </a:r>
            <a:r>
              <a:rPr lang="cs-CZ" sz="6000" b="0" dirty="0">
                <a:ln>
                  <a:noFill/>
                </a:ln>
                <a:solidFill>
                  <a:prstClr val="white"/>
                </a:solidFill>
                <a:effectLst/>
                <a:latin typeface="Constantia"/>
                <a:ea typeface="+mn-ea"/>
                <a:cs typeface="+mn-cs"/>
              </a:rPr>
              <a:t/>
            </a:r>
            <a:br>
              <a:rPr lang="cs-CZ" sz="6000" b="0" dirty="0">
                <a:ln>
                  <a:noFill/>
                </a:ln>
                <a:solidFill>
                  <a:prstClr val="white"/>
                </a:solidFill>
                <a:effectLst/>
                <a:latin typeface="Constantia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0352" y="6093296"/>
            <a:ext cx="7772400" cy="504056"/>
          </a:xfrm>
        </p:spPr>
        <p:txBody>
          <a:bodyPr/>
          <a:lstStyle/>
          <a:p>
            <a:pPr lvl="0" algn="ctr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200" b="1" dirty="0">
                <a:solidFill>
                  <a:prstClr val="white"/>
                </a:solidFill>
                <a:latin typeface="Century Schoolbook"/>
              </a:rPr>
              <a:t> </a:t>
            </a:r>
            <a:r>
              <a:rPr lang="cs-CZ" sz="1400" b="1" dirty="0">
                <a:solidFill>
                  <a:prstClr val="white"/>
                </a:solidFill>
                <a:latin typeface="Century Schoolbook"/>
              </a:rPr>
              <a:t>Autorem materiálu a jeho částí , není-li uvedeno jinak, je Jaroslava </a:t>
            </a:r>
            <a:r>
              <a:rPr lang="cs-CZ" sz="1400" b="1" dirty="0" err="1">
                <a:solidFill>
                  <a:prstClr val="white"/>
                </a:solidFill>
                <a:latin typeface="Century Schoolbook"/>
              </a:rPr>
              <a:t>Kapalínová</a:t>
            </a:r>
            <a:endParaRPr lang="cs-CZ" sz="1400" b="1" dirty="0">
              <a:solidFill>
                <a:prstClr val="white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594718" y="2810355"/>
            <a:ext cx="19050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93138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110</TotalTime>
  <Words>211</Words>
  <Application>Microsoft Office PowerPoint</Application>
  <PresentationFormat>Předvádění na obrazovce (4:3)</PresentationFormat>
  <Paragraphs>71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Střední průmyslová škola a Střední odborná škola gastronomie a služeb, Most, příspěvková organizace</vt:lpstr>
      <vt:lpstr>OPLATKY</vt:lpstr>
      <vt:lpstr>ROZDĚLENÍ</vt:lpstr>
      <vt:lpstr>VÝROBKY  NEPLNĚNÉ </vt:lpstr>
      <vt:lpstr>VÝROBKY  NEPLNĚNÉ </vt:lpstr>
      <vt:lpstr>VÝROBKY  PLNĚNÉ</vt:lpstr>
      <vt:lpstr>Prezentace aplikace PowerPoint</vt:lpstr>
      <vt:lpstr>VÝROBKY  PLNĚNÉ</vt:lpstr>
      <vt:lpstr>VÝROBKY  PLNĚNÉ</vt:lpstr>
      <vt:lpstr>VÝROBKY  PLNĚNÉ</vt:lpstr>
      <vt:lpstr>VÝROBKY  PLNĚNÉ</vt:lpstr>
      <vt:lpstr>VADY  A  SKLADOVÁNÍ</vt:lpstr>
      <vt:lpstr>ZDROJE</vt:lpstr>
      <vt:lpstr>KONEC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Pepe</dc:creator>
  <cp:lastModifiedBy>Pepe</cp:lastModifiedBy>
  <cp:revision>11</cp:revision>
  <dcterms:created xsi:type="dcterms:W3CDTF">2013-04-14T07:08:29Z</dcterms:created>
  <dcterms:modified xsi:type="dcterms:W3CDTF">2013-04-22T18:20:07Z</dcterms:modified>
</cp:coreProperties>
</file>