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2"/>
  </p:notesMasterIdLst>
  <p:sldIdLst>
    <p:sldId id="309" r:id="rId2"/>
    <p:sldId id="256" r:id="rId3"/>
    <p:sldId id="310" r:id="rId4"/>
    <p:sldId id="311" r:id="rId5"/>
    <p:sldId id="267" r:id="rId6"/>
    <p:sldId id="296" r:id="rId7"/>
    <p:sldId id="297" r:id="rId8"/>
    <p:sldId id="313" r:id="rId9"/>
    <p:sldId id="312" r:id="rId10"/>
    <p:sldId id="30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00CC66"/>
    <a:srgbClr val="ECF11B"/>
    <a:srgbClr val="009900"/>
    <a:srgbClr val="FFCC66"/>
    <a:srgbClr val="66FF99"/>
    <a:srgbClr val="FF0D0D"/>
    <a:srgbClr val="CC6600"/>
    <a:srgbClr val="FF9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96" autoAdjust="0"/>
    <p:restoredTop sz="94237" autoAdjust="0"/>
  </p:normalViewPr>
  <p:slideViewPr>
    <p:cSldViewPr>
      <p:cViewPr varScale="1">
        <p:scale>
          <a:sx n="103" d="100"/>
          <a:sy n="103" d="100"/>
        </p:scale>
        <p:origin x="-1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CB4E4B-5146-4E4D-93AE-A2E67EABB546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AA2695-CD26-433B-9477-36A8EEF4B503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živnosti</a:t>
          </a:r>
          <a:endParaRPr lang="cs-CZ" dirty="0"/>
        </a:p>
      </dgm:t>
    </dgm:pt>
    <dgm:pt modelId="{C053F1CA-805D-428C-9C76-884FD3B10033}" type="parTrans" cxnId="{FE5F25B3-21ED-4AEE-8350-AE3D5441204B}">
      <dgm:prSet/>
      <dgm:spPr/>
      <dgm:t>
        <a:bodyPr/>
        <a:lstStyle/>
        <a:p>
          <a:endParaRPr lang="cs-CZ"/>
        </a:p>
      </dgm:t>
    </dgm:pt>
    <dgm:pt modelId="{427A1289-7EC7-4D6C-A9F0-7AA60F380E2B}" type="sibTrans" cxnId="{FE5F25B3-21ED-4AEE-8350-AE3D5441204B}">
      <dgm:prSet/>
      <dgm:spPr/>
      <dgm:t>
        <a:bodyPr/>
        <a:lstStyle/>
        <a:p>
          <a:endParaRPr lang="cs-CZ"/>
        </a:p>
      </dgm:t>
    </dgm:pt>
    <dgm:pt modelId="{A7805B1E-D877-434B-BDEF-0202B8D07E7D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jiní podnikatelé</a:t>
          </a:r>
          <a:endParaRPr lang="cs-CZ" dirty="0"/>
        </a:p>
      </dgm:t>
    </dgm:pt>
    <dgm:pt modelId="{B91DDFDF-B7AA-4567-BC07-7152B1F90C6C}" type="parTrans" cxnId="{F1265D1D-702A-4688-9681-8E57D33AA751}">
      <dgm:prSet/>
      <dgm:spPr/>
      <dgm:t>
        <a:bodyPr/>
        <a:lstStyle/>
        <a:p>
          <a:endParaRPr lang="cs-CZ"/>
        </a:p>
      </dgm:t>
    </dgm:pt>
    <dgm:pt modelId="{505F5CF5-B387-4D49-A53C-E96A15B8472A}" type="sibTrans" cxnId="{F1265D1D-702A-4688-9681-8E57D33AA751}">
      <dgm:prSet/>
      <dgm:spPr/>
      <dgm:t>
        <a:bodyPr/>
        <a:lstStyle/>
        <a:p>
          <a:endParaRPr lang="cs-CZ"/>
        </a:p>
      </dgm:t>
    </dgm:pt>
    <dgm:pt modelId="{C34866FC-94A1-4057-AFA3-B851FBF90F3D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obchodní společnosti</a:t>
          </a:r>
          <a:endParaRPr lang="cs-CZ" dirty="0"/>
        </a:p>
      </dgm:t>
    </dgm:pt>
    <dgm:pt modelId="{22093B5B-EEBF-42AB-BCF1-F0D5C7151B0B}" type="parTrans" cxnId="{A7C3CEE1-5030-48EB-9298-E8B72AE622B8}">
      <dgm:prSet/>
      <dgm:spPr/>
      <dgm:t>
        <a:bodyPr/>
        <a:lstStyle/>
        <a:p>
          <a:endParaRPr lang="cs-CZ"/>
        </a:p>
      </dgm:t>
    </dgm:pt>
    <dgm:pt modelId="{FBF873E9-1C91-49EF-82C3-F34B8BB64496}" type="sibTrans" cxnId="{A7C3CEE1-5030-48EB-9298-E8B72AE622B8}">
      <dgm:prSet/>
      <dgm:spPr/>
      <dgm:t>
        <a:bodyPr/>
        <a:lstStyle/>
        <a:p>
          <a:endParaRPr lang="cs-CZ"/>
        </a:p>
      </dgm:t>
    </dgm:pt>
    <dgm:pt modelId="{57C56E9D-DD14-432F-ADBF-745C543368A7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družstva</a:t>
          </a:r>
          <a:endParaRPr lang="cs-CZ" dirty="0"/>
        </a:p>
      </dgm:t>
    </dgm:pt>
    <dgm:pt modelId="{920E42D2-0FD8-4378-A3D1-D1406498FC14}" type="parTrans" cxnId="{336FE14F-60F3-4B71-A876-7391F34353F5}">
      <dgm:prSet/>
      <dgm:spPr/>
      <dgm:t>
        <a:bodyPr/>
        <a:lstStyle/>
        <a:p>
          <a:endParaRPr lang="cs-CZ"/>
        </a:p>
      </dgm:t>
    </dgm:pt>
    <dgm:pt modelId="{CDA27CA1-301C-4585-B1BC-6333EC767449}" type="sibTrans" cxnId="{336FE14F-60F3-4B71-A876-7391F34353F5}">
      <dgm:prSet/>
      <dgm:spPr/>
      <dgm:t>
        <a:bodyPr/>
        <a:lstStyle/>
        <a:p>
          <a:endParaRPr lang="cs-CZ"/>
        </a:p>
      </dgm:t>
    </dgm:pt>
    <dgm:pt modelId="{AEBF9F8E-AECE-4CE1-843B-7E06104F6EE6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státní podniky</a:t>
          </a:r>
          <a:endParaRPr lang="cs-CZ" dirty="0"/>
        </a:p>
      </dgm:t>
    </dgm:pt>
    <dgm:pt modelId="{EFFC0C07-427E-4BF6-BA4C-9A905A05C471}" type="parTrans" cxnId="{CE10C317-7519-4356-ABE4-BFB70B94E04A}">
      <dgm:prSet/>
      <dgm:spPr/>
      <dgm:t>
        <a:bodyPr/>
        <a:lstStyle/>
        <a:p>
          <a:endParaRPr lang="cs-CZ"/>
        </a:p>
      </dgm:t>
    </dgm:pt>
    <dgm:pt modelId="{8F6419EA-8C26-45EB-9CC2-0FD94B757836}" type="sibTrans" cxnId="{CE10C317-7519-4356-ABE4-BFB70B94E04A}">
      <dgm:prSet/>
      <dgm:spPr/>
      <dgm:t>
        <a:bodyPr/>
        <a:lstStyle/>
        <a:p>
          <a:endParaRPr lang="cs-CZ"/>
        </a:p>
      </dgm:t>
    </dgm:pt>
    <dgm:pt modelId="{FB46E895-D623-4C7F-8D8B-1BB28CC3FA91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ziskový sektor </a:t>
          </a:r>
          <a:endParaRPr lang="cs-CZ" dirty="0"/>
        </a:p>
      </dgm:t>
    </dgm:pt>
    <dgm:pt modelId="{9352F43C-C93F-4540-B305-4CDB9E0D96FE}" type="parTrans" cxnId="{76344293-373C-4D8C-8957-25E6EF2685F3}">
      <dgm:prSet/>
      <dgm:spPr/>
      <dgm:t>
        <a:bodyPr/>
        <a:lstStyle/>
        <a:p>
          <a:endParaRPr lang="cs-CZ"/>
        </a:p>
      </dgm:t>
    </dgm:pt>
    <dgm:pt modelId="{78412023-CB9B-4B9A-888E-000F022B3C8E}" type="sibTrans" cxnId="{76344293-373C-4D8C-8957-25E6EF2685F3}">
      <dgm:prSet/>
      <dgm:spPr/>
      <dgm:t>
        <a:bodyPr/>
        <a:lstStyle/>
        <a:p>
          <a:endParaRPr lang="cs-CZ"/>
        </a:p>
      </dgm:t>
    </dgm:pt>
    <dgm:pt modelId="{38FA9004-86B7-4D82-A36A-08ABCFB1D018}" type="pres">
      <dgm:prSet presAssocID="{50CB4E4B-5146-4E4D-93AE-A2E67EABB54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7F9F4AC-58FD-4D13-96E7-48E9EB6CF0C1}" type="pres">
      <dgm:prSet presAssocID="{08AA2695-CD26-433B-9477-36A8EEF4B503}" presName="node" presStyleLbl="node1" presStyleIdx="0" presStyleCnt="6" custLinFactY="18196" custLinFactNeighborX="74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112F4F-53D8-4F8A-827F-4D1C7FB327A4}" type="pres">
      <dgm:prSet presAssocID="{427A1289-7EC7-4D6C-A9F0-7AA60F380E2B}" presName="sibTrans" presStyleCnt="0"/>
      <dgm:spPr/>
    </dgm:pt>
    <dgm:pt modelId="{5434967B-03B0-4448-AFC8-66CDFB218A0F}" type="pres">
      <dgm:prSet presAssocID="{A7805B1E-D877-434B-BDEF-0202B8D07E7D}" presName="node" presStyleLbl="node1" presStyleIdx="1" presStyleCnt="6" custLinFactY="18196" custLinFactNeighborX="3181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5E7D7E-155F-4959-90CA-6FE2CFF41E88}" type="pres">
      <dgm:prSet presAssocID="{505F5CF5-B387-4D49-A53C-E96A15B8472A}" presName="sibTrans" presStyleCnt="0"/>
      <dgm:spPr/>
    </dgm:pt>
    <dgm:pt modelId="{4A07A038-5E1A-4630-AEBB-9E3612493E6C}" type="pres">
      <dgm:prSet presAssocID="{C34866FC-94A1-4057-AFA3-B851FBF90F3D}" presName="node" presStyleLbl="node1" presStyleIdx="2" presStyleCnt="6" custLinFactY="18196" custLinFactNeighborX="5617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D3F0A3-83D1-4F73-BF67-3698FC9AB89B}" type="pres">
      <dgm:prSet presAssocID="{FBF873E9-1C91-49EF-82C3-F34B8BB64496}" presName="sibTrans" presStyleCnt="0"/>
      <dgm:spPr/>
    </dgm:pt>
    <dgm:pt modelId="{BFF8C87F-C6BD-41AB-91C8-00A6CEB50A34}" type="pres">
      <dgm:prSet presAssocID="{57C56E9D-DD14-432F-ADBF-745C543368A7}" presName="node" presStyleLbl="node1" presStyleIdx="3" presStyleCnt="6" custLinFactY="8333" custLinFactNeighborX="213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F9B31D-FEAC-4DA5-BEBB-14607C6B0840}" type="pres">
      <dgm:prSet presAssocID="{CDA27CA1-301C-4585-B1BC-6333EC767449}" presName="sibTrans" presStyleCnt="0"/>
      <dgm:spPr/>
    </dgm:pt>
    <dgm:pt modelId="{29D9045D-0C0D-4C8A-8609-1A1D77CDE9AA}" type="pres">
      <dgm:prSet presAssocID="{AEBF9F8E-AECE-4CE1-843B-7E06104F6EE6}" presName="node" presStyleLbl="node1" presStyleIdx="4" presStyleCnt="6" custLinFactY="18196" custLinFactNeighborX="457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A8D261-9548-41BB-ADAE-3D3A21D0D0E6}" type="pres">
      <dgm:prSet presAssocID="{8F6419EA-8C26-45EB-9CC2-0FD94B757836}" presName="sibTrans" presStyleCnt="0"/>
      <dgm:spPr/>
    </dgm:pt>
    <dgm:pt modelId="{03CE9807-730D-4D4E-B09F-BAE970750793}" type="pres">
      <dgm:prSet presAssocID="{FB46E895-D623-4C7F-8D8B-1BB28CC3FA91}" presName="node" presStyleLbl="node1" presStyleIdx="5" presStyleCnt="6" custScaleX="266898" custLinFactY="-100000" custLinFactNeighborX="-12136" custLinFactNeighborY="-1253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350594-D75D-460E-8574-AF17DD7A80ED}" type="presOf" srcId="{57C56E9D-DD14-432F-ADBF-745C543368A7}" destId="{BFF8C87F-C6BD-41AB-91C8-00A6CEB50A34}" srcOrd="0" destOrd="0" presId="urn:microsoft.com/office/officeart/2005/8/layout/default#1"/>
    <dgm:cxn modelId="{A7C3CEE1-5030-48EB-9298-E8B72AE622B8}" srcId="{50CB4E4B-5146-4E4D-93AE-A2E67EABB546}" destId="{C34866FC-94A1-4057-AFA3-B851FBF90F3D}" srcOrd="2" destOrd="0" parTransId="{22093B5B-EEBF-42AB-BCF1-F0D5C7151B0B}" sibTransId="{FBF873E9-1C91-49EF-82C3-F34B8BB64496}"/>
    <dgm:cxn modelId="{336FE14F-60F3-4B71-A876-7391F34353F5}" srcId="{50CB4E4B-5146-4E4D-93AE-A2E67EABB546}" destId="{57C56E9D-DD14-432F-ADBF-745C543368A7}" srcOrd="3" destOrd="0" parTransId="{920E42D2-0FD8-4378-A3D1-D1406498FC14}" sibTransId="{CDA27CA1-301C-4585-B1BC-6333EC767449}"/>
    <dgm:cxn modelId="{428A8B50-268E-469B-997C-7557CCC86FFD}" type="presOf" srcId="{FB46E895-D623-4C7F-8D8B-1BB28CC3FA91}" destId="{03CE9807-730D-4D4E-B09F-BAE970750793}" srcOrd="0" destOrd="0" presId="urn:microsoft.com/office/officeart/2005/8/layout/default#1"/>
    <dgm:cxn modelId="{F1265D1D-702A-4688-9681-8E57D33AA751}" srcId="{50CB4E4B-5146-4E4D-93AE-A2E67EABB546}" destId="{A7805B1E-D877-434B-BDEF-0202B8D07E7D}" srcOrd="1" destOrd="0" parTransId="{B91DDFDF-B7AA-4567-BC07-7152B1F90C6C}" sibTransId="{505F5CF5-B387-4D49-A53C-E96A15B8472A}"/>
    <dgm:cxn modelId="{D587AC2D-D86A-44C2-AD27-C4BCF225DD8B}" type="presOf" srcId="{50CB4E4B-5146-4E4D-93AE-A2E67EABB546}" destId="{38FA9004-86B7-4D82-A36A-08ABCFB1D018}" srcOrd="0" destOrd="0" presId="urn:microsoft.com/office/officeart/2005/8/layout/default#1"/>
    <dgm:cxn modelId="{782FF7FE-BB1D-42EA-A684-419C23C6699F}" type="presOf" srcId="{08AA2695-CD26-433B-9477-36A8EEF4B503}" destId="{57F9F4AC-58FD-4D13-96E7-48E9EB6CF0C1}" srcOrd="0" destOrd="0" presId="urn:microsoft.com/office/officeart/2005/8/layout/default#1"/>
    <dgm:cxn modelId="{CE10C317-7519-4356-ABE4-BFB70B94E04A}" srcId="{50CB4E4B-5146-4E4D-93AE-A2E67EABB546}" destId="{AEBF9F8E-AECE-4CE1-843B-7E06104F6EE6}" srcOrd="4" destOrd="0" parTransId="{EFFC0C07-427E-4BF6-BA4C-9A905A05C471}" sibTransId="{8F6419EA-8C26-45EB-9CC2-0FD94B757836}"/>
    <dgm:cxn modelId="{8C98688F-B675-46AD-9231-0CB3DE44A03E}" type="presOf" srcId="{A7805B1E-D877-434B-BDEF-0202B8D07E7D}" destId="{5434967B-03B0-4448-AFC8-66CDFB218A0F}" srcOrd="0" destOrd="0" presId="urn:microsoft.com/office/officeart/2005/8/layout/default#1"/>
    <dgm:cxn modelId="{B1299A2A-69D5-4759-8FCD-D00F5B0B25D7}" type="presOf" srcId="{AEBF9F8E-AECE-4CE1-843B-7E06104F6EE6}" destId="{29D9045D-0C0D-4C8A-8609-1A1D77CDE9AA}" srcOrd="0" destOrd="0" presId="urn:microsoft.com/office/officeart/2005/8/layout/default#1"/>
    <dgm:cxn modelId="{9916E2E7-1D7E-4FBF-903F-1AE482CBAFA4}" type="presOf" srcId="{C34866FC-94A1-4057-AFA3-B851FBF90F3D}" destId="{4A07A038-5E1A-4630-AEBB-9E3612493E6C}" srcOrd="0" destOrd="0" presId="urn:microsoft.com/office/officeart/2005/8/layout/default#1"/>
    <dgm:cxn modelId="{76344293-373C-4D8C-8957-25E6EF2685F3}" srcId="{50CB4E4B-5146-4E4D-93AE-A2E67EABB546}" destId="{FB46E895-D623-4C7F-8D8B-1BB28CC3FA91}" srcOrd="5" destOrd="0" parTransId="{9352F43C-C93F-4540-B305-4CDB9E0D96FE}" sibTransId="{78412023-CB9B-4B9A-888E-000F022B3C8E}"/>
    <dgm:cxn modelId="{FE5F25B3-21ED-4AEE-8350-AE3D5441204B}" srcId="{50CB4E4B-5146-4E4D-93AE-A2E67EABB546}" destId="{08AA2695-CD26-433B-9477-36A8EEF4B503}" srcOrd="0" destOrd="0" parTransId="{C053F1CA-805D-428C-9C76-884FD3B10033}" sibTransId="{427A1289-7EC7-4D6C-A9F0-7AA60F380E2B}"/>
    <dgm:cxn modelId="{6B0FC591-24C4-4D50-9DFA-D72A6DA7663C}" type="presParOf" srcId="{38FA9004-86B7-4D82-A36A-08ABCFB1D018}" destId="{57F9F4AC-58FD-4D13-96E7-48E9EB6CF0C1}" srcOrd="0" destOrd="0" presId="urn:microsoft.com/office/officeart/2005/8/layout/default#1"/>
    <dgm:cxn modelId="{E6B5FEDA-FBA5-4B7C-878D-D9579072BADC}" type="presParOf" srcId="{38FA9004-86B7-4D82-A36A-08ABCFB1D018}" destId="{91112F4F-53D8-4F8A-827F-4D1C7FB327A4}" srcOrd="1" destOrd="0" presId="urn:microsoft.com/office/officeart/2005/8/layout/default#1"/>
    <dgm:cxn modelId="{3283B932-CD71-4E78-979E-665143E2293D}" type="presParOf" srcId="{38FA9004-86B7-4D82-A36A-08ABCFB1D018}" destId="{5434967B-03B0-4448-AFC8-66CDFB218A0F}" srcOrd="2" destOrd="0" presId="urn:microsoft.com/office/officeart/2005/8/layout/default#1"/>
    <dgm:cxn modelId="{F9E4D02A-0232-4C96-BC96-A2DE5CC80716}" type="presParOf" srcId="{38FA9004-86B7-4D82-A36A-08ABCFB1D018}" destId="{8D5E7D7E-155F-4959-90CA-6FE2CFF41E88}" srcOrd="3" destOrd="0" presId="urn:microsoft.com/office/officeart/2005/8/layout/default#1"/>
    <dgm:cxn modelId="{DB513E7E-AA9D-4F0B-B30B-5C708840BE1C}" type="presParOf" srcId="{38FA9004-86B7-4D82-A36A-08ABCFB1D018}" destId="{4A07A038-5E1A-4630-AEBB-9E3612493E6C}" srcOrd="4" destOrd="0" presId="urn:microsoft.com/office/officeart/2005/8/layout/default#1"/>
    <dgm:cxn modelId="{A26092D3-BD7F-428D-B4BF-7440886E3747}" type="presParOf" srcId="{38FA9004-86B7-4D82-A36A-08ABCFB1D018}" destId="{24D3F0A3-83D1-4F73-BF67-3698FC9AB89B}" srcOrd="5" destOrd="0" presId="urn:microsoft.com/office/officeart/2005/8/layout/default#1"/>
    <dgm:cxn modelId="{6E64D8AC-AD3B-458B-A496-0DF9192B4E52}" type="presParOf" srcId="{38FA9004-86B7-4D82-A36A-08ABCFB1D018}" destId="{BFF8C87F-C6BD-41AB-91C8-00A6CEB50A34}" srcOrd="6" destOrd="0" presId="urn:microsoft.com/office/officeart/2005/8/layout/default#1"/>
    <dgm:cxn modelId="{6813276A-C81E-405F-A8BA-77BC1264D17A}" type="presParOf" srcId="{38FA9004-86B7-4D82-A36A-08ABCFB1D018}" destId="{DDF9B31D-FEAC-4DA5-BEBB-14607C6B0840}" srcOrd="7" destOrd="0" presId="urn:microsoft.com/office/officeart/2005/8/layout/default#1"/>
    <dgm:cxn modelId="{D2FC2758-944F-41D2-B164-CF53FE49B9A3}" type="presParOf" srcId="{38FA9004-86B7-4D82-A36A-08ABCFB1D018}" destId="{29D9045D-0C0D-4C8A-8609-1A1D77CDE9AA}" srcOrd="8" destOrd="0" presId="urn:microsoft.com/office/officeart/2005/8/layout/default#1"/>
    <dgm:cxn modelId="{3459DAC7-BFBA-4780-9F91-EAAD9A0C3128}" type="presParOf" srcId="{38FA9004-86B7-4D82-A36A-08ABCFB1D018}" destId="{82A8D261-9548-41BB-ADAE-3D3A21D0D0E6}" srcOrd="9" destOrd="0" presId="urn:microsoft.com/office/officeart/2005/8/layout/default#1"/>
    <dgm:cxn modelId="{9EA5412A-A255-4599-BBE9-DBD6CB39D19F}" type="presParOf" srcId="{38FA9004-86B7-4D82-A36A-08ABCFB1D018}" destId="{03CE9807-730D-4D4E-B09F-BAE970750793}" srcOrd="10" destOrd="0" presId="urn:microsoft.com/office/officeart/2005/8/layout/default#1"/>
  </dgm:cxnLst>
  <dgm:bg/>
  <dgm:whole/>
  <dgm:extLst>
    <a:ext uri="{C62137D5-CB1D-491B-B009-E17868A290BF}">
      <dgm14:recolorImg xmlns:dgm14="http://schemas.microsoft.com/office/drawing/2010/diagram" xmlns="" val="1"/>
    </a:ex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7F9F4AC-58FD-4D13-96E7-48E9EB6CF0C1}">
      <dsp:nvSpPr>
        <dsp:cNvPr id="0" name=""/>
        <dsp:cNvSpPr/>
      </dsp:nvSpPr>
      <dsp:spPr>
        <a:xfrm>
          <a:off x="432043" y="854082"/>
          <a:ext cx="1216822" cy="730093"/>
        </a:xfrm>
        <a:prstGeom prst="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živnosti</a:t>
          </a:r>
          <a:endParaRPr lang="cs-CZ" sz="1600" kern="1200" dirty="0"/>
        </a:p>
      </dsp:txBody>
      <dsp:txXfrm>
        <a:off x="432043" y="854082"/>
        <a:ext cx="1216822" cy="730093"/>
      </dsp:txXfrm>
    </dsp:sp>
    <dsp:sp modelId="{5434967B-03B0-4448-AFC8-66CDFB218A0F}">
      <dsp:nvSpPr>
        <dsp:cNvPr id="0" name=""/>
        <dsp:cNvSpPr/>
      </dsp:nvSpPr>
      <dsp:spPr>
        <a:xfrm>
          <a:off x="1800202" y="854082"/>
          <a:ext cx="1216822" cy="730093"/>
        </a:xfrm>
        <a:prstGeom prst="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jiní podnikatelé</a:t>
          </a:r>
          <a:endParaRPr lang="cs-CZ" sz="1600" kern="1200" dirty="0"/>
        </a:p>
      </dsp:txBody>
      <dsp:txXfrm>
        <a:off x="1800202" y="854082"/>
        <a:ext cx="1216822" cy="730093"/>
      </dsp:txXfrm>
    </dsp:sp>
    <dsp:sp modelId="{4A07A038-5E1A-4630-AEBB-9E3612493E6C}">
      <dsp:nvSpPr>
        <dsp:cNvPr id="0" name=""/>
        <dsp:cNvSpPr/>
      </dsp:nvSpPr>
      <dsp:spPr>
        <a:xfrm>
          <a:off x="3168349" y="854082"/>
          <a:ext cx="1216822" cy="730093"/>
        </a:xfrm>
        <a:prstGeom prst="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obchodní společnosti</a:t>
          </a:r>
          <a:endParaRPr lang="cs-CZ" sz="1600" kern="1200" dirty="0"/>
        </a:p>
      </dsp:txBody>
      <dsp:txXfrm>
        <a:off x="3168349" y="854082"/>
        <a:ext cx="1216822" cy="730093"/>
      </dsp:txXfrm>
    </dsp:sp>
    <dsp:sp modelId="{BFF8C87F-C6BD-41AB-91C8-00A6CEB50A34}">
      <dsp:nvSpPr>
        <dsp:cNvPr id="0" name=""/>
        <dsp:cNvSpPr/>
      </dsp:nvSpPr>
      <dsp:spPr>
        <a:xfrm>
          <a:off x="4464496" y="792085"/>
          <a:ext cx="1216822" cy="730093"/>
        </a:xfrm>
        <a:prstGeom prst="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družstva</a:t>
          </a:r>
          <a:endParaRPr lang="cs-CZ" sz="1600" kern="1200" dirty="0"/>
        </a:p>
      </dsp:txBody>
      <dsp:txXfrm>
        <a:off x="4464496" y="792085"/>
        <a:ext cx="1216822" cy="730093"/>
      </dsp:txXfrm>
    </dsp:sp>
    <dsp:sp modelId="{29D9045D-0C0D-4C8A-8609-1A1D77CDE9AA}">
      <dsp:nvSpPr>
        <dsp:cNvPr id="0" name=""/>
        <dsp:cNvSpPr/>
      </dsp:nvSpPr>
      <dsp:spPr>
        <a:xfrm>
          <a:off x="5832643" y="854082"/>
          <a:ext cx="1216822" cy="730093"/>
        </a:xfrm>
        <a:prstGeom prst="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státní podniky</a:t>
          </a:r>
          <a:endParaRPr lang="cs-CZ" sz="1600" kern="1200" dirty="0"/>
        </a:p>
      </dsp:txBody>
      <dsp:txXfrm>
        <a:off x="5832643" y="854082"/>
        <a:ext cx="1216822" cy="730093"/>
      </dsp:txXfrm>
    </dsp:sp>
    <dsp:sp modelId="{03CE9807-730D-4D4E-B09F-BAE970750793}">
      <dsp:nvSpPr>
        <dsp:cNvPr id="0" name=""/>
        <dsp:cNvSpPr/>
      </dsp:nvSpPr>
      <dsp:spPr>
        <a:xfrm>
          <a:off x="1936900" y="0"/>
          <a:ext cx="3247675" cy="730093"/>
        </a:xfrm>
        <a:prstGeom prst="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ziskový sektor </a:t>
          </a:r>
          <a:endParaRPr lang="cs-CZ" sz="1600" kern="1200" dirty="0"/>
        </a:p>
      </dsp:txBody>
      <dsp:txXfrm>
        <a:off x="1936900" y="0"/>
        <a:ext cx="3247675" cy="7300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0818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9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6349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349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6349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349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6349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349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350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350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350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350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8B4D1F7-A2FE-4F83-9E74-FEA5EAAF00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DC1794-3483-4D37-8C2B-053E4FF9EA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440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9EC04-5F8A-4D99-891C-867D36A18C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886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C6236E-E720-4EBF-876A-F737F4FCA5F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1517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C2948-A677-443F-BBEC-FC3652DF986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9989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CDB23E-2CB7-4DC1-B44A-F765895B00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119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304F5-9223-4591-B0E8-570B86F295B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928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9B7A4D-EF8D-4E6A-A614-CE1FE9273C9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8987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3EF51F-E3B1-460F-B8F1-B349523EA2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096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A3FBBD-F84B-4D1B-928E-58C48A55807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2511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D24019-141F-447F-8D22-F8A6CFCF7CF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5398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914400" y="6251575"/>
            <a:ext cx="19812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352800" y="6248400"/>
            <a:ext cx="29718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9AA2979C-2223-4889-8EAE-163DF25854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5616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46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6246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246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6246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247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247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247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247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6247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247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E683FC09-7C9D-48FA-ABD0-F85DBCF683C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</p:sldLayoutIdLst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659656371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21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Úvod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podnikání I.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73132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3" name="Picture 3" descr="C:\Users\SSGaS04\AppData\Local\Microsoft\Windows\Temporary Internet Files\Content.IE5\YWI8NPX5\MC900299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5"/>
            <a:ext cx="3960440" cy="417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35696" y="1124744"/>
            <a:ext cx="6629400" cy="2209800"/>
          </a:xfrm>
        </p:spPr>
        <p:txBody>
          <a:bodyPr/>
          <a:lstStyle/>
          <a:p>
            <a:r>
              <a:rPr lang="cs-CZ" b="1" dirty="0"/>
              <a:t>PODNIKÁNÍ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Úvod do podnikání I.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Členění subjektů národního hospodářství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58692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sz="3200" dirty="0"/>
              <a:t>z hlediska </a:t>
            </a:r>
            <a:r>
              <a:rPr lang="cs-CZ" sz="3200" dirty="0" smtClean="0"/>
              <a:t>makroekonomického:</a:t>
            </a:r>
            <a:endParaRPr lang="cs-CZ" sz="32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sz="32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Ziskový a neziskový sektor   </a:t>
            </a:r>
            <a:r>
              <a:rPr lang="cs-CZ" sz="32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ingdings 3"/>
                <a:hlinkClick r:id="rId2" action="ppaction://hlinksldjump"/>
              </a:rPr>
              <a:t></a:t>
            </a:r>
            <a:endParaRPr lang="cs-CZ" sz="32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sz="32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Domácnosti, firmy a stát</a:t>
            </a:r>
          </a:p>
          <a:p>
            <a:pPr marL="533400" indent="-53340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sz="32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Fyzické a právnické osoby   </a:t>
            </a:r>
            <a:r>
              <a:rPr lang="cs-CZ" sz="32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ingdings 3"/>
                <a:hlinkClick r:id="rId3" action="ppaction://hlinksldjump"/>
              </a:rPr>
              <a:t></a:t>
            </a:r>
            <a:endParaRPr lang="cs-CZ" sz="32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33400" indent="-533400">
              <a:lnSpc>
                <a:spcPct val="150000"/>
              </a:lnSpc>
              <a:buClr>
                <a:srgbClr val="FF0D0D"/>
              </a:buClr>
              <a:buFont typeface="+mj-lt"/>
              <a:buAutoNum type="arabicPeriod"/>
            </a:pPr>
            <a:r>
              <a:rPr lang="cs-CZ" sz="32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Právní formy subjektů	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</a:t>
            </a:r>
          </a:p>
          <a:p>
            <a:pPr marL="533400" indent="-533400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360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1440159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Podnikání </a:t>
            </a:r>
            <a:br>
              <a:rPr lang="cs-CZ" b="1" dirty="0" smtClean="0"/>
            </a:br>
            <a:r>
              <a:rPr lang="cs-CZ" b="1" dirty="0" smtClean="0"/>
              <a:t>ziskový sektor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7618040" cy="4530725"/>
          </a:xfrm>
        </p:spPr>
        <p:txBody>
          <a:bodyPr/>
          <a:lstStyle/>
          <a:p>
            <a:r>
              <a:rPr lang="cs-CZ" dirty="0" smtClean="0"/>
              <a:t>Podnikání patří do ziskového sektoru</a:t>
            </a:r>
          </a:p>
          <a:p>
            <a:r>
              <a:rPr lang="cs-CZ" dirty="0" smtClean="0"/>
              <a:t>Řídí se právními normami ČR = zákony, které jsou v souladu s právními normami EU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2979C-2223-4889-8EAE-163DF2585482}" type="slidenum">
              <a:rPr lang="cs-CZ" smtClean="0"/>
              <a:pPr/>
              <a:t>4</a:t>
            </a:fld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02432762"/>
              </p:ext>
            </p:extLst>
          </p:nvPr>
        </p:nvGraphicFramePr>
        <p:xfrm>
          <a:off x="1187624" y="3717032"/>
          <a:ext cx="7416824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Zahnutá šipka nahoru 6">
            <a:hlinkClick r:id="rId8" action="ppaction://hlinksldjump"/>
          </p:cNvPr>
          <p:cNvSpPr/>
          <p:nvPr/>
        </p:nvSpPr>
        <p:spPr>
          <a:xfrm>
            <a:off x="6552220" y="5663026"/>
            <a:ext cx="936104" cy="504056"/>
          </a:xfrm>
          <a:prstGeom prst="curved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6943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788CA-A1E9-40FB-AED3-10DA6AD0C555}" type="slidenum">
              <a:rPr lang="cs-CZ"/>
              <a:pPr/>
              <a:t>5</a:t>
            </a:fld>
            <a:endParaRPr lang="cs-CZ"/>
          </a:p>
        </p:txBody>
      </p:sp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Fyzická osoba</a:t>
            </a:r>
            <a:endParaRPr lang="cs-CZ" b="1" dirty="0"/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5" y="1844675"/>
            <a:ext cx="4824536" cy="4314825"/>
          </a:xfrm>
        </p:spPr>
        <p:txBody>
          <a:bodyPr/>
          <a:lstStyle/>
          <a:p>
            <a:pPr marL="441325" indent="-441325">
              <a:buFont typeface="Wingdings" pitchFamily="2" charset="2"/>
              <a:buNone/>
            </a:pPr>
            <a:r>
              <a:rPr lang="cs-CZ" sz="3600" b="1" dirty="0"/>
              <a:t>Fyzická osoba</a:t>
            </a:r>
            <a:r>
              <a:rPr lang="cs-CZ" sz="3600" dirty="0"/>
              <a:t> </a:t>
            </a:r>
          </a:p>
          <a:p>
            <a:pPr marL="441325" indent="-441325">
              <a:buFont typeface="Wingdings" pitchFamily="2" charset="2"/>
              <a:buNone/>
            </a:pPr>
            <a:endParaRPr lang="cs-CZ" sz="3600" dirty="0"/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 </a:t>
            </a: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člověk jako jednotlivec </a:t>
            </a:r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</a:t>
            </a: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všemi právy </a:t>
            </a:r>
            <a:endParaRPr lang="cs-CZ" b="1" dirty="0" smtClean="0">
              <a:solidFill>
                <a:srgbClr val="A5002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</a:t>
            </a: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povinnostmi</a:t>
            </a:r>
          </a:p>
          <a:p>
            <a:pPr marL="441325" indent="-441325">
              <a:lnSpc>
                <a:spcPct val="150000"/>
              </a:lnSpc>
              <a:buClr>
                <a:srgbClr val="FF0D0D"/>
              </a:buClr>
              <a:buFont typeface="Arial" charset="0"/>
              <a:buNone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</a:t>
            </a:r>
          </a:p>
          <a:p>
            <a:pPr marL="441325" indent="-441325">
              <a:lnSpc>
                <a:spcPct val="150000"/>
              </a:lnSpc>
              <a:buClr>
                <a:srgbClr val="FF0D0D"/>
              </a:buClr>
              <a:buFont typeface="Arial" charset="0"/>
              <a:buNone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	</a:t>
            </a:r>
          </a:p>
          <a:p>
            <a:pPr marL="441325" indent="-441325">
              <a:buFont typeface="Wingdings" pitchFamily="2" charset="2"/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24930" name="Picture 2" descr="C:\Users\SSGaS04\AppData\Local\Microsoft\Windows\Temporary Internet Files\Content.IE5\0X0TOX8J\MC900195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48880"/>
            <a:ext cx="1332281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4931" name="Picture 3" descr="C:\Users\SSGaS04\AppData\Local\Microsoft\Windows\Temporary Internet Files\Content.IE5\ESJW84FU\MC900198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04894"/>
            <a:ext cx="1576812" cy="2393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750" fill="hold"/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1249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750"/>
                                        <p:tgtEl>
                                          <p:spTgt spid="1249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750" fill="hold"/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50" fill="hold"/>
                                        <p:tgtEl>
                                          <p:spTgt spid="1249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750"/>
                                        <p:tgtEl>
                                          <p:spTgt spid="1249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954" name="Picture 2" descr="C:\Users\SSGaS04\AppData\Local\Microsoft\Windows\Temporary Internet Files\Content.IE5\ESJW84FU\MC900198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32856"/>
            <a:ext cx="1076116" cy="163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821D-9BB8-4704-8CBB-BFEC4C99B026}" type="slidenum">
              <a:rPr lang="cs-CZ"/>
              <a:pPr/>
              <a:t>6</a:t>
            </a:fld>
            <a:endParaRPr lang="cs-CZ" dirty="0"/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Fyzická osoba</a:t>
            </a:r>
            <a:endParaRPr lang="cs-CZ" b="1" dirty="0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23916" y="1520775"/>
            <a:ext cx="8064895" cy="1224161"/>
          </a:xfrm>
        </p:spPr>
        <p:txBody>
          <a:bodyPr/>
          <a:lstStyle/>
          <a:p>
            <a:pPr marL="533400" indent="-533400">
              <a:buFont typeface="Wingdings" pitchFamily="2" charset="2"/>
              <a:buNone/>
            </a:pPr>
            <a:r>
              <a:rPr lang="cs-CZ" sz="3600" b="1" dirty="0" smtClean="0"/>
              <a:t>Fyzické osoby jsou:</a:t>
            </a:r>
          </a:p>
          <a:p>
            <a:pPr marL="533400" indent="-533400">
              <a:buClr>
                <a:srgbClr val="FF0D0D"/>
              </a:buClr>
              <a:buFont typeface="Wingdings" pitchFamily="2" charset="2"/>
              <a:buAutoNum type="arabicPeriod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podnikatelé </a:t>
            </a: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1077913" lvl="1" indent="-457200">
              <a:buClr>
                <a:schemeClr val="tx1"/>
              </a:buClr>
              <a:buFont typeface="Courier New" pitchFamily="49" charset="0"/>
              <a:buChar char="o"/>
            </a:pPr>
            <a:r>
              <a:rPr lang="cs-CZ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Podnikající na základě  </a:t>
            </a:r>
            <a:endParaRPr lang="cs-CZ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620713" lvl="1" indent="0">
              <a:buClr>
                <a:schemeClr val="tx1"/>
              </a:buClr>
              <a:buNone/>
            </a:pPr>
            <a:r>
              <a:rPr lang="cs-CZ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	 </a:t>
            </a:r>
            <a:r>
              <a:rPr lang="cs-CZ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živnostenského </a:t>
            </a:r>
            <a:r>
              <a:rPr lang="cs-CZ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oprávnění </a:t>
            </a:r>
            <a:endParaRPr lang="cs-CZ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620713" lvl="1" indent="0">
              <a:buClr>
                <a:schemeClr val="tx1"/>
              </a:buClr>
              <a:buNone/>
            </a:pPr>
            <a:r>
              <a:rPr lang="cs-CZ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	</a:t>
            </a:r>
            <a:r>
              <a:rPr lang="cs-CZ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dle </a:t>
            </a:r>
            <a:r>
              <a:rPr lang="cs-CZ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Živnostenského </a:t>
            </a:r>
            <a:r>
              <a:rPr lang="cs-CZ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zákona</a:t>
            </a:r>
          </a:p>
          <a:p>
            <a:pPr marL="1077913" lvl="1" indent="-457200">
              <a:buClr>
                <a:schemeClr val="tx1"/>
              </a:buClr>
              <a:buFont typeface="Courier New" pitchFamily="49" charset="0"/>
              <a:buChar char="o"/>
            </a:pPr>
            <a:r>
              <a:rPr lang="cs-CZ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Podnikající </a:t>
            </a:r>
            <a:r>
              <a:rPr lang="cs-CZ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na základě jiného oprávnění, podle jiných zákonů (lékaři, veterináři,..)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</a:t>
            </a:r>
          </a:p>
          <a:p>
            <a:pPr marL="533400" indent="-533400">
              <a:lnSpc>
                <a:spcPct val="150000"/>
              </a:lnSpc>
              <a:buClr>
                <a:srgbClr val="FF0D0D"/>
              </a:buClr>
              <a:buFont typeface="Arial" charset="0"/>
              <a:buNone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	</a:t>
            </a:r>
          </a:p>
          <a:p>
            <a:pPr marL="533400" indent="-533400">
              <a:buFont typeface="Wingdings" pitchFamily="2" charset="2"/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25955" name="Picture 3" descr="C:\Users\SSGaS04\AppData\Local\Microsoft\Windows\Temporary Internet Files\Content.IE5\IQY67P0N\MC9003790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7670" y="5085184"/>
            <a:ext cx="97652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5956" name="Picture 4" descr="C:\Users\SSGaS04\AppData\Local\Microsoft\Windows\Temporary Internet Files\Content.IE5\ESJW84FU\MC9003590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958649"/>
            <a:ext cx="1092476" cy="1134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5957" name="Picture 5" descr="C:\Users\SSGaS04\AppData\Local\Microsoft\Windows\Temporary Internet Files\Content.IE5\IQY67P0N\MC9003012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5395" y="3068657"/>
            <a:ext cx="1051360" cy="139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67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67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67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67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67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67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59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59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59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59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5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A824A-D00D-441C-90B5-29E36245990B}" type="slidenum">
              <a:rPr lang="cs-CZ"/>
              <a:pPr/>
              <a:t>7</a:t>
            </a:fld>
            <a:endParaRPr lang="cs-CZ"/>
          </a:p>
        </p:txBody>
      </p:sp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Fyzická osoba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marL="533400" indent="-533400">
              <a:buFont typeface="Wingdings" pitchFamily="2" charset="2"/>
              <a:buNone/>
            </a:pPr>
            <a:r>
              <a:rPr lang="cs-CZ" sz="4000" b="1" dirty="0"/>
              <a:t>Fyzické osoby</a:t>
            </a:r>
            <a:endParaRPr lang="cs-CZ" sz="4000" dirty="0"/>
          </a:p>
          <a:p>
            <a:pPr marL="533400" indent="-533400">
              <a:buClr>
                <a:srgbClr val="FF0D0D"/>
              </a:buClr>
              <a:buFont typeface="Wingdings" pitchFamily="2" charset="2"/>
              <a:buAutoNum type="arabicPeriod" startAt="2"/>
            </a:pPr>
            <a:r>
              <a:rPr lang="cs-CZ" sz="32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zaměstnanci </a:t>
            </a:r>
            <a:endParaRPr lang="cs-CZ" sz="32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>
              <a:buClr>
                <a:srgbClr val="FF0D0D"/>
              </a:buClr>
              <a:buNone/>
            </a:pPr>
            <a:endParaRPr lang="cs-CZ" sz="32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1116013" lvl="1" indent="-495300">
              <a:buClr>
                <a:schemeClr val="tx1"/>
              </a:buClr>
              <a:buFont typeface="Courier New" pitchFamily="49" charset="0"/>
              <a:buChar char="o"/>
            </a:pPr>
            <a:r>
              <a:rPr lang="cs-CZ" sz="30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Osoby v pracovně právním vztahu </a:t>
            </a:r>
            <a:r>
              <a:rPr lang="cs-CZ" sz="3000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se </a:t>
            </a:r>
            <a:r>
              <a:rPr lang="cs-CZ" sz="30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svým zaměstnavatelem</a:t>
            </a:r>
            <a:r>
              <a:rPr lang="cs-CZ" sz="30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</a:t>
            </a:r>
          </a:p>
          <a:p>
            <a:pPr marL="533400" indent="-533400">
              <a:lnSpc>
                <a:spcPct val="150000"/>
              </a:lnSpc>
              <a:buClr>
                <a:srgbClr val="FF0D0D"/>
              </a:buClr>
              <a:buFont typeface="Arial" charset="0"/>
              <a:buNone/>
            </a:pPr>
            <a:r>
              <a:rPr lang="cs-CZ" sz="3200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	</a:t>
            </a:r>
          </a:p>
          <a:p>
            <a:pPr marL="533400" indent="-533400">
              <a:buFont typeface="Wingdings" pitchFamily="2" charset="2"/>
              <a:buNone/>
            </a:pPr>
            <a:endParaRPr lang="cs-CZ" sz="3200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26978" name="Picture 2" descr="C:\Users\SSGaS04\AppData\Local\Microsoft\Windows\Temporary Internet Files\Content.IE5\0X0TOX8J\MC900231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77355"/>
            <a:ext cx="1891749" cy="154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6979" name="Picture 3" descr="C:\Users\SSGaS04\AppData\Local\Microsoft\Windows\Temporary Internet Files\Content.IE5\ESJW84FU\MC9002854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68760"/>
            <a:ext cx="1611173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hnutá šipka nahoru 6">
            <a:hlinkClick r:id="rId4" action="ppaction://hlinksldjump"/>
          </p:cNvPr>
          <p:cNvSpPr/>
          <p:nvPr/>
        </p:nvSpPr>
        <p:spPr>
          <a:xfrm>
            <a:off x="6552220" y="5663026"/>
            <a:ext cx="936104" cy="504056"/>
          </a:xfrm>
          <a:prstGeom prst="curved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16C40-732A-41E0-A0C0-3A5EB2305395}" type="slidenum">
              <a:rPr lang="cs-CZ"/>
              <a:pPr/>
              <a:t>8</a:t>
            </a:fld>
            <a:endParaRPr lang="cs-CZ"/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533400" indent="-533400"/>
            <a:r>
              <a:rPr lang="cs-CZ" sz="4400" b="1" dirty="0"/>
              <a:t>Právnická osoba</a:t>
            </a:r>
            <a:r>
              <a:rPr lang="cs-CZ" sz="2800" dirty="0"/>
              <a:t> </a:t>
            </a:r>
          </a:p>
        </p:txBody>
      </p:sp>
      <p:sp>
        <p:nvSpPr>
          <p:cNvPr id="11878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83568" y="1557338"/>
            <a:ext cx="8136904" cy="4530725"/>
          </a:xfrm>
          <a:solidFill>
            <a:schemeClr val="accent3">
              <a:lumMod val="90000"/>
            </a:schemeClr>
          </a:solidFill>
        </p:spPr>
        <p:txBody>
          <a:bodyPr/>
          <a:lstStyle/>
          <a:p>
            <a:pPr marL="533400" indent="-533400">
              <a:buFont typeface="Wingdings" pitchFamily="2" charset="2"/>
              <a:buNone/>
            </a:pPr>
            <a:r>
              <a:rPr lang="cs-CZ" sz="4000" b="1" dirty="0" smtClean="0"/>
              <a:t>Charakteristika právnické osoby</a:t>
            </a:r>
            <a:r>
              <a:rPr lang="cs-CZ" sz="2400" dirty="0" smtClean="0"/>
              <a:t> </a:t>
            </a:r>
          </a:p>
          <a:p>
            <a:pPr marL="533400" indent="-533400">
              <a:buFont typeface="Wingdings" pitchFamily="2" charset="2"/>
              <a:buNone/>
            </a:pPr>
            <a:endParaRPr lang="cs-CZ" sz="2400" dirty="0"/>
          </a:p>
          <a:p>
            <a:pPr>
              <a:buClrTx/>
              <a:buFont typeface="Wingdings" pitchFamily="2" charset="2"/>
              <a:buChar char="v"/>
            </a:pPr>
            <a:r>
              <a:rPr lang="cs-CZ" sz="26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společnost několika lidí, která je oprávněna vstupovat do právních </a:t>
            </a:r>
            <a:r>
              <a:rPr lang="cs-CZ" sz="2600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vztahů a jednat svým jménem</a:t>
            </a:r>
          </a:p>
          <a:p>
            <a:pPr marL="0" indent="0">
              <a:buClrTx/>
              <a:buNone/>
            </a:pPr>
            <a:endParaRPr lang="cs-CZ" sz="2600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buClrTx/>
              <a:buFont typeface="Wingdings" pitchFamily="2" charset="2"/>
              <a:buChar char="v"/>
            </a:pPr>
            <a:r>
              <a:rPr lang="cs-CZ" sz="26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dvě a více osob, které spolu podnikají </a:t>
            </a:r>
            <a:r>
              <a:rPr lang="cs-CZ" sz="2600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                pod </a:t>
            </a:r>
            <a:r>
              <a:rPr lang="cs-CZ" sz="26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společným názvem</a:t>
            </a:r>
          </a:p>
          <a:p>
            <a:pPr marL="533400" indent="-533400">
              <a:buFont typeface="Wingdings" pitchFamily="2" charset="2"/>
              <a:buNone/>
            </a:pPr>
            <a:endParaRPr lang="cs-CZ" b="1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890275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87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87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87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16C40-732A-41E0-A0C0-3A5EB2305395}" type="slidenum">
              <a:rPr lang="cs-CZ"/>
              <a:pPr/>
              <a:t>9</a:t>
            </a:fld>
            <a:endParaRPr lang="cs-CZ"/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533400" indent="-533400"/>
            <a:r>
              <a:rPr lang="cs-CZ" sz="4400" b="1" dirty="0"/>
              <a:t>Právnická osoba</a:t>
            </a:r>
            <a:r>
              <a:rPr lang="cs-CZ" sz="2800" dirty="0"/>
              <a:t> </a:t>
            </a:r>
          </a:p>
        </p:txBody>
      </p:sp>
      <p:sp>
        <p:nvSpPr>
          <p:cNvPr id="11878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00113" y="1557338"/>
            <a:ext cx="7772400" cy="4530725"/>
          </a:xfrm>
        </p:spPr>
        <p:txBody>
          <a:bodyPr/>
          <a:lstStyle/>
          <a:p>
            <a:pPr marL="533400" indent="-533400">
              <a:buFont typeface="Wingdings" pitchFamily="2" charset="2"/>
              <a:buNone/>
            </a:pPr>
            <a:r>
              <a:rPr lang="cs-CZ" sz="4000" b="1" dirty="0"/>
              <a:t>Právnická osoba</a:t>
            </a:r>
            <a:r>
              <a:rPr lang="cs-CZ" sz="2400" dirty="0"/>
              <a:t> </a:t>
            </a:r>
          </a:p>
          <a:p>
            <a:pPr marL="533400" indent="-533400">
              <a:buClr>
                <a:srgbClr val="A50021"/>
              </a:buClr>
              <a:buFont typeface="Wingdings" pitchFamily="2" charset="2"/>
              <a:buAutoNum type="arabicPeriod"/>
            </a:pP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Obchodní společnosti</a:t>
            </a:r>
          </a:p>
          <a:p>
            <a:pPr marL="1116013" lvl="1" indent="-495300">
              <a:buClr>
                <a:srgbClr val="A50021"/>
              </a:buClr>
              <a:buFont typeface="Wingdings" pitchFamily="2" charset="2"/>
              <a:buAutoNum type="alphaLcPeriod"/>
            </a:pP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Veřejná obchodní společnost</a:t>
            </a:r>
          </a:p>
          <a:p>
            <a:pPr marL="1116013" lvl="1" indent="-495300">
              <a:buClr>
                <a:srgbClr val="A50021"/>
              </a:buClr>
              <a:buFont typeface="Wingdings" pitchFamily="2" charset="2"/>
              <a:buAutoNum type="alphaLcPeriod"/>
            </a:pP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Komanditní společnost</a:t>
            </a:r>
          </a:p>
          <a:p>
            <a:pPr marL="1116013" lvl="1" indent="-495300">
              <a:buClr>
                <a:srgbClr val="A50021"/>
              </a:buClr>
              <a:buFont typeface="Wingdings" pitchFamily="2" charset="2"/>
              <a:buAutoNum type="alphaLcPeriod"/>
            </a:pP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Akciová společnost</a:t>
            </a:r>
          </a:p>
          <a:p>
            <a:pPr marL="1116013" lvl="1" indent="-495300">
              <a:buClr>
                <a:srgbClr val="A50021"/>
              </a:buClr>
              <a:buFont typeface="Wingdings" pitchFamily="2" charset="2"/>
              <a:buAutoNum type="alphaLcPeriod"/>
            </a:pP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Společnost s ručením omezeným</a:t>
            </a:r>
          </a:p>
          <a:p>
            <a:pPr marL="533400" indent="-533400">
              <a:buClr>
                <a:srgbClr val="A50021"/>
              </a:buClr>
              <a:buFont typeface="Wingdings" pitchFamily="2" charset="2"/>
              <a:buAutoNum type="arabicPeriod"/>
            </a:pP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Družstva</a:t>
            </a:r>
          </a:p>
          <a:p>
            <a:pPr marL="533400" indent="-533400">
              <a:buClr>
                <a:srgbClr val="A50021"/>
              </a:buClr>
              <a:buFont typeface="Wingdings" pitchFamily="2" charset="2"/>
              <a:buAutoNum type="arabicPeriod"/>
            </a:pP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Státní podniky</a:t>
            </a:r>
          </a:p>
          <a:p>
            <a:pPr marL="533400" indent="-533400">
              <a:buFont typeface="Wingdings" pitchFamily="2" charset="2"/>
              <a:buNone/>
            </a:pPr>
            <a:endParaRPr lang="cs-CZ" b="1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Zahnutá šipka nahoru 5">
            <a:hlinkClick r:id="rId2" action="ppaction://hlinksldjump"/>
          </p:cNvPr>
          <p:cNvSpPr/>
          <p:nvPr/>
        </p:nvSpPr>
        <p:spPr>
          <a:xfrm>
            <a:off x="6552220" y="5663026"/>
            <a:ext cx="936104" cy="504056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555136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87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87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87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87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87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187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187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878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87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10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dirty="0"/>
              <a:t>Zákon č. 513/1991 Sb., obchodní zákoník, ve znění pozdějších předpisů. 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>
                <a:latin typeface="Franklin Gothic Medium" pitchFamily="34" charset="0"/>
              </a:rPr>
              <a:t>http://</a:t>
            </a:r>
            <a:r>
              <a:rPr lang="cs-CZ" sz="3200" u="sng" dirty="0" smtClean="0">
                <a:latin typeface="Franklin Gothic Medium" pitchFamily="34" charset="0"/>
              </a:rPr>
              <a:t>office.microsoft.com </a:t>
            </a:r>
            <a:r>
              <a:rPr lang="cs-CZ" sz="3200" dirty="0" smtClean="0">
                <a:latin typeface="Franklin Gothic Medium" pitchFamily="34" charset="0"/>
              </a:rPr>
              <a:t>Galerie </a:t>
            </a:r>
            <a:r>
              <a:rPr lang="cs-CZ" sz="3200" dirty="0">
                <a:latin typeface="Franklin Gothic Medium" pitchFamily="34" charset="0"/>
              </a:rPr>
              <a:t>Office, </a:t>
            </a:r>
            <a:r>
              <a:rPr lang="cs-CZ" sz="3200" dirty="0" smtClean="0">
                <a:latin typeface="Franklin Gothic Medium" pitchFamily="34" charset="0"/>
              </a:rPr>
              <a:t>03.01.2013</a:t>
            </a:r>
            <a:endParaRPr lang="cs-CZ" sz="3200" dirty="0">
              <a:latin typeface="Franklin Gothic Medium" pitchFamily="34" charset="0"/>
            </a:endParaRPr>
          </a:p>
          <a:p>
            <a:pPr marL="0" indent="0">
              <a:buNone/>
            </a:pPr>
            <a:endParaRPr lang="cs-CZ" sz="32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1295</TotalTime>
  <Words>310</Words>
  <Application>Microsoft Office PowerPoint</Application>
  <PresentationFormat>Předvádění na obrazovce (4:3)</PresentationFormat>
  <Paragraphs>92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DIGITÁLNÍ UČEBNÍ MATERIÁL</vt:lpstr>
      <vt:lpstr>PODNIKÁNÍ</vt:lpstr>
      <vt:lpstr> Členění subjektů národního hospodářství  </vt:lpstr>
      <vt:lpstr> Podnikání  ziskový sektor </vt:lpstr>
      <vt:lpstr>Fyzická osoba</vt:lpstr>
      <vt:lpstr>Fyzická osoba</vt:lpstr>
      <vt:lpstr>Fyzická osoba</vt:lpstr>
      <vt:lpstr>Právnická osoba </vt:lpstr>
      <vt:lpstr>Právnická osoba 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Dum</cp:lastModifiedBy>
  <cp:revision>63</cp:revision>
  <cp:lastPrinted>1601-01-01T00:00:00Z</cp:lastPrinted>
  <dcterms:created xsi:type="dcterms:W3CDTF">2006-11-18T10:07:42Z</dcterms:created>
  <dcterms:modified xsi:type="dcterms:W3CDTF">2013-04-22T19:56:42Z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