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2"/>
  </p:notesMasterIdLst>
  <p:sldIdLst>
    <p:sldId id="309" r:id="rId2"/>
    <p:sldId id="256" r:id="rId3"/>
    <p:sldId id="257" r:id="rId4"/>
    <p:sldId id="258" r:id="rId5"/>
    <p:sldId id="259" r:id="rId6"/>
    <p:sldId id="305" r:id="rId7"/>
    <p:sldId id="306" r:id="rId8"/>
    <p:sldId id="302" r:id="rId9"/>
    <p:sldId id="265" r:id="rId10"/>
    <p:sldId id="31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96" autoAdjust="0"/>
    <p:restoredTop sz="94237" autoAdjust="0"/>
  </p:normalViewPr>
  <p:slideViewPr>
    <p:cSldViewPr>
      <p:cViewPr varScale="1">
        <p:scale>
          <a:sx n="71" d="100"/>
          <a:sy n="71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5D145C-BA60-47D2-A039-C43A3983E47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96AE673-BEC0-40FF-90CD-BA67B55F4904}">
      <dgm:prSet phldrT="[Text]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/>
            <a:t>cizí kapitál</a:t>
          </a:r>
          <a:endParaRPr lang="cs-CZ" dirty="0"/>
        </a:p>
      </dgm:t>
    </dgm:pt>
    <dgm:pt modelId="{66C7EDCE-0C4D-49EC-BD88-4640248185B7}" type="parTrans" cxnId="{C9CE1D0B-0CDF-45DD-B3A2-077972F8954C}">
      <dgm:prSet/>
      <dgm:spPr/>
      <dgm:t>
        <a:bodyPr/>
        <a:lstStyle/>
        <a:p>
          <a:endParaRPr lang="cs-CZ"/>
        </a:p>
      </dgm:t>
    </dgm:pt>
    <dgm:pt modelId="{21360842-8D31-4358-B0EB-0781BFD191D9}" type="sibTrans" cxnId="{C9CE1D0B-0CDF-45DD-B3A2-077972F8954C}">
      <dgm:prSet/>
      <dgm:spPr/>
      <dgm:t>
        <a:bodyPr/>
        <a:lstStyle/>
        <a:p>
          <a:endParaRPr lang="cs-CZ"/>
        </a:p>
      </dgm:t>
    </dgm:pt>
    <dgm:pt modelId="{9819DBE4-083F-4C59-BDEC-A7BD0731FB30}">
      <dgm:prSet phldrT="[Text]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dirty="0" smtClean="0"/>
            <a:t>maximální zisk</a:t>
          </a:r>
          <a:endParaRPr lang="cs-CZ" dirty="0"/>
        </a:p>
      </dgm:t>
    </dgm:pt>
    <dgm:pt modelId="{351467F6-B229-4051-9E10-3D3433887367}" type="sibTrans" cxnId="{00AC7D1E-D33C-4BF6-8064-28B55F819F78}">
      <dgm:prSet/>
      <dgm:spPr/>
      <dgm:t>
        <a:bodyPr/>
        <a:lstStyle/>
        <a:p>
          <a:endParaRPr lang="cs-CZ"/>
        </a:p>
      </dgm:t>
    </dgm:pt>
    <dgm:pt modelId="{7586AFA1-19D3-4DE5-8313-5918F2D7517B}" type="parTrans" cxnId="{00AC7D1E-D33C-4BF6-8064-28B55F819F78}">
      <dgm:prSet/>
      <dgm:spPr/>
      <dgm:t>
        <a:bodyPr/>
        <a:lstStyle/>
        <a:p>
          <a:endParaRPr lang="cs-CZ"/>
        </a:p>
      </dgm:t>
    </dgm:pt>
    <dgm:pt modelId="{786164EF-6143-4E19-9544-E26A69216F5F}">
      <dgm:prSet phldrT="[Text]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smtClean="0"/>
            <a:t>vlastní kapitál</a:t>
          </a:r>
          <a:endParaRPr lang="cs-CZ" dirty="0"/>
        </a:p>
      </dgm:t>
    </dgm:pt>
    <dgm:pt modelId="{FF950F28-D63D-4E35-87F1-8D2CF0C84F0E}" type="sibTrans" cxnId="{B11B8BFD-A9DC-4ED1-9600-064682D7D569}">
      <dgm:prSet/>
      <dgm:spPr/>
      <dgm:t>
        <a:bodyPr/>
        <a:lstStyle/>
        <a:p>
          <a:endParaRPr lang="cs-CZ"/>
        </a:p>
      </dgm:t>
    </dgm:pt>
    <dgm:pt modelId="{FEF3E7A0-9ECF-46C5-88B8-4A7D70E0E67C}" type="parTrans" cxnId="{B11B8BFD-A9DC-4ED1-9600-064682D7D569}">
      <dgm:prSet/>
      <dgm:spPr/>
      <dgm:t>
        <a:bodyPr/>
        <a:lstStyle/>
        <a:p>
          <a:endParaRPr lang="cs-CZ"/>
        </a:p>
      </dgm:t>
    </dgm:pt>
    <dgm:pt modelId="{BADE5114-E811-454E-919A-80A2591624AE}" type="pres">
      <dgm:prSet presAssocID="{3C5D145C-BA60-47D2-A039-C43A3983E47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AB25996-3366-4C34-B4EC-114AE2E09A4E}" type="pres">
      <dgm:prSet presAssocID="{786164EF-6143-4E19-9544-E26A69216F5F}" presName="node" presStyleLbl="node1" presStyleIdx="0" presStyleCnt="3" custLinFactNeighborX="-18981" custLinFactNeighborY="-20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4C7712-6DE2-4091-B4B5-25D23F921AA1}" type="pres">
      <dgm:prSet presAssocID="{FF950F28-D63D-4E35-87F1-8D2CF0C84F0E}" presName="sibTrans" presStyleCnt="0"/>
      <dgm:spPr/>
    </dgm:pt>
    <dgm:pt modelId="{07523F79-8742-4439-8C69-4DB5609A3234}" type="pres">
      <dgm:prSet presAssocID="{396AE673-BEC0-40FF-90CD-BA67B55F4904}" presName="node" presStyleLbl="node1" presStyleIdx="1" presStyleCnt="3" custLinFactNeighborX="24254" custLinFactNeighborY="-20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CABF5C-EB1B-4BC3-A862-17E28496F5E8}" type="pres">
      <dgm:prSet presAssocID="{21360842-8D31-4358-B0EB-0781BFD191D9}" presName="sibTrans" presStyleCnt="0"/>
      <dgm:spPr/>
    </dgm:pt>
    <dgm:pt modelId="{F003AF83-B12F-465F-8C33-A9529A69A442}" type="pres">
      <dgm:prSet presAssocID="{9819DBE4-083F-4C59-BDEC-A7BD0731FB30}" presName="node" presStyleLbl="node1" presStyleIdx="2" presStyleCnt="3" custLinFactNeighborX="-861" custLinFactNeighborY="102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DD5854-97F0-498A-B6A7-A53DBCC2C8A4}" type="presOf" srcId="{396AE673-BEC0-40FF-90CD-BA67B55F4904}" destId="{07523F79-8742-4439-8C69-4DB5609A3234}" srcOrd="0" destOrd="0" presId="urn:microsoft.com/office/officeart/2005/8/layout/default"/>
    <dgm:cxn modelId="{B11B8BFD-A9DC-4ED1-9600-064682D7D569}" srcId="{3C5D145C-BA60-47D2-A039-C43A3983E47A}" destId="{786164EF-6143-4E19-9544-E26A69216F5F}" srcOrd="0" destOrd="0" parTransId="{FEF3E7A0-9ECF-46C5-88B8-4A7D70E0E67C}" sibTransId="{FF950F28-D63D-4E35-87F1-8D2CF0C84F0E}"/>
    <dgm:cxn modelId="{C3A0F38C-F54B-48B8-B5E8-6F0262D71CF1}" type="presOf" srcId="{3C5D145C-BA60-47D2-A039-C43A3983E47A}" destId="{BADE5114-E811-454E-919A-80A2591624AE}" srcOrd="0" destOrd="0" presId="urn:microsoft.com/office/officeart/2005/8/layout/default"/>
    <dgm:cxn modelId="{C9CE1D0B-0CDF-45DD-B3A2-077972F8954C}" srcId="{3C5D145C-BA60-47D2-A039-C43A3983E47A}" destId="{396AE673-BEC0-40FF-90CD-BA67B55F4904}" srcOrd="1" destOrd="0" parTransId="{66C7EDCE-0C4D-49EC-BD88-4640248185B7}" sibTransId="{21360842-8D31-4358-B0EB-0781BFD191D9}"/>
    <dgm:cxn modelId="{00AC7D1E-D33C-4BF6-8064-28B55F819F78}" srcId="{3C5D145C-BA60-47D2-A039-C43A3983E47A}" destId="{9819DBE4-083F-4C59-BDEC-A7BD0731FB30}" srcOrd="2" destOrd="0" parTransId="{7586AFA1-19D3-4DE5-8313-5918F2D7517B}" sibTransId="{351467F6-B229-4051-9E10-3D3433887367}"/>
    <dgm:cxn modelId="{31D439CD-301F-450D-9C39-A2450BC2A3BE}" type="presOf" srcId="{9819DBE4-083F-4C59-BDEC-A7BD0731FB30}" destId="{F003AF83-B12F-465F-8C33-A9529A69A442}" srcOrd="0" destOrd="0" presId="urn:microsoft.com/office/officeart/2005/8/layout/default"/>
    <dgm:cxn modelId="{67AFDABF-60F4-4545-8D20-B4FB9BE45D7F}" type="presOf" srcId="{786164EF-6143-4E19-9544-E26A69216F5F}" destId="{FAB25996-3366-4C34-B4EC-114AE2E09A4E}" srcOrd="0" destOrd="0" presId="urn:microsoft.com/office/officeart/2005/8/layout/default"/>
    <dgm:cxn modelId="{773BDC43-D66C-4576-8EDE-9788597D6236}" type="presParOf" srcId="{BADE5114-E811-454E-919A-80A2591624AE}" destId="{FAB25996-3366-4C34-B4EC-114AE2E09A4E}" srcOrd="0" destOrd="0" presId="urn:microsoft.com/office/officeart/2005/8/layout/default"/>
    <dgm:cxn modelId="{50AE85C4-204D-47B8-A229-02BC7759EC8D}" type="presParOf" srcId="{BADE5114-E811-454E-919A-80A2591624AE}" destId="{5C4C7712-6DE2-4091-B4B5-25D23F921AA1}" srcOrd="1" destOrd="0" presId="urn:microsoft.com/office/officeart/2005/8/layout/default"/>
    <dgm:cxn modelId="{46CD3456-1759-47ED-AD09-A759F6FD1135}" type="presParOf" srcId="{BADE5114-E811-454E-919A-80A2591624AE}" destId="{07523F79-8742-4439-8C69-4DB5609A3234}" srcOrd="2" destOrd="0" presId="urn:microsoft.com/office/officeart/2005/8/layout/default"/>
    <dgm:cxn modelId="{DC7D6F90-0843-4526-9B53-B60ACA6347AD}" type="presParOf" srcId="{BADE5114-E811-454E-919A-80A2591624AE}" destId="{5ACABF5C-EB1B-4BC3-A862-17E28496F5E8}" srcOrd="3" destOrd="0" presId="urn:microsoft.com/office/officeart/2005/8/layout/default"/>
    <dgm:cxn modelId="{C6ED7CFD-5133-4AC0-AA07-DF1014798432}" type="presParOf" srcId="{BADE5114-E811-454E-919A-80A2591624AE}" destId="{F003AF83-B12F-465F-8C33-A9529A69A44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25996-3366-4C34-B4EC-114AE2E09A4E}">
      <dsp:nvSpPr>
        <dsp:cNvPr id="0" name=""/>
        <dsp:cNvSpPr/>
      </dsp:nvSpPr>
      <dsp:spPr>
        <a:xfrm>
          <a:off x="451010" y="0"/>
          <a:ext cx="2583779" cy="1550267"/>
        </a:xfrm>
        <a:prstGeom prst="rect">
          <a:avLst/>
        </a:prstGeom>
        <a:solidFill>
          <a:schemeClr val="accent2">
            <a:lumMod val="40000"/>
            <a:lumOff val="60000"/>
            <a:alpha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vlastní kapitál</a:t>
          </a:r>
          <a:endParaRPr lang="cs-CZ" sz="3900" kern="1200" dirty="0"/>
        </a:p>
      </dsp:txBody>
      <dsp:txXfrm>
        <a:off x="451010" y="0"/>
        <a:ext cx="2583779" cy="1550267"/>
      </dsp:txXfrm>
    </dsp:sp>
    <dsp:sp modelId="{07523F79-8742-4439-8C69-4DB5609A3234}">
      <dsp:nvSpPr>
        <dsp:cNvPr id="0" name=""/>
        <dsp:cNvSpPr/>
      </dsp:nvSpPr>
      <dsp:spPr>
        <a:xfrm>
          <a:off x="4410264" y="0"/>
          <a:ext cx="2583779" cy="1550267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cizí kapitál</a:t>
          </a:r>
          <a:endParaRPr lang="cs-CZ" sz="3900" kern="1200" dirty="0"/>
        </a:p>
      </dsp:txBody>
      <dsp:txXfrm>
        <a:off x="4410264" y="0"/>
        <a:ext cx="2583779" cy="1550267"/>
      </dsp:txXfrm>
    </dsp:sp>
    <dsp:sp modelId="{F003AF83-B12F-465F-8C33-A9529A69A442}">
      <dsp:nvSpPr>
        <dsp:cNvPr id="0" name=""/>
        <dsp:cNvSpPr/>
      </dsp:nvSpPr>
      <dsp:spPr>
        <a:xfrm>
          <a:off x="2340270" y="1812332"/>
          <a:ext cx="2583779" cy="1550267"/>
        </a:xfrm>
        <a:prstGeom prst="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maximální zisk</a:t>
          </a:r>
          <a:endParaRPr lang="cs-CZ" sz="3900" kern="1200" dirty="0"/>
        </a:p>
      </dsp:txBody>
      <dsp:txXfrm>
        <a:off x="2340270" y="1812332"/>
        <a:ext cx="2583779" cy="1550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9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6349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349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6349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349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6349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349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350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350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350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350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8B4D1F7-A2FE-4F83-9E74-FEA5EAAF00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DC1794-3483-4D37-8C2B-053E4FF9EA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440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9EC04-5F8A-4D99-891C-867D36A18C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886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6236E-E720-4EBF-876A-F737F4FCA5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517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C2948-A677-443F-BBEC-FC3652DF98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989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DB23E-2CB7-4DC1-B44A-F765895B00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119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304F5-9223-4591-B0E8-570B86F295B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28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9B7A4D-EF8D-4E6A-A614-CE1FE9273C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987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3EF51F-E3B1-460F-B8F1-B349523EA2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96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A3FBBD-F84B-4D1B-928E-58C48A55807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511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24019-141F-447F-8D22-F8A6CFCF7CF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5398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9AA2979C-2223-4889-8EAE-163DF25854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616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46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6246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246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6246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247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247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7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247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6247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247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E683FC09-7C9D-48FA-ABD0-F85DBCF683C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3480797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22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Úvod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podnikání II.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3" name="Picture 3" descr="C:\Users\SSGaS04\AppData\Local\Microsoft\Windows\Temporary Internet Files\Content.IE5\YWI8NPX5\MC90029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5"/>
            <a:ext cx="3960440" cy="41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35696" y="1124744"/>
            <a:ext cx="6629400" cy="2209800"/>
          </a:xfrm>
        </p:spPr>
        <p:txBody>
          <a:bodyPr/>
          <a:lstStyle/>
          <a:p>
            <a:r>
              <a:rPr lang="cs-CZ" b="1" dirty="0"/>
              <a:t>PODNIKÁNÍ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Úvod do podnikání II.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E460B-95E5-469D-94AB-45B0A0994A38}" type="slidenum">
              <a:rPr lang="cs-CZ"/>
              <a:pPr/>
              <a:t>3</a:t>
            </a:fld>
            <a:endParaRPr lang="cs-CZ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PODNIKÁNÍ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595685"/>
            <a:ext cx="7772400" cy="45307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3200" b="1" dirty="0"/>
              <a:t>Podnikání</a:t>
            </a:r>
            <a:r>
              <a:rPr lang="cs-CZ" sz="32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  <a:p>
            <a:pPr marL="0" indent="0" algn="just">
              <a:buFont typeface="Wingdings" pitchFamily="2" charset="2"/>
              <a:buNone/>
            </a:pPr>
            <a:r>
              <a:rPr lang="cs-CZ" dirty="0"/>
              <a:t>soustavná činnost prováděná samostatně podnikatelem, vlastním jménem a na vlastní odpovědnost za účelem dosažení </a:t>
            </a:r>
            <a:r>
              <a:rPr lang="cs-CZ" dirty="0" smtClean="0"/>
              <a:t>maximálního zisku </a:t>
            </a:r>
            <a:r>
              <a:rPr lang="cs-CZ" dirty="0"/>
              <a:t/>
            </a:r>
            <a:br>
              <a:rPr lang="cs-CZ" dirty="0"/>
            </a:br>
            <a:endParaRPr lang="cs-CZ" dirty="0">
              <a:hlinkMouseOver r:id="" action="ppaction://noaction"/>
            </a:endParaRPr>
          </a:p>
          <a:p>
            <a:pPr marL="0" indent="0">
              <a:buNone/>
            </a:pPr>
            <a:endParaRPr lang="pl-PL" sz="2400" dirty="0" smtClean="0"/>
          </a:p>
          <a:p>
            <a:pPr marL="0" indent="0">
              <a:buNone/>
            </a:pPr>
            <a:endParaRPr lang="pl-PL" sz="2400" dirty="0"/>
          </a:p>
          <a:p>
            <a:pPr marL="0" indent="0">
              <a:buNone/>
            </a:pPr>
            <a:endParaRPr lang="pl-PL" sz="2400" dirty="0" smtClean="0"/>
          </a:p>
          <a:p>
            <a:pPr marL="0" indent="0">
              <a:buNone/>
            </a:pPr>
            <a:r>
              <a:rPr lang="pl-PL" sz="2400" dirty="0"/>
              <a:t>(</a:t>
            </a:r>
            <a:r>
              <a:rPr lang="pl-PL" sz="2400" dirty="0" smtClean="0"/>
              <a:t>podle </a:t>
            </a:r>
            <a:r>
              <a:rPr lang="pl-PL" sz="2400" dirty="0"/>
              <a:t>Obchodního zákoníku &amp;2 </a:t>
            </a:r>
            <a:r>
              <a:rPr lang="pl-PL" sz="2400" dirty="0" smtClean="0"/>
              <a:t>odst.1)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29026" name="Picture 2" descr="C:\Users\SSGaS04\AppData\Local\Microsoft\Windows\Temporary Internet Files\Content.IE5\IQY67P0N\MC900221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368" y="3856533"/>
            <a:ext cx="1619402" cy="165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129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IQY67P0N\MC900071199[1].wmf"/>
          <p:cNvPicPr>
            <a:picLocks noChangeAspect="1" noChangeArrowheads="1"/>
          </p:cNvPicPr>
          <p:nvPr/>
        </p:nvPicPr>
        <p:blipFill>
          <a:blip r:embed="rId2">
            <a:lum bright="30000" contrast="-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7128792" cy="449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E272C-53E3-47C5-9068-84546B160E9D}" type="slidenum">
              <a:rPr lang="cs-CZ"/>
              <a:pPr/>
              <a:t>4</a:t>
            </a:fld>
            <a:endParaRPr lang="cs-CZ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PODNIKÁNÍ – základní funkce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628800"/>
            <a:ext cx="7776864" cy="4824536"/>
          </a:xfrm>
        </p:spPr>
        <p:txBody>
          <a:bodyPr/>
          <a:lstStyle/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Char char="Ø"/>
            </a:pPr>
            <a:r>
              <a:rPr lang="cs-CZ" sz="2400" b="1" dirty="0"/>
              <a:t>Vytváření trhu zákazníků</a:t>
            </a:r>
            <a:r>
              <a:rPr lang="cs-CZ" sz="2400" dirty="0"/>
              <a:t> </a:t>
            </a:r>
          </a:p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None/>
            </a:pPr>
            <a:r>
              <a:rPr lang="cs-CZ" sz="2400" dirty="0"/>
              <a:t>	prostředek uspokojování lidských potřeb  (výrobou zboží</a:t>
            </a:r>
            <a:r>
              <a:rPr lang="cs-CZ" sz="2400" dirty="0" smtClean="0"/>
              <a:t>, poskytování </a:t>
            </a:r>
            <a:r>
              <a:rPr lang="cs-CZ" sz="2400" dirty="0"/>
              <a:t>služeb</a:t>
            </a:r>
            <a:r>
              <a:rPr lang="cs-CZ" sz="2400" dirty="0" smtClean="0"/>
              <a:t>)</a:t>
            </a:r>
          </a:p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None/>
            </a:pPr>
            <a:endParaRPr lang="cs-CZ" sz="2400" dirty="0"/>
          </a:p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Char char="Ø"/>
            </a:pPr>
            <a:r>
              <a:rPr lang="cs-CZ" sz="2400" b="1" dirty="0"/>
              <a:t>Marketing</a:t>
            </a:r>
          </a:p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None/>
            </a:pPr>
            <a:r>
              <a:rPr lang="cs-CZ" sz="2400" dirty="0"/>
              <a:t>	uspokojujeme cizí potřeby, přičemž se snažíme dosáhnout zisk a uspokojit i potřeby </a:t>
            </a:r>
            <a:r>
              <a:rPr lang="cs-CZ" sz="2400" dirty="0" smtClean="0"/>
              <a:t>vlastní</a:t>
            </a:r>
          </a:p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None/>
            </a:pPr>
            <a:r>
              <a:rPr lang="cs-CZ" sz="2400" dirty="0" smtClean="0"/>
              <a:t> </a:t>
            </a:r>
            <a:endParaRPr lang="cs-CZ" sz="2400" dirty="0"/>
          </a:p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Char char="Ø"/>
            </a:pPr>
            <a:r>
              <a:rPr lang="cs-CZ" sz="2400" b="1" dirty="0"/>
              <a:t>Výroba spojená s inovační činností</a:t>
            </a:r>
          </a:p>
          <a:p>
            <a:pPr marL="274638" indent="-274638">
              <a:lnSpc>
                <a:spcPct val="90000"/>
              </a:lnSpc>
              <a:buClr>
                <a:srgbClr val="CC6600"/>
              </a:buClr>
              <a:buFont typeface="Wingdings" pitchFamily="2" charset="2"/>
              <a:buNone/>
            </a:pPr>
            <a:r>
              <a:rPr lang="cs-CZ" sz="2400" dirty="0"/>
              <a:t>	riskování realizace inovací (změny ve vnitřní struktuře) 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75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750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14A71-C8F5-4C2C-A1A0-D832399E0674}" type="slidenum">
              <a:rPr lang="cs-CZ"/>
              <a:pPr/>
              <a:t>5</a:t>
            </a:fld>
            <a:endParaRPr lang="cs-CZ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739962" y="260648"/>
            <a:ext cx="7772400" cy="1143000"/>
          </a:xfrm>
        </p:spPr>
        <p:txBody>
          <a:bodyPr/>
          <a:lstStyle/>
          <a:p>
            <a:r>
              <a:rPr lang="cs-CZ" b="1" dirty="0"/>
              <a:t>PODSTATA PODNIKÁNÍ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buClr>
                <a:srgbClr val="CC6600"/>
              </a:buClr>
              <a:buFont typeface="Wingdings" pitchFamily="2" charset="2"/>
              <a:buNone/>
            </a:pPr>
            <a:r>
              <a:rPr lang="cs-CZ" b="1" dirty="0"/>
              <a:t>Podstata podnikání </a:t>
            </a:r>
            <a:br>
              <a:rPr lang="cs-CZ" b="1" dirty="0"/>
            </a:br>
            <a:endParaRPr lang="cs-CZ" b="1" dirty="0"/>
          </a:p>
          <a:p>
            <a:pPr marL="533400" indent="-533400">
              <a:buClr>
                <a:srgbClr val="675101"/>
              </a:buClr>
              <a:buFont typeface="Wingdings" pitchFamily="2" charset="2"/>
              <a:buAutoNum type="arabicPeriod"/>
            </a:pPr>
            <a:r>
              <a:rPr lang="cs-CZ" b="1" i="1" dirty="0">
                <a:solidFill>
                  <a:srgbClr val="675101"/>
                </a:solidFill>
              </a:rPr>
              <a:t>účel podnikání </a:t>
            </a:r>
            <a:br>
              <a:rPr lang="cs-CZ" b="1" i="1" dirty="0">
                <a:solidFill>
                  <a:srgbClr val="675101"/>
                </a:solidFill>
              </a:rPr>
            </a:br>
            <a:r>
              <a:rPr lang="cs-CZ" sz="2400" dirty="0"/>
              <a:t>- v jaké oblasti podnikat, jaké potřeby, skupiny zákazníků, zdroje, předpoklady, zkušenosti </a:t>
            </a:r>
            <a:endParaRPr lang="cs-CZ" sz="2400" dirty="0" smtClean="0"/>
          </a:p>
          <a:p>
            <a:pPr marL="533400" indent="-533400">
              <a:buClr>
                <a:srgbClr val="675101"/>
              </a:buClr>
              <a:buFont typeface="Wingdings" pitchFamily="2" charset="2"/>
              <a:buAutoNum type="arabicPeriod"/>
            </a:pPr>
            <a:endParaRPr lang="cs-CZ" sz="2400" dirty="0" smtClean="0"/>
          </a:p>
          <a:p>
            <a:pPr marL="533400" indent="-533400">
              <a:buClr>
                <a:srgbClr val="675101"/>
              </a:buClr>
              <a:buFont typeface="Wingdings" pitchFamily="2" charset="2"/>
              <a:buAutoNum type="arabicPeriod"/>
            </a:pPr>
            <a:r>
              <a:rPr lang="cs-CZ" b="1" i="1" dirty="0">
                <a:solidFill>
                  <a:srgbClr val="675101"/>
                </a:solidFill>
              </a:rPr>
              <a:t>cíl </a:t>
            </a:r>
            <a:r>
              <a:rPr lang="cs-CZ" b="1" i="1" dirty="0">
                <a:solidFill>
                  <a:srgbClr val="675101"/>
                </a:solidFill>
              </a:rPr>
              <a:t>podnikání </a:t>
            </a:r>
            <a:br>
              <a:rPr lang="cs-CZ" b="1" i="1" dirty="0">
                <a:solidFill>
                  <a:srgbClr val="675101"/>
                </a:solidFill>
              </a:rPr>
            </a:br>
            <a:r>
              <a:rPr lang="cs-CZ" sz="2400" dirty="0"/>
              <a:t>- zhodnocení vloženého kapitálu </a:t>
            </a:r>
            <a:br>
              <a:rPr lang="cs-CZ" sz="2400" dirty="0"/>
            </a:br>
            <a:r>
              <a:rPr lang="cs-CZ" sz="2400" dirty="0"/>
              <a:t>- dílčí cíle </a:t>
            </a:r>
            <a:br>
              <a:rPr lang="cs-CZ" sz="2400" dirty="0"/>
            </a:br>
            <a:r>
              <a:rPr lang="cs-CZ" sz="2400" dirty="0"/>
              <a:t>- proniknout na trh, přežít ... 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68612" name="Rectangle 4"/>
          <p:cNvSpPr>
            <a:spLocks noChangeArrowheads="1"/>
          </p:cNvSpPr>
          <p:nvPr/>
        </p:nvSpPr>
        <p:spPr bwMode="auto">
          <a:xfrm>
            <a:off x="762000" y="3444875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CD1CF-7156-486C-9903-CE9811DBC04F}" type="slidenum">
              <a:rPr lang="cs-CZ"/>
              <a:pPr/>
              <a:t>6</a:t>
            </a:fld>
            <a:endParaRPr lang="cs-CZ"/>
          </a:p>
        </p:txBody>
      </p:sp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PODSTATA PODNIKÁNÍ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+mj-lt"/>
              <a:buAutoNum type="arabicPeriod" startAt="3"/>
            </a:pPr>
            <a:r>
              <a:rPr lang="cs-CZ" b="1" i="1" dirty="0">
                <a:solidFill>
                  <a:srgbClr val="675101"/>
                </a:solidFill>
              </a:rPr>
              <a:t>Kde bude </a:t>
            </a:r>
            <a:r>
              <a:rPr lang="cs-CZ" b="1" i="1" dirty="0" smtClean="0">
                <a:solidFill>
                  <a:srgbClr val="675101"/>
                </a:solidFill>
              </a:rPr>
              <a:t>podnikat</a:t>
            </a:r>
          </a:p>
          <a:p>
            <a:pPr marL="0" indent="0">
              <a:lnSpc>
                <a:spcPct val="90000"/>
              </a:lnSpc>
              <a:buClr>
                <a:srgbClr val="675101"/>
              </a:buClr>
              <a:buNone/>
            </a:pPr>
            <a:r>
              <a:rPr lang="cs-CZ" b="1" i="1" dirty="0">
                <a:solidFill>
                  <a:srgbClr val="675101"/>
                </a:solidFill>
              </a:rPr>
              <a:t> </a:t>
            </a:r>
            <a:r>
              <a:rPr lang="cs-CZ" b="1" i="1" dirty="0" smtClean="0">
                <a:solidFill>
                  <a:srgbClr val="675101"/>
                </a:solidFill>
              </a:rPr>
              <a:t>    </a:t>
            </a:r>
            <a:r>
              <a:rPr lang="cs-CZ" dirty="0" smtClean="0"/>
              <a:t>výběr</a:t>
            </a:r>
            <a:r>
              <a:rPr lang="cs-CZ" dirty="0"/>
              <a:t>, charakteristika místa podnikání</a:t>
            </a:r>
          </a:p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+mj-lt"/>
              <a:buAutoNum type="arabicPeriod" startAt="4"/>
            </a:pPr>
            <a:r>
              <a:rPr lang="cs-CZ" b="1" i="1" dirty="0" smtClean="0">
                <a:solidFill>
                  <a:srgbClr val="675101"/>
                </a:solidFill>
              </a:rPr>
              <a:t>Jak </a:t>
            </a:r>
            <a:r>
              <a:rPr lang="cs-CZ" b="1" i="1" dirty="0">
                <a:solidFill>
                  <a:srgbClr val="675101"/>
                </a:solidFill>
              </a:rPr>
              <a:t>bude podnikat</a:t>
            </a:r>
            <a:r>
              <a:rPr lang="cs-CZ" dirty="0"/>
              <a:t> </a:t>
            </a:r>
          </a:p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Wingdings" pitchFamily="2" charset="2"/>
              <a:buNone/>
            </a:pPr>
            <a:r>
              <a:rPr lang="cs-CZ" dirty="0"/>
              <a:t>	organizace podniku</a:t>
            </a:r>
          </a:p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+mj-lt"/>
              <a:buAutoNum type="arabicPeriod" startAt="5"/>
            </a:pPr>
            <a:r>
              <a:rPr lang="cs-CZ" b="1" i="1" dirty="0">
                <a:solidFill>
                  <a:srgbClr val="675101"/>
                </a:solidFill>
              </a:rPr>
              <a:t>Jak budou použity získané prostředky</a:t>
            </a:r>
          </a:p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Wingdings" pitchFamily="2" charset="2"/>
              <a:buNone/>
            </a:pPr>
            <a:r>
              <a:rPr lang="cs-CZ" dirty="0"/>
              <a:t>	rozdělení zisku</a:t>
            </a:r>
          </a:p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+mj-lt"/>
              <a:buAutoNum type="arabicPeriod" startAt="6"/>
            </a:pPr>
            <a:r>
              <a:rPr lang="cs-CZ" b="1" i="1" dirty="0">
                <a:solidFill>
                  <a:srgbClr val="675101"/>
                </a:solidFill>
              </a:rPr>
              <a:t>Jaká bude zvolena právní forma</a:t>
            </a:r>
            <a:r>
              <a:rPr lang="cs-CZ" dirty="0"/>
              <a:t> </a:t>
            </a:r>
          </a:p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Wingdings" pitchFamily="2" charset="2"/>
              <a:buNone/>
            </a:pPr>
            <a:r>
              <a:rPr lang="cs-CZ" dirty="0"/>
              <a:t>	obchodní společnost, družstvo, živnost</a:t>
            </a:r>
          </a:p>
          <a:p>
            <a:pPr marL="533400" indent="-533400">
              <a:lnSpc>
                <a:spcPct val="90000"/>
              </a:lnSpc>
              <a:buClr>
                <a:srgbClr val="675101"/>
              </a:buClr>
              <a:buFont typeface="Wingdings" pitchFamily="2" charset="2"/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31076" name="Rectangle 4"/>
          <p:cNvSpPr>
            <a:spLocks noChangeArrowheads="1"/>
          </p:cNvSpPr>
          <p:nvPr/>
        </p:nvSpPr>
        <p:spPr bwMode="auto">
          <a:xfrm>
            <a:off x="762000" y="3444875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1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1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1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0EF57-C86D-43F6-925A-E700B364ED32}" type="slidenum">
              <a:rPr lang="cs-CZ"/>
              <a:pPr/>
              <a:t>7</a:t>
            </a:fld>
            <a:endParaRPr lang="cs-CZ"/>
          </a:p>
        </p:txBody>
      </p:sp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CÍL PODNIKÁNÍ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200" dirty="0">
                <a:solidFill>
                  <a:srgbClr val="FF0D0D"/>
                </a:solidFill>
              </a:rPr>
              <a:t>	</a:t>
            </a:r>
            <a:r>
              <a:rPr lang="cs-CZ" sz="3200" b="1" dirty="0" smtClean="0">
                <a:solidFill>
                  <a:srgbClr val="FF0D0D"/>
                </a:solidFill>
              </a:rPr>
              <a:t>Zhodnocení </a:t>
            </a:r>
            <a:r>
              <a:rPr lang="cs-CZ" sz="3200" b="1" dirty="0">
                <a:solidFill>
                  <a:srgbClr val="FF0D0D"/>
                </a:solidFill>
              </a:rPr>
              <a:t>vloženého kapitálu, </a:t>
            </a:r>
            <a:endParaRPr lang="cs-CZ" sz="3200" b="1" dirty="0" smtClean="0">
              <a:solidFill>
                <a:srgbClr val="FF0D0D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0D0D"/>
                </a:solidFill>
              </a:rPr>
              <a:t>tj. dosažení zisku!!!</a:t>
            </a:r>
          </a:p>
          <a:p>
            <a:pPr algn="ctr">
              <a:buFont typeface="Wingdings" pitchFamily="2" charset="2"/>
              <a:buNone/>
            </a:pPr>
            <a:endParaRPr lang="cs-CZ" sz="3200" b="1" dirty="0" smtClean="0">
              <a:solidFill>
                <a:srgbClr val="FF0D0D"/>
              </a:solidFill>
            </a:endParaRPr>
          </a:p>
          <a:p>
            <a:pPr>
              <a:buFont typeface="Wingdings" pitchFamily="2" charset="2"/>
              <a:buNone/>
            </a:pPr>
            <a:endParaRPr lang="cs-CZ" sz="3200" dirty="0">
              <a:solidFill>
                <a:srgbClr val="FF0D0D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88177384"/>
              </p:ext>
            </p:extLst>
          </p:nvPr>
        </p:nvGraphicFramePr>
        <p:xfrm>
          <a:off x="1223628" y="2755812"/>
          <a:ext cx="7308812" cy="336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lus 2"/>
          <p:cNvSpPr/>
          <p:nvPr/>
        </p:nvSpPr>
        <p:spPr>
          <a:xfrm>
            <a:off x="4540333" y="3212976"/>
            <a:ext cx="936104" cy="936104"/>
          </a:xfrm>
          <a:prstGeom prst="mathPlus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835696" y="5229200"/>
            <a:ext cx="1080120" cy="504056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8C55A-D231-4902-9A99-993ADE472B5B}" type="slidenum">
              <a:rPr lang="cs-CZ"/>
              <a:pPr/>
              <a:t>8</a:t>
            </a:fld>
            <a:endParaRPr lang="cs-CZ"/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OBLASTI  PODNIKÁNÍ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1"/>
            <a:ext cx="7772400" cy="892695"/>
          </a:xfrm>
        </p:spPr>
        <p:txBody>
          <a:bodyPr/>
          <a:lstStyle/>
          <a:p>
            <a:pPr marL="533400" indent="-533400">
              <a:buClr>
                <a:srgbClr val="009900"/>
              </a:buClr>
              <a:buFont typeface="Wingdings" pitchFamily="2" charset="2"/>
              <a:buAutoNum type="arabicPeriod"/>
            </a:pPr>
            <a:r>
              <a:rPr lang="cs-CZ" dirty="0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Obchodní činnost</a:t>
            </a:r>
          </a:p>
          <a:p>
            <a:pPr marL="533400" indent="-533400">
              <a:buClr>
                <a:srgbClr val="009900"/>
              </a:buClr>
              <a:buFont typeface="Wingdings" pitchFamily="2" charset="2"/>
              <a:buAutoNum type="arabicPeriod"/>
            </a:pPr>
            <a:endParaRPr lang="cs-CZ" dirty="0">
              <a:solidFill>
                <a:srgbClr val="00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Clr>
                <a:srgbClr val="009900"/>
              </a:buClr>
              <a:buFont typeface="Wingdings" pitchFamily="2" charset="2"/>
              <a:buAutoNum type="arabicPeriod"/>
            </a:pPr>
            <a:endParaRPr lang="cs-CZ" dirty="0" smtClean="0">
              <a:solidFill>
                <a:srgbClr val="00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Clr>
                <a:srgbClr val="009900"/>
              </a:buClr>
              <a:buFont typeface="Wingdings" pitchFamily="2" charset="2"/>
              <a:buAutoNum type="arabicPeriod"/>
            </a:pPr>
            <a:endParaRPr lang="cs-CZ" dirty="0">
              <a:solidFill>
                <a:srgbClr val="00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Clr>
                <a:srgbClr val="009900"/>
              </a:buClr>
              <a:buFont typeface="Wingdings" pitchFamily="2" charset="2"/>
              <a:buAutoNum type="arabicPeriod"/>
            </a:pPr>
            <a:endParaRPr lang="cs-CZ" dirty="0" smtClean="0">
              <a:solidFill>
                <a:srgbClr val="00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Clr>
                <a:srgbClr val="009900"/>
              </a:buClr>
              <a:buFont typeface="Wingdings" pitchFamily="2" charset="2"/>
              <a:buAutoNum type="arabicPeriod"/>
            </a:pPr>
            <a:endParaRPr lang="cs-CZ" dirty="0">
              <a:solidFill>
                <a:srgbClr val="00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buClr>
                <a:srgbClr val="009900"/>
              </a:buClr>
              <a:buFont typeface="+mj-lt"/>
              <a:buAutoNum type="arabicPeriod" startAt="3"/>
            </a:pPr>
            <a:r>
              <a:rPr lang="cs-CZ" dirty="0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Poskytování služeb</a:t>
            </a:r>
            <a:br>
              <a:rPr lang="cs-CZ" dirty="0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cs-CZ" dirty="0">
              <a:solidFill>
                <a:srgbClr val="00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762000" y="3444875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pic>
        <p:nvPicPr>
          <p:cNvPr id="130050" name="Picture 2" descr="C:\Users\SSGaS04\AppData\Local\Microsoft\Windows\Temporary Internet Files\Content.IE5\0X0TOX8J\MC900388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563" y="1556792"/>
            <a:ext cx="1130013" cy="145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51" name="Picture 3" descr="C:\Users\SSGaS04\AppData\Local\Microsoft\Windows\Temporary Internet Files\Content.IE5\IQY67P0N\MC9002790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266" y="2442127"/>
            <a:ext cx="1827886" cy="167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15272" y="3244333"/>
            <a:ext cx="41090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8163" lvl="5" indent="-363538">
              <a:buClr>
                <a:srgbClr val="009900"/>
              </a:buClr>
              <a:buFont typeface="+mj-lt"/>
              <a:buAutoNum type="arabicPeriod" startAt="2"/>
            </a:pPr>
            <a:r>
              <a:rPr lang="cs-CZ" sz="2800" dirty="0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Výrobní činnost</a:t>
            </a:r>
          </a:p>
        </p:txBody>
      </p:sp>
      <p:pic>
        <p:nvPicPr>
          <p:cNvPr id="130052" name="Picture 4" descr="C:\Users\SSGaS04\AppData\Local\Microsoft\Windows\Temporary Internet Files\Content.IE5\0X0TOX8J\MC9001977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800" y="4365104"/>
            <a:ext cx="1491776" cy="180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2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0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0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0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323B3-2E2C-46D3-9999-E5D8FB5ABCAE}" type="slidenum">
              <a:rPr lang="cs-CZ"/>
              <a:pPr/>
              <a:t>9</a:t>
            </a:fld>
            <a:endParaRPr lang="cs-CZ"/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PODNIKÁNÍ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Clr>
                <a:srgbClr val="CC6600"/>
              </a:buClr>
              <a:buFont typeface="Wingdings" pitchFamily="2" charset="2"/>
              <a:buChar char="v"/>
            </a:pPr>
            <a:r>
              <a:rPr lang="cs-CZ" dirty="0" smtClean="0"/>
              <a:t>právní samostatnost</a:t>
            </a:r>
          </a:p>
          <a:p>
            <a:pPr marL="0" indent="0">
              <a:buClr>
                <a:srgbClr val="CC6600"/>
              </a:buClr>
              <a:buNone/>
            </a:pPr>
            <a:r>
              <a:rPr lang="cs-CZ" dirty="0"/>
              <a:t> </a:t>
            </a:r>
            <a:r>
              <a:rPr lang="cs-CZ" dirty="0" smtClean="0"/>
              <a:t>    (použití obchodního jména)</a:t>
            </a:r>
          </a:p>
          <a:p>
            <a:pPr marL="0" indent="0">
              <a:buClr>
                <a:srgbClr val="CC6600"/>
              </a:buClr>
              <a:buNone/>
            </a:pPr>
            <a:endParaRPr lang="cs-CZ" dirty="0"/>
          </a:p>
          <a:p>
            <a:pPr marL="457200" indent="-457200">
              <a:buClr>
                <a:srgbClr val="CC6600"/>
              </a:buClr>
              <a:buFont typeface="Wingdings" pitchFamily="2" charset="2"/>
              <a:buChar char="v"/>
            </a:pPr>
            <a:r>
              <a:rPr lang="cs-CZ" dirty="0"/>
              <a:t>ekonomická (hospodářská) samostatnost (samostatně hospodaří a vystupuje</a:t>
            </a:r>
            <a:r>
              <a:rPr lang="cs-CZ" dirty="0" smtClean="0"/>
              <a:t>)</a:t>
            </a:r>
          </a:p>
          <a:p>
            <a:pPr marL="457200" indent="-457200">
              <a:buClr>
                <a:srgbClr val="CC6600"/>
              </a:buClr>
              <a:buFont typeface="Wingdings" pitchFamily="2" charset="2"/>
              <a:buChar char="v"/>
            </a:pPr>
            <a:endParaRPr lang="cs-CZ" dirty="0"/>
          </a:p>
          <a:p>
            <a:pPr marL="457200" indent="-457200">
              <a:buClr>
                <a:srgbClr val="CC6600"/>
              </a:buClr>
              <a:buFont typeface="Wingdings" pitchFamily="2" charset="2"/>
              <a:buChar char="v"/>
            </a:pPr>
            <a:r>
              <a:rPr lang="cs-CZ" dirty="0"/>
              <a:t>samostatné rozhodování o předmětu své činnosti, použití zdrojů, organizačním uspořádání a způsobu řízení</a:t>
            </a:r>
            <a:br>
              <a:rPr lang="cs-CZ" dirty="0"/>
            </a:br>
            <a:endParaRPr lang="cs-CZ" dirty="0"/>
          </a:p>
        </p:txBody>
      </p:sp>
      <p:sp>
        <p:nvSpPr>
          <p:cNvPr id="74756" name="Rectangle 4"/>
          <p:cNvSpPr>
            <a:spLocks noChangeArrowheads="1"/>
          </p:cNvSpPr>
          <p:nvPr/>
        </p:nvSpPr>
        <p:spPr bwMode="auto">
          <a:xfrm>
            <a:off x="762000" y="3444875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10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Ekonomie – stručný přehled, </a:t>
            </a:r>
            <a:r>
              <a:rPr lang="cs-CZ" sz="2000" dirty="0" smtClean="0"/>
              <a:t>2012/2013.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Mach, Josef.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Ekonomika pro střední odborná učiliště 1.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>
                <a:latin typeface="Franklin Gothic Medium" pitchFamily="34" charset="0"/>
              </a:rPr>
              <a:t>http://</a:t>
            </a:r>
            <a:r>
              <a:rPr lang="cs-CZ" sz="2000" u="sng" dirty="0" smtClean="0">
                <a:latin typeface="Franklin Gothic Medium" pitchFamily="34" charset="0"/>
              </a:rPr>
              <a:t>office.microsoft.com </a:t>
            </a:r>
            <a:r>
              <a:rPr lang="cs-CZ" sz="2000" dirty="0" smtClean="0">
                <a:latin typeface="Franklin Gothic Medium" pitchFamily="34" charset="0"/>
              </a:rPr>
              <a:t>Galerie </a:t>
            </a:r>
            <a:r>
              <a:rPr lang="cs-CZ" sz="2000" dirty="0">
                <a:latin typeface="Franklin Gothic Medium" pitchFamily="34" charset="0"/>
              </a:rPr>
              <a:t>Office, </a:t>
            </a:r>
            <a:r>
              <a:rPr lang="cs-CZ" sz="2000" dirty="0" smtClean="0">
                <a:latin typeface="Franklin Gothic Medium" pitchFamily="34" charset="0"/>
              </a:rPr>
              <a:t>03.01.2013</a:t>
            </a:r>
            <a:endParaRPr lang="cs-CZ" sz="2000" dirty="0">
              <a:latin typeface="Franklin Gothic Medium" pitchFamily="34" charset="0"/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97341245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1189</TotalTime>
  <Words>286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DIGITÁLNÍ UČEBNÍ MATERIÁL</vt:lpstr>
      <vt:lpstr>PODNIKÁNÍ</vt:lpstr>
      <vt:lpstr>PODNIKÁNÍ</vt:lpstr>
      <vt:lpstr>PODNIKÁNÍ – základní funkce</vt:lpstr>
      <vt:lpstr>PODSTATA PODNIKÁNÍ</vt:lpstr>
      <vt:lpstr>PODSTATA PODNIKÁNÍ</vt:lpstr>
      <vt:lpstr>CÍL PODNIKÁNÍ</vt:lpstr>
      <vt:lpstr>OBLASTI  PODNIKÁNÍ</vt:lpstr>
      <vt:lpstr>ZNAKY PODNIKÁNÍ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69</cp:revision>
  <cp:lastPrinted>1601-01-01T00:00:00Z</cp:lastPrinted>
  <dcterms:created xsi:type="dcterms:W3CDTF">2006-11-18T10:07:42Z</dcterms:created>
  <dcterms:modified xsi:type="dcterms:W3CDTF">2013-04-15T23:20:49Z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