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7" r:id="rId2"/>
    <p:sldId id="277" r:id="rId3"/>
    <p:sldId id="273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6" r:id="rId13"/>
    <p:sldId id="27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64" autoAdjust="0"/>
    <p:restoredTop sz="94660"/>
  </p:normalViewPr>
  <p:slideViewPr>
    <p:cSldViewPr>
      <p:cViewPr varScale="1">
        <p:scale>
          <a:sx n="103" d="100"/>
          <a:sy n="103" d="100"/>
        </p:scale>
        <p:origin x="-2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90FB3C-E69C-4F5F-B920-948068E99F51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05D8B3-84E7-42DD-9A7A-433B818D4C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99191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8E331E-0E44-44A8-92B0-D59AC74B370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6239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90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63491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grpSp>
          <p:nvGrpSpPr>
            <p:cNvPr id="63492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63493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63494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63495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  <p:grpSp>
          <p:nvGrpSpPr>
            <p:cNvPr id="63496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63497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63498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</p:grpSp>
      <p:sp>
        <p:nvSpPr>
          <p:cNvPr id="63499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63500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63501" name="Rectangle 13"/>
          <p:cNvSpPr>
            <a:spLocks noGrp="1" noChangeArrowheads="1"/>
          </p:cNvSpPr>
          <p:nvPr>
            <p:ph type="dt" sz="half" idx="2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3502" name="Rectangle 14"/>
          <p:cNvSpPr>
            <a:spLocks noGrp="1" noChangeArrowheads="1"/>
          </p:cNvSpPr>
          <p:nvPr>
            <p:ph type="ftr" sz="quarter" idx="3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3503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8B4D1F7-A2FE-4F83-9E74-FEA5EAAF00A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5812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DC1794-3483-4D37-8C2B-053E4FF9EA3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5690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A9EC04-5F8A-4D99-891C-867D36A18C7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33939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C6236E-E720-4EBF-876A-F737F4FCA5F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4566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FC2948-A677-443F-BBEC-FC3652DF986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3896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CDB23E-2CB7-4DC1-B44A-F765895B000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2123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D304F5-9223-4591-B0E8-570B86F295B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0192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9B7A4D-EF8D-4E6A-A614-CE1FE9273C9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7018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3EF51F-E3B1-460F-B8F1-B349523EA28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97813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A3FBBD-F84B-4D1B-928E-58C48A55807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26134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D24019-141F-447F-8D22-F8A6CFCF7CF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18511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7813"/>
            <a:ext cx="7772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914400" y="6251575"/>
            <a:ext cx="1981200" cy="45720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352800" y="6248400"/>
            <a:ext cx="2971800" cy="45720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781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9AA2979C-2223-4889-8EAE-163DF258548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0701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46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62467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grpSp>
          <p:nvGrpSpPr>
            <p:cNvPr id="62468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62469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62470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</p:grpSp>
      <p:sp>
        <p:nvSpPr>
          <p:cNvPr id="6247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247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2473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2474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2475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683FC09-7C9D-48FA-ABD0-F85DBCF683C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2476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73328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id="1" dur="indefinite" restart="never" nodeType="tmRoot"/>
      </p:par>
    </p:tnLst>
  </p:timing>
  <p:hf hdr="0" ftr="0" dt="0"/>
  <p:txStyles>
    <p:titleStyle>
      <a:lvl1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11.xml"/><Relationship Id="rId4" Type="http://schemas.openxmlformats.org/officeDocument/2006/relationships/slide" Target="slide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gif"/><Relationship Id="rId4" Type="http://schemas.openxmlformats.org/officeDocument/2006/relationships/image" Target="../media/image8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492812023"/>
              </p:ext>
            </p:extLst>
          </p:nvPr>
        </p:nvGraphicFramePr>
        <p:xfrm>
          <a:off x="611560" y="1340768"/>
          <a:ext cx="8229600" cy="44809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23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Podnikání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Právní normy podnikání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03. 01. 2013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podnikání.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1. ročníku obor kuchař, číšník a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Slouží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>
                <a:solidFill>
                  <a:srgbClr val="000000"/>
                </a:solidFill>
              </a:rPr>
              <a:pPr/>
              <a:t>1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9733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003" name="Picture 3" descr="C:\Users\SSGaS04\AppData\Local\Microsoft\Windows\Temporary Internet Files\Content.IE5\YWI8NPX5\MC9002997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4665"/>
            <a:ext cx="3960440" cy="4176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835696" y="1124744"/>
            <a:ext cx="6629400" cy="2209800"/>
          </a:xfrm>
        </p:spPr>
        <p:txBody>
          <a:bodyPr/>
          <a:lstStyle/>
          <a:p>
            <a:r>
              <a:rPr lang="cs-CZ" b="1" dirty="0"/>
              <a:t>PODNIKÁNÍ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Právní normy podnikání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564768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Právní normy podnikání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Podnikání se řídí právními normami daného státu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Právní normy v ČR zajišťují  rovné podmínky pro občany ČR i občany ostatních zemí EU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>
                <a:solidFill>
                  <a:srgbClr val="000000"/>
                </a:solidFill>
              </a:rPr>
              <a:pPr/>
              <a:t>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6448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3924A-B0B2-4B2E-A7ED-74607CB4A4E7}" type="slidenum">
              <a:rPr lang="cs-CZ"/>
              <a:pPr/>
              <a:t>4</a:t>
            </a:fld>
            <a:endParaRPr lang="cs-CZ"/>
          </a:p>
        </p:txBody>
      </p:sp>
      <p:sp>
        <p:nvSpPr>
          <p:cNvPr id="13414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Právní normy podnikání</a:t>
            </a:r>
          </a:p>
        </p:txBody>
      </p:sp>
      <p:sp>
        <p:nvSpPr>
          <p:cNvPr id="134148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900113" y="1557338"/>
            <a:ext cx="5040312" cy="4319587"/>
          </a:xfrm>
        </p:spPr>
        <p:txBody>
          <a:bodyPr/>
          <a:lstStyle/>
          <a:p>
            <a:pPr>
              <a:lnSpc>
                <a:spcPct val="200000"/>
              </a:lnSpc>
              <a:buFont typeface="Wingdings" pitchFamily="2" charset="2"/>
              <a:buNone/>
            </a:pPr>
            <a:r>
              <a:rPr lang="cs-CZ" sz="2400" b="1" dirty="0" smtClean="0"/>
              <a:t>Co je právní norma?</a:t>
            </a:r>
            <a:endParaRPr lang="cs-CZ" sz="2400" b="1" dirty="0"/>
          </a:p>
          <a:p>
            <a:pPr>
              <a:lnSpc>
                <a:spcPct val="200000"/>
              </a:lnSpc>
              <a:buFont typeface="Wingdings" pitchFamily="2" charset="2"/>
              <a:buNone/>
            </a:pPr>
            <a:r>
              <a:rPr lang="cs-CZ" sz="2400" b="1" dirty="0"/>
              <a:t>  </a:t>
            </a:r>
            <a:r>
              <a:rPr lang="cs-CZ" sz="2400" b="1" dirty="0">
                <a:solidFill>
                  <a:srgbClr val="CC6600"/>
                </a:solidFill>
              </a:rPr>
              <a:t>Všeobecně závazné pravidlo</a:t>
            </a:r>
          </a:p>
          <a:p>
            <a:pPr>
              <a:lnSpc>
                <a:spcPct val="200000"/>
              </a:lnSpc>
              <a:buFont typeface="Wingdings" pitchFamily="2" charset="2"/>
              <a:buNone/>
            </a:pPr>
            <a:r>
              <a:rPr lang="cs-CZ" sz="2400" b="1" dirty="0">
                <a:solidFill>
                  <a:srgbClr val="CC6600"/>
                </a:solidFill>
              </a:rPr>
              <a:t>  chování, které vydávají státní</a:t>
            </a:r>
          </a:p>
          <a:p>
            <a:pPr>
              <a:lnSpc>
                <a:spcPct val="200000"/>
              </a:lnSpc>
              <a:buFont typeface="Wingdings" pitchFamily="2" charset="2"/>
              <a:buNone/>
            </a:pPr>
            <a:r>
              <a:rPr lang="cs-CZ" sz="2400" b="1" dirty="0">
                <a:solidFill>
                  <a:srgbClr val="CC6600"/>
                </a:solidFill>
              </a:rPr>
              <a:t>  orgány v dané formě a jsou</a:t>
            </a:r>
          </a:p>
          <a:p>
            <a:pPr>
              <a:lnSpc>
                <a:spcPct val="200000"/>
              </a:lnSpc>
              <a:buFont typeface="Wingdings" pitchFamily="2" charset="2"/>
              <a:buNone/>
            </a:pPr>
            <a:r>
              <a:rPr lang="cs-CZ" sz="2400" b="1" dirty="0">
                <a:solidFill>
                  <a:srgbClr val="CC6600"/>
                </a:solidFill>
              </a:rPr>
              <a:t>  vynutitelné státní mocí</a:t>
            </a:r>
          </a:p>
        </p:txBody>
      </p:sp>
      <p:pic>
        <p:nvPicPr>
          <p:cNvPr id="1026" name="Picture 2" descr="C:\Users\SSGaS04\AppData\Local\Microsoft\Windows\Temporary Internet Files\Content.IE5\YWI8NPX5\MP9004482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56549" y="1655762"/>
            <a:ext cx="2279277" cy="34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72458778"/>
      </p:ext>
    </p:extLst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134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134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34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34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134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134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34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34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500" fill="hold"/>
                                        <p:tgtEl>
                                          <p:spTgt spid="134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7" dur="500" fill="hold"/>
                                        <p:tgtEl>
                                          <p:spTgt spid="134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134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34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500" fill="hold"/>
                                        <p:tgtEl>
                                          <p:spTgt spid="134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2" dur="500" fill="hold"/>
                                        <p:tgtEl>
                                          <p:spTgt spid="134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34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34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FCCD6-86B7-4760-8F0A-2ED6491A0A50}" type="slidenum">
              <a:rPr lang="cs-CZ"/>
              <a:pPr/>
              <a:t>5</a:t>
            </a:fld>
            <a:endParaRPr lang="cs-CZ"/>
          </a:p>
        </p:txBody>
      </p:sp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Právní normy podnikání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584" y="1628800"/>
            <a:ext cx="6408738" cy="4530725"/>
          </a:xfrm>
        </p:spPr>
        <p:txBody>
          <a:bodyPr/>
          <a:lstStyle/>
          <a:p>
            <a:pPr>
              <a:lnSpc>
                <a:spcPct val="200000"/>
              </a:lnSpc>
              <a:buClr>
                <a:schemeClr val="tx1"/>
              </a:buClr>
              <a:buFont typeface="Wingdings" pitchFamily="2" charset="2"/>
              <a:buChar char="v"/>
            </a:pPr>
            <a:r>
              <a:rPr lang="cs-CZ" sz="2400" b="1" dirty="0"/>
              <a:t>Obchodní zákoník  		</a:t>
            </a:r>
            <a:r>
              <a:rPr lang="cs-CZ" sz="3200" b="1" dirty="0">
                <a:solidFill>
                  <a:srgbClr val="66FF99"/>
                </a:solidFill>
                <a:sym typeface="Wingdings" pitchFamily="2" charset="2"/>
                <a:hlinkClick r:id="rId2" action="ppaction://hlinksldjump"/>
              </a:rPr>
              <a:t></a:t>
            </a:r>
            <a:endParaRPr lang="cs-CZ" sz="3200" b="1" dirty="0">
              <a:solidFill>
                <a:srgbClr val="66FF99"/>
              </a:solidFill>
              <a:sym typeface="Wingdings" pitchFamily="2" charset="2"/>
            </a:endParaRPr>
          </a:p>
          <a:p>
            <a:pPr>
              <a:lnSpc>
                <a:spcPct val="200000"/>
              </a:lnSpc>
              <a:buClr>
                <a:schemeClr val="tx1"/>
              </a:buClr>
              <a:buFont typeface="Wingdings" pitchFamily="2" charset="2"/>
              <a:buChar char="v"/>
            </a:pPr>
            <a:r>
              <a:rPr lang="cs-CZ" sz="2400" b="1" dirty="0"/>
              <a:t>Občanský zákoník		</a:t>
            </a:r>
            <a:r>
              <a:rPr lang="cs-CZ" sz="3200" b="1" dirty="0">
                <a:solidFill>
                  <a:srgbClr val="66FF99"/>
                </a:solidFill>
                <a:sym typeface="Wingdings" pitchFamily="2" charset="2"/>
                <a:hlinkClick r:id="rId3" action="ppaction://hlinksldjump"/>
              </a:rPr>
              <a:t></a:t>
            </a:r>
            <a:endParaRPr lang="cs-CZ" sz="3200" b="1" dirty="0">
              <a:solidFill>
                <a:srgbClr val="66FF99"/>
              </a:solidFill>
            </a:endParaRPr>
          </a:p>
          <a:p>
            <a:pPr>
              <a:lnSpc>
                <a:spcPct val="200000"/>
              </a:lnSpc>
              <a:buClr>
                <a:schemeClr val="tx1"/>
              </a:buClr>
              <a:buFont typeface="Wingdings" pitchFamily="2" charset="2"/>
              <a:buChar char="v"/>
            </a:pPr>
            <a:r>
              <a:rPr lang="cs-CZ" sz="2400" b="1" dirty="0"/>
              <a:t>Živnostenský zákon		</a:t>
            </a:r>
            <a:r>
              <a:rPr lang="cs-CZ" sz="3200" b="1" dirty="0">
                <a:sym typeface="Wingdings" pitchFamily="2" charset="2"/>
                <a:hlinkClick r:id="rId4" action="ppaction://hlinksldjump"/>
              </a:rPr>
              <a:t></a:t>
            </a:r>
            <a:endParaRPr lang="cs-CZ" sz="2400" b="1" dirty="0"/>
          </a:p>
          <a:p>
            <a:pPr>
              <a:lnSpc>
                <a:spcPct val="200000"/>
              </a:lnSpc>
              <a:buClr>
                <a:schemeClr val="tx1"/>
              </a:buClr>
              <a:buFont typeface="Wingdings" pitchFamily="2" charset="2"/>
              <a:buChar char="v"/>
            </a:pPr>
            <a:r>
              <a:rPr lang="cs-CZ" sz="2400" b="1" dirty="0"/>
              <a:t>Zákoník práce</a:t>
            </a:r>
            <a:r>
              <a:rPr lang="cs-CZ" sz="2400" dirty="0"/>
              <a:t>			</a:t>
            </a:r>
            <a:r>
              <a:rPr lang="cs-CZ" sz="3200" b="1" dirty="0">
                <a:sym typeface="Wingdings" pitchFamily="2" charset="2"/>
                <a:hlinkClick r:id="rId5" action="ppaction://hlinksldjump"/>
              </a:rPr>
              <a:t></a:t>
            </a:r>
            <a:endParaRPr lang="cs-CZ" sz="3200" b="1" dirty="0">
              <a:sym typeface="Wingdings" pitchFamily="2" charset="2"/>
            </a:endParaRPr>
          </a:p>
          <a:p>
            <a:pPr>
              <a:lnSpc>
                <a:spcPct val="200000"/>
              </a:lnSpc>
              <a:buFont typeface="Wingdings" pitchFamily="2" charset="2"/>
              <a:buNone/>
            </a:pPr>
            <a:endParaRPr lang="cs-CZ" sz="2400" b="1" dirty="0"/>
          </a:p>
        </p:txBody>
      </p:sp>
      <p:pic>
        <p:nvPicPr>
          <p:cNvPr id="2051" name="Picture 3" descr="C:\Users\SSGaS04\AppData\Local\Microsoft\Windows\Temporary Internet Files\Content.IE5\ESJW84FU\MC900441734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4482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68672809"/>
      </p:ext>
    </p:extLst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2365A9-5B95-4338-8232-835CBDC8353C}" type="slidenum">
              <a:rPr lang="cs-CZ"/>
              <a:pPr/>
              <a:t>6</a:t>
            </a:fld>
            <a:endParaRPr lang="cs-CZ"/>
          </a:p>
        </p:txBody>
      </p:sp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Právní normy </a:t>
            </a:r>
            <a:r>
              <a:rPr lang="cs-CZ" dirty="0" smtClean="0"/>
              <a:t>podnikání</a:t>
            </a:r>
            <a:br>
              <a:rPr lang="cs-CZ" dirty="0" smtClean="0"/>
            </a:br>
            <a:r>
              <a:rPr lang="cs-CZ" dirty="0" smtClean="0"/>
              <a:t>obchodní zákoník</a:t>
            </a:r>
            <a:endParaRPr lang="cs-CZ" dirty="0"/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200000"/>
              </a:lnSpc>
              <a:buFont typeface="Wingdings" pitchFamily="2" charset="2"/>
              <a:buChar char="v"/>
            </a:pPr>
            <a:r>
              <a:rPr lang="cs-CZ" b="1"/>
              <a:t>Obchodní zákoník	</a:t>
            </a:r>
            <a:r>
              <a:rPr lang="cs-CZ" sz="4000" b="1">
                <a:solidFill>
                  <a:schemeClr val="accent2"/>
                </a:solidFill>
                <a:sym typeface="Wingdings" pitchFamily="2" charset="2"/>
                <a:hlinkClick r:id="rId2" action="ppaction://hlinksldjump"/>
              </a:rPr>
              <a:t></a:t>
            </a:r>
            <a:r>
              <a:rPr lang="cs-CZ" sz="4000" b="1">
                <a:solidFill>
                  <a:schemeClr val="accent2"/>
                </a:solidFill>
                <a:sym typeface="Wingdings" pitchFamily="2" charset="2"/>
              </a:rPr>
              <a:t>			</a:t>
            </a:r>
            <a:endParaRPr lang="cs-CZ" b="1"/>
          </a:p>
          <a:p>
            <a:pPr>
              <a:lnSpc>
                <a:spcPct val="200000"/>
              </a:lnSpc>
              <a:buClr>
                <a:srgbClr val="FF0D0D"/>
              </a:buClr>
              <a:buFont typeface="Wingdings" pitchFamily="2" charset="2"/>
              <a:buChar char="§"/>
            </a:pPr>
            <a:r>
              <a:rPr lang="cs-CZ"/>
              <a:t>upravuje postavení podnikatelů</a:t>
            </a:r>
          </a:p>
          <a:p>
            <a:pPr>
              <a:lnSpc>
                <a:spcPct val="200000"/>
              </a:lnSpc>
              <a:buClr>
                <a:srgbClr val="FF0D0D"/>
              </a:buClr>
              <a:buFont typeface="Wingdings" pitchFamily="2" charset="2"/>
              <a:buChar char="§"/>
            </a:pPr>
            <a:r>
              <a:rPr lang="cs-CZ"/>
              <a:t>obchodní závazkové vztahy </a:t>
            </a:r>
          </a:p>
          <a:p>
            <a:pPr>
              <a:lnSpc>
                <a:spcPct val="200000"/>
              </a:lnSpc>
              <a:buClr>
                <a:srgbClr val="FF0D0D"/>
              </a:buClr>
              <a:buFont typeface="Wingdings" pitchFamily="2" charset="2"/>
              <a:buChar char="§"/>
            </a:pPr>
            <a:r>
              <a:rPr lang="cs-CZ"/>
              <a:t>jiné vztahy s podnikáním související</a:t>
            </a:r>
          </a:p>
        </p:txBody>
      </p:sp>
      <p:sp>
        <p:nvSpPr>
          <p:cNvPr id="70660" name="AutoShape 4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7596188" y="1844675"/>
            <a:ext cx="865187" cy="647700"/>
          </a:xfrm>
          <a:prstGeom prst="up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3074" name="Picture 2" descr="C:\Users\SSGaS04\AppData\Local\Microsoft\Windows\Temporary Internet Files\Content.IE5\YWI8NPX5\MC9000193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7569" y="3110170"/>
            <a:ext cx="2317238" cy="202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33055832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EDA44-6D62-4F0E-ABD1-F3AB1F1D39E1}" type="slidenum">
              <a:rPr lang="cs-CZ"/>
              <a:pPr/>
              <a:t>7</a:t>
            </a:fld>
            <a:endParaRPr lang="cs-CZ"/>
          </a:p>
        </p:txBody>
      </p:sp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Právní normy </a:t>
            </a:r>
            <a:r>
              <a:rPr lang="cs-CZ" dirty="0" smtClean="0"/>
              <a:t>podnikání</a:t>
            </a:r>
            <a:br>
              <a:rPr lang="cs-CZ" dirty="0" smtClean="0"/>
            </a:br>
            <a:r>
              <a:rPr lang="cs-CZ" dirty="0" smtClean="0"/>
              <a:t>občanský zákoník</a:t>
            </a:r>
            <a:endParaRPr lang="cs-CZ" b="1" dirty="0"/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600200"/>
            <a:ext cx="7905750" cy="4530725"/>
          </a:xfrm>
        </p:spPr>
        <p:txBody>
          <a:bodyPr/>
          <a:lstStyle/>
          <a:p>
            <a:pPr marL="441325" indent="-349250">
              <a:lnSpc>
                <a:spcPct val="200000"/>
              </a:lnSpc>
              <a:buFont typeface="Wingdings" pitchFamily="2" charset="2"/>
              <a:buChar char="v"/>
            </a:pPr>
            <a:r>
              <a:rPr lang="cs-CZ" b="1" dirty="0"/>
              <a:t>Občanský zákoník 			</a:t>
            </a:r>
          </a:p>
          <a:p>
            <a:pPr marL="441325" indent="-349250">
              <a:lnSpc>
                <a:spcPct val="200000"/>
              </a:lnSpc>
              <a:buClr>
                <a:srgbClr val="CC6600"/>
              </a:buClr>
              <a:buFont typeface="Wingdings" pitchFamily="2" charset="2"/>
              <a:buChar char="§"/>
            </a:pPr>
            <a:r>
              <a:rPr lang="cs-CZ" dirty="0"/>
              <a:t>upravuje občanskoprávní </a:t>
            </a:r>
            <a:r>
              <a:rPr lang="cs-CZ" dirty="0" smtClean="0"/>
              <a:t>vztahy, které </a:t>
            </a:r>
            <a:r>
              <a:rPr lang="cs-CZ" dirty="0"/>
              <a:t>přispívají k naplňování práv a svobod, ochrana osobnosti, nedotknutelnosti vlastnictví</a:t>
            </a:r>
          </a:p>
        </p:txBody>
      </p:sp>
      <p:pic>
        <p:nvPicPr>
          <p:cNvPr id="4098" name="Picture 2" descr="C:\Users\SSGaS04\AppData\Local\Microsoft\Windows\Temporary Internet Files\Content.IE5\YWI8NPX5\MC9000193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56764" y="4509120"/>
            <a:ext cx="1987235" cy="1734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74225806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9FDB-4F08-4231-9943-24894507FB5C}" type="slidenum">
              <a:rPr lang="cs-CZ"/>
              <a:pPr/>
              <a:t>8</a:t>
            </a:fld>
            <a:endParaRPr lang="cs-CZ" dirty="0"/>
          </a:p>
        </p:txBody>
      </p:sp>
      <p:sp>
        <p:nvSpPr>
          <p:cNvPr id="135171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Právní normy podnikání</a:t>
            </a:r>
            <a:br>
              <a:rPr lang="cs-CZ" dirty="0"/>
            </a:br>
            <a:r>
              <a:rPr lang="cs-CZ" dirty="0"/>
              <a:t>občanský zákoník</a:t>
            </a:r>
            <a:endParaRPr lang="cs-CZ" b="1" dirty="0"/>
          </a:p>
        </p:txBody>
      </p:sp>
      <p:sp>
        <p:nvSpPr>
          <p:cNvPr id="135172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914400" y="1600201"/>
            <a:ext cx="7905750" cy="4859436"/>
          </a:xfrm>
        </p:spPr>
        <p:txBody>
          <a:bodyPr/>
          <a:lstStyle/>
          <a:p>
            <a:pPr marL="441325" indent="-349250">
              <a:lnSpc>
                <a:spcPct val="200000"/>
              </a:lnSpc>
              <a:buClr>
                <a:srgbClr val="CC6600"/>
              </a:buClr>
              <a:buFont typeface="Wingdings" pitchFamily="2" charset="2"/>
              <a:buChar char="§"/>
            </a:pPr>
            <a:endParaRPr lang="cs-CZ" dirty="0"/>
          </a:p>
          <a:p>
            <a:pPr marL="441325" indent="-349250">
              <a:lnSpc>
                <a:spcPct val="200000"/>
              </a:lnSpc>
              <a:buClr>
                <a:srgbClr val="CC6600"/>
              </a:buClr>
              <a:buFont typeface="Wingdings" pitchFamily="2" charset="2"/>
              <a:buChar char="§"/>
            </a:pPr>
            <a:r>
              <a:rPr lang="cs-CZ" dirty="0"/>
              <a:t>Majetkové vztahy FO a PO</a:t>
            </a:r>
          </a:p>
          <a:p>
            <a:pPr marL="441325" indent="-349250">
              <a:lnSpc>
                <a:spcPct val="200000"/>
              </a:lnSpc>
              <a:buClr>
                <a:srgbClr val="CC6600"/>
              </a:buClr>
              <a:buFont typeface="Wingdings" pitchFamily="2" charset="2"/>
              <a:buChar char="§"/>
            </a:pPr>
            <a:r>
              <a:rPr lang="cs-CZ" dirty="0"/>
              <a:t>Majetkové vztahy mezi nimi a státem</a:t>
            </a:r>
          </a:p>
          <a:p>
            <a:pPr marL="441325" indent="-349250">
              <a:lnSpc>
                <a:spcPct val="200000"/>
              </a:lnSpc>
              <a:buClr>
                <a:srgbClr val="CC6600"/>
              </a:buCl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5122" name="Picture 2" descr="C:\Users\SSGaS04\AppData\Local\Microsoft\Windows\Temporary Internet Files\Content.IE5\YWI8NPX5\MC9000193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221088"/>
            <a:ext cx="2564740" cy="223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18798056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7FE9C-12C2-465D-A309-7797FCD95C90}" type="slidenum">
              <a:rPr lang="cs-CZ"/>
              <a:pPr/>
              <a:t>9</a:t>
            </a:fld>
            <a:endParaRPr lang="cs-CZ"/>
          </a:p>
        </p:txBody>
      </p:sp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Právní normy podnikání</a:t>
            </a:r>
            <a:br>
              <a:rPr lang="cs-CZ" dirty="0"/>
            </a:br>
            <a:r>
              <a:rPr lang="cs-CZ" dirty="0"/>
              <a:t>občanský zákoník</a:t>
            </a:r>
            <a:endParaRPr lang="cs-CZ" b="1" dirty="0"/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441325" indent="-349250">
              <a:lnSpc>
                <a:spcPct val="200000"/>
              </a:lnSpc>
              <a:buClr>
                <a:srgbClr val="A50021"/>
              </a:buClr>
              <a:buFont typeface="Wingdings" pitchFamily="2" charset="2"/>
              <a:buChar char="v"/>
            </a:pPr>
            <a:r>
              <a:rPr lang="cs-CZ" dirty="0"/>
              <a:t>definuje  základní pojmy:</a:t>
            </a:r>
          </a:p>
          <a:p>
            <a:pPr marL="441325" indent="-349250">
              <a:lnSpc>
                <a:spcPct val="200000"/>
              </a:lnSpc>
              <a:buClr>
                <a:srgbClr val="A50021"/>
              </a:buClr>
              <a:buFont typeface="Wingdings" pitchFamily="2" charset="2"/>
              <a:buNone/>
            </a:pPr>
            <a:r>
              <a:rPr lang="cs-CZ" dirty="0"/>
              <a:t>			</a:t>
            </a:r>
            <a:r>
              <a:rPr lang="cs-CZ" dirty="0">
                <a:solidFill>
                  <a:srgbClr val="FF0D0D"/>
                </a:solidFill>
              </a:rPr>
              <a:t>	</a:t>
            </a:r>
            <a:r>
              <a:rPr lang="cs-CZ" b="1" i="1" dirty="0" smtClean="0">
                <a:solidFill>
                  <a:srgbClr val="FF0D0D"/>
                </a:solidFill>
              </a:rPr>
              <a:t>fyzická osoba</a:t>
            </a:r>
          </a:p>
          <a:p>
            <a:pPr marL="441325" indent="-349250">
              <a:lnSpc>
                <a:spcPct val="200000"/>
              </a:lnSpc>
              <a:buClr>
                <a:srgbClr val="A50021"/>
              </a:buClr>
              <a:buFont typeface="Wingdings" pitchFamily="2" charset="2"/>
              <a:buNone/>
            </a:pPr>
            <a:r>
              <a:rPr lang="cs-CZ" b="1" i="1" dirty="0">
                <a:solidFill>
                  <a:srgbClr val="FF0D0D"/>
                </a:solidFill>
              </a:rPr>
              <a:t>p</a:t>
            </a:r>
            <a:r>
              <a:rPr lang="cs-CZ" b="1" i="1" dirty="0" smtClean="0">
                <a:solidFill>
                  <a:srgbClr val="FF0D0D"/>
                </a:solidFill>
              </a:rPr>
              <a:t>rávnická osoba</a:t>
            </a:r>
            <a:endParaRPr lang="cs-CZ" b="1" i="1" dirty="0">
              <a:solidFill>
                <a:srgbClr val="FF0D0D"/>
              </a:solidFill>
            </a:endParaRPr>
          </a:p>
          <a:p>
            <a:pPr marL="441325" indent="-349250">
              <a:lnSpc>
                <a:spcPct val="200000"/>
              </a:lnSpc>
              <a:buFont typeface="Wingdings" pitchFamily="2" charset="2"/>
              <a:buNone/>
            </a:pPr>
            <a:r>
              <a:rPr lang="cs-CZ" b="1" i="1" dirty="0"/>
              <a:t>						</a:t>
            </a:r>
            <a:r>
              <a:rPr lang="cs-CZ" sz="4000" dirty="0">
                <a:solidFill>
                  <a:srgbClr val="66FF99"/>
                </a:solidFill>
                <a:sym typeface="Wingdings" pitchFamily="2" charset="2"/>
                <a:hlinkClick r:id="rId2" action="ppaction://hlinksldjump"/>
              </a:rPr>
              <a:t></a:t>
            </a:r>
            <a:endParaRPr lang="cs-CZ" sz="4000" dirty="0">
              <a:solidFill>
                <a:srgbClr val="66FF99"/>
              </a:solidFill>
              <a:sym typeface="Wingdings" pitchFamily="2" charset="2"/>
            </a:endParaRPr>
          </a:p>
          <a:p>
            <a:pPr marL="441325" indent="-349250">
              <a:lnSpc>
                <a:spcPct val="200000"/>
              </a:lnSpc>
              <a:buFont typeface="Wingdings" pitchFamily="2" charset="2"/>
              <a:buNone/>
            </a:pPr>
            <a:endParaRPr lang="cs-CZ" i="1" dirty="0">
              <a:solidFill>
                <a:srgbClr val="66FF99"/>
              </a:solidFill>
            </a:endParaRPr>
          </a:p>
        </p:txBody>
      </p:sp>
      <p:pic>
        <p:nvPicPr>
          <p:cNvPr id="6146" name="Picture 2" descr="C:\Users\SSGaS04\AppData\Local\Microsoft\Windows\Temporary Internet Files\Content.IE5\ESJW84FU\MM900337024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780928"/>
            <a:ext cx="1019175" cy="98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Program Files\Microsoft Office\MEDIA\CAGCAT10\j0283209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72161" y="3645024"/>
            <a:ext cx="1323975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10528206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7AC0-8ED2-4DB8-B519-CDDC2767F345}" type="slidenum">
              <a:rPr lang="cs-CZ"/>
              <a:pPr/>
              <a:t>10</a:t>
            </a:fld>
            <a:endParaRPr lang="cs-CZ"/>
          </a:p>
        </p:txBody>
      </p:sp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Právní normy podnikání</a:t>
            </a:r>
            <a:br>
              <a:rPr lang="cs-CZ" dirty="0"/>
            </a:br>
            <a:r>
              <a:rPr lang="cs-CZ" dirty="0" smtClean="0"/>
              <a:t>živnostenský zákon</a:t>
            </a:r>
            <a:endParaRPr lang="cs-CZ" b="1" dirty="0"/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200000"/>
              </a:lnSpc>
              <a:buFont typeface="Wingdings" pitchFamily="2" charset="2"/>
              <a:buChar char="v"/>
            </a:pPr>
            <a:r>
              <a:rPr lang="cs-CZ" b="1" dirty="0"/>
              <a:t>Živnostenský zákon	</a:t>
            </a:r>
            <a:r>
              <a:rPr lang="cs-CZ" sz="4000" b="1" dirty="0">
                <a:solidFill>
                  <a:schemeClr val="accent2"/>
                </a:solidFill>
                <a:sym typeface="Wingdings" pitchFamily="2" charset="2"/>
                <a:hlinkClick r:id="rId2" action="ppaction://hlinksldjump"/>
              </a:rPr>
              <a:t></a:t>
            </a:r>
            <a:endParaRPr lang="cs-CZ" b="1" dirty="0"/>
          </a:p>
          <a:p>
            <a:pPr>
              <a:lnSpc>
                <a:spcPct val="200000"/>
              </a:lnSpc>
              <a:buFont typeface="Wingdings" pitchFamily="2" charset="2"/>
              <a:buNone/>
            </a:pPr>
            <a:r>
              <a:rPr lang="cs-CZ" dirty="0"/>
              <a:t> 	upravuje podmínky živnostenského podnikání</a:t>
            </a:r>
          </a:p>
          <a:p>
            <a:pPr>
              <a:lnSpc>
                <a:spcPct val="200000"/>
              </a:lnSpc>
              <a:buFont typeface="Wingdings" pitchFamily="2" charset="2"/>
              <a:buNone/>
            </a:pPr>
            <a:r>
              <a:rPr lang="cs-CZ" dirty="0"/>
              <a:t>					</a:t>
            </a:r>
          </a:p>
        </p:txBody>
      </p:sp>
      <p:pic>
        <p:nvPicPr>
          <p:cNvPr id="7" name="Picture 2" descr="C:\Users\SSGaS04\AppData\Local\Microsoft\Windows\Temporary Internet Files\Content.IE5\YWI8NPX5\MC9000193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005064"/>
            <a:ext cx="2069736" cy="1806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SSGaS04\AppData\Local\Microsoft\Windows\Temporary Internet Files\Content.IE5\IQY67P0N\MC9001985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11747"/>
            <a:ext cx="1576812" cy="2393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SSGaS04\AppData\Local\Microsoft\Windows\Temporary Internet Files\Content.IE5\YWI8NPX5\MM900356634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85654"/>
            <a:ext cx="1107182" cy="1645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44483047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E2AD0-6455-420A-8415-BF06EF01004B}" type="slidenum">
              <a:rPr lang="cs-CZ"/>
              <a:pPr/>
              <a:t>11</a:t>
            </a:fld>
            <a:endParaRPr lang="cs-CZ"/>
          </a:p>
        </p:txBody>
      </p:sp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Právní normy </a:t>
            </a:r>
            <a:r>
              <a:rPr lang="cs-CZ" b="1" dirty="0" smtClean="0"/>
              <a:t>podnikání</a:t>
            </a:r>
            <a:br>
              <a:rPr lang="cs-CZ" b="1" dirty="0" smtClean="0"/>
            </a:br>
            <a:r>
              <a:rPr lang="cs-CZ" b="1" dirty="0" smtClean="0"/>
              <a:t>zákoník práce</a:t>
            </a:r>
            <a:endParaRPr lang="cs-CZ" b="1" dirty="0"/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600201"/>
            <a:ext cx="7772400" cy="4583062"/>
          </a:xfrm>
        </p:spPr>
        <p:txBody>
          <a:bodyPr/>
          <a:lstStyle/>
          <a:p>
            <a:pPr marL="0" indent="0">
              <a:lnSpc>
                <a:spcPct val="200000"/>
              </a:lnSpc>
              <a:buClr>
                <a:srgbClr val="A50021"/>
              </a:buClr>
              <a:buNone/>
            </a:pPr>
            <a:r>
              <a:rPr lang="cs-CZ" sz="2400" b="1" dirty="0"/>
              <a:t>Zákoník práce</a:t>
            </a:r>
            <a:r>
              <a:rPr lang="cs-CZ" sz="1400" b="1" dirty="0"/>
              <a:t>		</a:t>
            </a:r>
            <a:endParaRPr lang="cs-CZ" b="1" dirty="0">
              <a:solidFill>
                <a:srgbClr val="FF0D0D"/>
              </a:solidFill>
            </a:endParaRPr>
          </a:p>
          <a:p>
            <a:pPr marL="441325" indent="-441325">
              <a:lnSpc>
                <a:spcPct val="200000"/>
              </a:lnSpc>
              <a:buClr>
                <a:srgbClr val="A50021"/>
              </a:buClr>
              <a:buFont typeface="Wingdings" pitchFamily="2" charset="2"/>
              <a:buChar char="v"/>
            </a:pPr>
            <a:r>
              <a:rPr lang="cs-CZ" dirty="0"/>
              <a:t>uzákoňuje právo na práci a svobodnou volbu povolání,  spravedlivé a uspokojující pracovní </a:t>
            </a:r>
            <a:r>
              <a:rPr lang="cs-CZ" dirty="0" smtClean="0"/>
              <a:t>podmínky</a:t>
            </a:r>
            <a:endParaRPr lang="cs-CZ" dirty="0"/>
          </a:p>
        </p:txBody>
      </p:sp>
      <p:pic>
        <p:nvPicPr>
          <p:cNvPr id="8194" name="Picture 2" descr="C:\Users\SSGaS04\AppData\Local\Microsoft\Windows\Temporary Internet Files\Content.IE5\IQY67P0N\MC9000903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861048"/>
            <a:ext cx="2465560" cy="2322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31533699"/>
      </p:ext>
    </p:extLst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E2AD0-6455-420A-8415-BF06EF01004B}" type="slidenum">
              <a:rPr lang="cs-CZ"/>
              <a:pPr/>
              <a:t>12</a:t>
            </a:fld>
            <a:endParaRPr lang="cs-CZ"/>
          </a:p>
        </p:txBody>
      </p:sp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Právní normy </a:t>
            </a:r>
            <a:r>
              <a:rPr lang="cs-CZ" b="1" dirty="0" smtClean="0"/>
              <a:t>podnikání</a:t>
            </a:r>
            <a:br>
              <a:rPr lang="cs-CZ" b="1" dirty="0" smtClean="0"/>
            </a:br>
            <a:r>
              <a:rPr lang="cs-CZ" b="1" dirty="0" smtClean="0"/>
              <a:t>zákoník práce</a:t>
            </a:r>
            <a:endParaRPr lang="cs-CZ" b="1" dirty="0"/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600201"/>
            <a:ext cx="7772400" cy="4583062"/>
          </a:xfrm>
        </p:spPr>
        <p:txBody>
          <a:bodyPr/>
          <a:lstStyle/>
          <a:p>
            <a:pPr marL="441325" indent="-441325">
              <a:lnSpc>
                <a:spcPct val="200000"/>
              </a:lnSpc>
              <a:buClr>
                <a:srgbClr val="A50021"/>
              </a:buClr>
              <a:buFont typeface="Wingdings" pitchFamily="2" charset="2"/>
              <a:buChar char="v"/>
            </a:pPr>
            <a:r>
              <a:rPr lang="cs-CZ" dirty="0" smtClean="0"/>
              <a:t>ochranu </a:t>
            </a:r>
            <a:r>
              <a:rPr lang="cs-CZ" dirty="0"/>
              <a:t>proti nezaměstnanosti</a:t>
            </a:r>
          </a:p>
          <a:p>
            <a:pPr marL="441325" indent="-441325">
              <a:lnSpc>
                <a:spcPct val="200000"/>
              </a:lnSpc>
              <a:buClr>
                <a:srgbClr val="A50021"/>
              </a:buClr>
              <a:buFont typeface="Wingdings" pitchFamily="2" charset="2"/>
              <a:buChar char="v"/>
            </a:pPr>
            <a:r>
              <a:rPr lang="cs-CZ" dirty="0"/>
              <a:t>pracovněprávní vztahy mezi zaměstnancem a zaměstnavatelem</a:t>
            </a:r>
          </a:p>
        </p:txBody>
      </p:sp>
      <p:pic>
        <p:nvPicPr>
          <p:cNvPr id="8194" name="Picture 2" descr="C:\Users\SSGaS04\AppData\Local\Microsoft\Windows\Temporary Internet Files\Content.IE5\IQY67P0N\MC9000903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861048"/>
            <a:ext cx="2465560" cy="2322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635896" y="4797152"/>
            <a:ext cx="57606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>
                <a:solidFill>
                  <a:srgbClr val="FF0D0D"/>
                </a:solidFill>
                <a:sym typeface="Wingdings" pitchFamily="2" charset="2"/>
                <a:hlinkClick r:id="rId3" action="ppaction://hlinksldjump"/>
              </a:rPr>
              <a:t>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431533699"/>
      </p:ext>
    </p:extLst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13</a:t>
            </a:fld>
            <a:endParaRPr lang="cs-CZ"/>
          </a:p>
        </p:txBody>
      </p:sp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628775"/>
            <a:ext cx="8061325" cy="4530725"/>
          </a:xfrm>
        </p:spPr>
        <p:txBody>
          <a:bodyPr/>
          <a:lstStyle/>
          <a:p>
            <a:pPr>
              <a:buClrTx/>
              <a:buFont typeface="Wingdings" pitchFamily="2" charset="2"/>
              <a:buChar char="§"/>
            </a:pPr>
            <a:r>
              <a:rPr lang="cs-CZ" sz="3200" dirty="0" smtClean="0"/>
              <a:t>Švarcová</a:t>
            </a:r>
            <a:r>
              <a:rPr lang="cs-CZ" sz="3200" dirty="0"/>
              <a:t>, J. a kol. Ekonomie – stručný přehled, </a:t>
            </a:r>
            <a:r>
              <a:rPr lang="cs-CZ" sz="3200" dirty="0" smtClean="0"/>
              <a:t>2012/2013. </a:t>
            </a:r>
            <a:r>
              <a:rPr lang="cs-CZ" sz="3200" dirty="0"/>
              <a:t>Zlín, CEED </a:t>
            </a:r>
            <a:r>
              <a:rPr lang="cs-CZ" sz="3200" dirty="0" smtClean="0"/>
              <a:t>2012 ISBN 978-80-8730-116-6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3200" dirty="0"/>
              <a:t>Zákon č. 513/1991 Sb., obchodní zákoník, ve znění pozdějších předpisů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3200" u="sng" dirty="0">
                <a:latin typeface="Franklin Gothic Medium" pitchFamily="34" charset="0"/>
              </a:rPr>
              <a:t>http://</a:t>
            </a:r>
            <a:r>
              <a:rPr lang="cs-CZ" sz="3200" u="sng" dirty="0" smtClean="0">
                <a:latin typeface="Franklin Gothic Medium" pitchFamily="34" charset="0"/>
              </a:rPr>
              <a:t>office.microsoft.com </a:t>
            </a:r>
            <a:r>
              <a:rPr lang="cs-CZ" sz="3200" dirty="0" smtClean="0">
                <a:latin typeface="Franklin Gothic Medium" pitchFamily="34" charset="0"/>
              </a:rPr>
              <a:t>Galerie </a:t>
            </a:r>
            <a:r>
              <a:rPr lang="cs-CZ" sz="3200" dirty="0">
                <a:latin typeface="Franklin Gothic Medium" pitchFamily="34" charset="0"/>
              </a:rPr>
              <a:t>Office, </a:t>
            </a:r>
            <a:r>
              <a:rPr lang="cs-CZ" sz="3200" dirty="0" smtClean="0">
                <a:latin typeface="Franklin Gothic Medium" pitchFamily="34" charset="0"/>
              </a:rPr>
              <a:t>03.01.2013</a:t>
            </a:r>
            <a:endParaRPr lang="cs-CZ" sz="3200" dirty="0">
              <a:latin typeface="Franklin Gothic Medium" pitchFamily="34" charset="0"/>
            </a:endParaRPr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270792535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282</Words>
  <Application>Microsoft Office PowerPoint</Application>
  <PresentationFormat>Předvádění na obrazovce (4:3)</PresentationFormat>
  <Paragraphs>87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Vrstvy</vt:lpstr>
      <vt:lpstr>DIGITÁLNÍ UČEBNÍ MATERIÁL</vt:lpstr>
      <vt:lpstr>PODNIKÁNÍ</vt:lpstr>
      <vt:lpstr>Právní normy podnikání</vt:lpstr>
      <vt:lpstr>Právní normy podnikání</vt:lpstr>
      <vt:lpstr>Právní normy podnikání</vt:lpstr>
      <vt:lpstr>Právní normy podnikání obchodní zákoník</vt:lpstr>
      <vt:lpstr>Právní normy podnikání občanský zákoník</vt:lpstr>
      <vt:lpstr>Právní normy podnikání občanský zákoník</vt:lpstr>
      <vt:lpstr>Právní normy podnikání občanský zákoník</vt:lpstr>
      <vt:lpstr>Právní normy podnikání živnostenský zákon</vt:lpstr>
      <vt:lpstr>Právní normy podnikání zákoník práce</vt:lpstr>
      <vt:lpstr>Právní normy podnikání zákoník práce</vt:lpstr>
      <vt:lpstr>Literární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SSGaS04</dc:creator>
  <cp:lastModifiedBy>Dum</cp:lastModifiedBy>
  <cp:revision>14</cp:revision>
  <dcterms:created xsi:type="dcterms:W3CDTF">2013-04-11T09:48:40Z</dcterms:created>
  <dcterms:modified xsi:type="dcterms:W3CDTF">2013-04-22T20:00:10Z</dcterms:modified>
</cp:coreProperties>
</file>