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1"/>
  </p:sldMasterIdLst>
  <p:notesMasterIdLst>
    <p:notesMasterId r:id="rId22"/>
  </p:notesMasterIdLst>
  <p:sldIdLst>
    <p:sldId id="309" r:id="rId2"/>
    <p:sldId id="256" r:id="rId3"/>
    <p:sldId id="276" r:id="rId4"/>
    <p:sldId id="278" r:id="rId5"/>
    <p:sldId id="279" r:id="rId6"/>
    <p:sldId id="281" r:id="rId7"/>
    <p:sldId id="289" r:id="rId8"/>
    <p:sldId id="290" r:id="rId9"/>
    <p:sldId id="292" r:id="rId10"/>
    <p:sldId id="312" r:id="rId11"/>
    <p:sldId id="293" r:id="rId12"/>
    <p:sldId id="277" r:id="rId13"/>
    <p:sldId id="282" r:id="rId14"/>
    <p:sldId id="283" r:id="rId15"/>
    <p:sldId id="284" r:id="rId16"/>
    <p:sldId id="285" r:id="rId17"/>
    <p:sldId id="286" r:id="rId18"/>
    <p:sldId id="287" r:id="rId19"/>
    <p:sldId id="288" r:id="rId20"/>
    <p:sldId id="311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00CC66"/>
    <a:srgbClr val="ECF11B"/>
    <a:srgbClr val="009900"/>
    <a:srgbClr val="FFCC66"/>
    <a:srgbClr val="66FF99"/>
    <a:srgbClr val="FF0D0D"/>
    <a:srgbClr val="CC6600"/>
    <a:srgbClr val="FF99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96" autoAdjust="0"/>
    <p:restoredTop sz="94237" autoAdjust="0"/>
  </p:normalViewPr>
  <p:slideViewPr>
    <p:cSldViewPr>
      <p:cViewPr varScale="1">
        <p:scale>
          <a:sx n="103" d="100"/>
          <a:sy n="103" d="100"/>
        </p:scale>
        <p:origin x="-1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90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6349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3492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63493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3494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3495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63496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63497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3498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63499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63500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63501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3502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3503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8B4D1F7-A2FE-4F83-9E74-FEA5EAAF00A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DC1794-3483-4D37-8C2B-053E4FF9EA3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4440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A9EC04-5F8A-4D99-891C-867D36A18C7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886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C6236E-E720-4EBF-876A-F737F4FCA5F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1517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FC2948-A677-443F-BBEC-FC3652DF986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9989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CDB23E-2CB7-4DC1-B44A-F765895B000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5119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D304F5-9223-4591-B0E8-570B86F295B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9288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9B7A4D-EF8D-4E6A-A614-CE1FE9273C9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8987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3EF51F-E3B1-460F-B8F1-B349523EA28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096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A3FBBD-F84B-4D1B-928E-58C48A55807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2511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D24019-141F-447F-8D22-F8A6CFCF7CF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95398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7813"/>
            <a:ext cx="7772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914400" y="6251575"/>
            <a:ext cx="19812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352800" y="6248400"/>
            <a:ext cx="29718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781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9AA2979C-2223-4889-8EAE-163DF258548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5616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46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6246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2468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62469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62470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noFill/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6247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247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2473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/>
          </a:p>
        </p:txBody>
      </p:sp>
      <p:sp>
        <p:nvSpPr>
          <p:cNvPr id="62474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r>
              <a:rPr lang="cs-CZ"/>
              <a:t>Vypracovala: Ing. Grosserová </a:t>
            </a:r>
          </a:p>
        </p:txBody>
      </p:sp>
      <p:sp>
        <p:nvSpPr>
          <p:cNvPr id="62475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E683FC09-7C9D-48FA-ABD0-F85DBCF683C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2476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  <p:sldLayoutId id="2147483695" r:id="rId12"/>
  </p:sldLayoutIdLst>
  <p:timing>
    <p:tnLst>
      <p:par>
        <p:cTn id="1" dur="indefinite" restart="never" nodeType="tmRoot"/>
      </p:par>
    </p:tnLst>
  </p:timing>
  <p:hf hdr="0" ftr="0" dt="0"/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2.xml"/><Relationship Id="rId4" Type="http://schemas.openxmlformats.org/officeDocument/2006/relationships/slide" Target="slide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business.center.cz/business/pravo/zakony/obcanza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20758900"/>
              </p:ext>
            </p:extLst>
          </p:nvPr>
        </p:nvGraphicFramePr>
        <p:xfrm>
          <a:off x="611560" y="1340768"/>
          <a:ext cx="8229600" cy="44809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25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Podnikatel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03. 01. 2013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podnikání.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1. ročníku obor kuchař, číšník a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132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003" name="Picture 3" descr="C:\Users\SSGaS04\AppData\Local\Microsoft\Windows\Temporary Internet Files\Content.IE5\YWI8NPX5\MC9002997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4665"/>
            <a:ext cx="3960440" cy="4176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35696" y="1124744"/>
            <a:ext cx="6629400" cy="2209800"/>
          </a:xfrm>
        </p:spPr>
        <p:txBody>
          <a:bodyPr/>
          <a:lstStyle/>
          <a:p>
            <a:r>
              <a:rPr lang="cs-CZ" b="1" dirty="0"/>
              <a:t>PODNIKÁNÍ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Podnikatel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AB6BF8-FC06-4CC0-9208-4539E4E223E3}" type="slidenum">
              <a:rPr lang="cs-CZ"/>
              <a:pPr/>
              <a:t>3</a:t>
            </a:fld>
            <a:endParaRPr lang="cs-CZ"/>
          </a:p>
        </p:txBody>
      </p:sp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/>
              <a:t/>
            </a:r>
            <a:br>
              <a:rPr lang="cs-CZ" sz="3200" b="1"/>
            </a:br>
            <a:r>
              <a:rPr lang="cs-CZ" sz="3200" b="1"/>
              <a:t>PODNIKATEL</a:t>
            </a:r>
            <a:br>
              <a:rPr lang="cs-CZ" sz="3200" b="1"/>
            </a:br>
            <a:endParaRPr lang="cs-CZ" sz="7600" b="1"/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2400" b="1" dirty="0"/>
              <a:t>Podnikatel</a:t>
            </a:r>
          </a:p>
          <a:p>
            <a:pPr marL="0" indent="0">
              <a:buFont typeface="Wingdings" pitchFamily="2" charset="2"/>
              <a:buNone/>
            </a:pPr>
            <a:endParaRPr lang="cs-CZ" sz="2400" b="1" dirty="0"/>
          </a:p>
          <a:p>
            <a:pPr marL="0" indent="0">
              <a:buClr>
                <a:srgbClr val="FCC910"/>
              </a:buClr>
              <a:buFont typeface="Wingdings" pitchFamily="2" charset="2"/>
              <a:buChar char="ü"/>
            </a:pPr>
            <a:r>
              <a:rPr lang="cs-CZ" sz="2400" dirty="0"/>
              <a:t>je právně samostatný, vlastnicky oddělený právní subjekt, který vyvíjí určitou činnost svým jménem, </a:t>
            </a:r>
            <a:r>
              <a:rPr lang="cs-CZ" sz="2400" dirty="0" smtClean="0"/>
              <a:t>                      na </a:t>
            </a:r>
            <a:r>
              <a:rPr lang="cs-CZ" sz="2400" dirty="0"/>
              <a:t>vlastní účet a s úsilím dosáhnout zisku</a:t>
            </a:r>
          </a:p>
          <a:p>
            <a:pPr marL="0" indent="0">
              <a:buClr>
                <a:srgbClr val="FCC910"/>
              </a:buClr>
              <a:buFont typeface="Wingdings" pitchFamily="2" charset="2"/>
              <a:buNone/>
            </a:pPr>
            <a:endParaRPr lang="cs-CZ" sz="2400" dirty="0"/>
          </a:p>
          <a:p>
            <a:pPr marL="0" indent="0">
              <a:buClr>
                <a:srgbClr val="FCC910"/>
              </a:buClr>
              <a:buFont typeface="Wingdings" pitchFamily="2" charset="2"/>
              <a:buChar char="ü"/>
            </a:pPr>
            <a:r>
              <a:rPr lang="cs-CZ" sz="2400" dirty="0"/>
              <a:t>o</a:t>
            </a:r>
            <a:r>
              <a:rPr lang="cs-CZ" sz="2400" dirty="0" smtClean="0"/>
              <a:t>soba </a:t>
            </a:r>
            <a:r>
              <a:rPr lang="cs-CZ" sz="2400" dirty="0"/>
              <a:t>(FO i PO), která podnik zakládá a provozuje jeho činnost</a:t>
            </a:r>
            <a:endParaRPr lang="cs-CZ" sz="6000" dirty="0"/>
          </a:p>
          <a:p>
            <a:pPr marL="0" indent="0">
              <a:buFont typeface="Wingdings" pitchFamily="2" charset="2"/>
              <a:buNone/>
            </a:pPr>
            <a:r>
              <a:rPr lang="cs-CZ" sz="6000" dirty="0"/>
              <a:t> 		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Obchodní zákoník 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  <a:cs typeface="Arial" charset="0"/>
              </a:rPr>
              <a:t>&amp;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  <a:cs typeface="Arial" charset="0"/>
              </a:rPr>
              <a:t>2 odst.2</a:t>
            </a:r>
          </a:p>
        </p:txBody>
      </p:sp>
    </p:spTree>
  </p:cSld>
  <p:clrMapOvr>
    <a:masterClrMapping/>
  </p:clrMapOvr>
  <p:transition spd="slow">
    <p:cover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EEAAB-3E9F-4FD3-8268-6EF836660471}" type="slidenum">
              <a:rPr lang="cs-CZ"/>
              <a:pPr/>
              <a:t>4</a:t>
            </a:fld>
            <a:endParaRPr lang="cs-CZ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/>
              <a:t/>
            </a:r>
            <a:br>
              <a:rPr lang="cs-CZ" sz="3200" b="1"/>
            </a:br>
            <a:r>
              <a:rPr lang="cs-CZ" sz="3200" b="1"/>
              <a:t>PODNIKATEL</a:t>
            </a:r>
            <a:br>
              <a:rPr lang="cs-CZ" sz="3200" b="1"/>
            </a:br>
            <a:endParaRPr lang="cs-CZ" sz="7600" b="1"/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marL="533400" indent="-533400">
              <a:lnSpc>
                <a:spcPct val="200000"/>
              </a:lnSpc>
              <a:buClr>
                <a:srgbClr val="009900"/>
              </a:buClr>
              <a:buFont typeface="Wingdings" pitchFamily="2" charset="2"/>
              <a:buAutoNum type="alphaLcParenR"/>
            </a:pPr>
            <a:r>
              <a:rPr lang="cs-CZ" dirty="0">
                <a:cs typeface="Arial" charset="0"/>
              </a:rPr>
              <a:t>Osoba zapsaná v obchodním </a:t>
            </a:r>
            <a:r>
              <a:rPr lang="cs-CZ" dirty="0" smtClean="0">
                <a:cs typeface="Arial" charset="0"/>
              </a:rPr>
              <a:t>rejstříku</a:t>
            </a:r>
          </a:p>
          <a:p>
            <a:pPr marL="533400" indent="-533400">
              <a:lnSpc>
                <a:spcPct val="200000"/>
              </a:lnSpc>
              <a:buClr>
                <a:srgbClr val="009900"/>
              </a:buClr>
              <a:buFont typeface="Wingdings" pitchFamily="2" charset="2"/>
              <a:buAutoNum type="alphaLcParenR"/>
            </a:pPr>
            <a:endParaRPr lang="cs-CZ" dirty="0">
              <a:cs typeface="Arial" charset="0"/>
            </a:endParaRPr>
          </a:p>
          <a:p>
            <a:pPr marL="533400" indent="-533400">
              <a:lnSpc>
                <a:spcPct val="200000"/>
              </a:lnSpc>
              <a:buClr>
                <a:srgbClr val="009900"/>
              </a:buClr>
              <a:buFont typeface="Wingdings" pitchFamily="2" charset="2"/>
              <a:buAutoNum type="alphaLcParenR"/>
            </a:pPr>
            <a:r>
              <a:rPr lang="cs-CZ" dirty="0">
                <a:cs typeface="Arial" charset="0"/>
              </a:rPr>
              <a:t>Osoba, která podniká na základě živnostenského zákona</a:t>
            </a:r>
          </a:p>
        </p:txBody>
      </p:sp>
      <p:pic>
        <p:nvPicPr>
          <p:cNvPr id="131074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8609" y="4374776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1075" name="Picture 3" descr="C:\Users\SSGaS04\AppData\Local\Microsoft\Windows\Temporary Internet Files\Content.IE5\ESJW84FU\MC90044173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51311" y="2060847"/>
            <a:ext cx="1695327" cy="1695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22FB5-949A-4F4B-95F6-FCB3473FBFEA}" type="slidenum">
              <a:rPr lang="cs-CZ"/>
              <a:pPr/>
              <a:t>5</a:t>
            </a:fld>
            <a:endParaRPr lang="cs-CZ"/>
          </a:p>
        </p:txBody>
      </p:sp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/>
              <a:t>PODNIKATEL</a:t>
            </a:r>
            <a:br>
              <a:rPr lang="cs-CZ" sz="3200" b="1" dirty="0"/>
            </a:br>
            <a:endParaRPr lang="cs-CZ" sz="7600" b="1" dirty="0"/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556792"/>
            <a:ext cx="4090991" cy="4530725"/>
          </a:xfrm>
        </p:spPr>
        <p:txBody>
          <a:bodyPr/>
          <a:lstStyle/>
          <a:p>
            <a:pPr marL="533400" indent="-533400">
              <a:lnSpc>
                <a:spcPct val="200000"/>
              </a:lnSpc>
              <a:buClr>
                <a:srgbClr val="009900"/>
              </a:buClr>
              <a:buFont typeface="Wingdings" pitchFamily="2" charset="2"/>
              <a:buAutoNum type="alphaLcParenR" startAt="3"/>
            </a:pPr>
            <a:r>
              <a:rPr lang="cs-CZ" sz="2400" dirty="0">
                <a:cs typeface="Arial" charset="0"/>
              </a:rPr>
              <a:t>Osoba, která podniká </a:t>
            </a:r>
            <a:r>
              <a:rPr lang="cs-CZ" sz="2400" dirty="0" smtClean="0">
                <a:cs typeface="Arial" charset="0"/>
              </a:rPr>
              <a:t>    na </a:t>
            </a:r>
            <a:r>
              <a:rPr lang="cs-CZ" sz="2400" dirty="0">
                <a:cs typeface="Arial" charset="0"/>
              </a:rPr>
              <a:t>základě jiného než živnostenského oprávnění podle zvláštních </a:t>
            </a:r>
            <a:r>
              <a:rPr lang="cs-CZ" sz="2400" dirty="0" smtClean="0">
                <a:cs typeface="Arial" charset="0"/>
              </a:rPr>
              <a:t>předpisů</a:t>
            </a:r>
          </a:p>
          <a:p>
            <a:pPr marL="0" indent="0">
              <a:lnSpc>
                <a:spcPct val="200000"/>
              </a:lnSpc>
              <a:buClr>
                <a:srgbClr val="009900"/>
              </a:buClr>
              <a:buNone/>
            </a:pPr>
            <a:endParaRPr lang="cs-CZ" sz="2400" dirty="0">
              <a:cs typeface="Arial" charset="0"/>
            </a:endParaRPr>
          </a:p>
        </p:txBody>
      </p:sp>
      <p:pic>
        <p:nvPicPr>
          <p:cNvPr id="132098" name="Picture 2" descr="C:\Users\SSGaS04\AppData\Local\Microsoft\Windows\Temporary Internet Files\Content.IE5\IQY67P0N\MC9004379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367087"/>
            <a:ext cx="987415" cy="953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860032" y="1556792"/>
            <a:ext cx="4176463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533400" indent="-533400">
              <a:lnSpc>
                <a:spcPct val="200000"/>
              </a:lnSpc>
              <a:buClr>
                <a:srgbClr val="009900"/>
              </a:buClr>
              <a:buFont typeface="+mj-lt"/>
              <a:buAutoNum type="alphaLcParenR" startAt="4"/>
            </a:pPr>
            <a:r>
              <a:rPr lang="cs-CZ" sz="2400" kern="0" dirty="0" smtClean="0">
                <a:cs typeface="Arial" charset="0"/>
              </a:rPr>
              <a:t>fyzická osoba, která provozuje zemědělskou výrobu a je zapsána </a:t>
            </a:r>
            <a:r>
              <a:rPr lang="cs-CZ" sz="2400" kern="0" dirty="0" smtClean="0">
                <a:cs typeface="Arial" charset="0"/>
              </a:rPr>
              <a:t>             do </a:t>
            </a:r>
            <a:r>
              <a:rPr lang="cs-CZ" sz="2400" kern="0" dirty="0" smtClean="0">
                <a:cs typeface="Arial" charset="0"/>
              </a:rPr>
              <a:t>evidence podle zvláštního předpisu</a:t>
            </a:r>
            <a:endParaRPr lang="cs-CZ" sz="2400" kern="0" dirty="0">
              <a:cs typeface="Arial" charset="0"/>
            </a:endParaRPr>
          </a:p>
        </p:txBody>
      </p:sp>
      <p:pic>
        <p:nvPicPr>
          <p:cNvPr id="132099" name="Picture 3" descr="C:\Users\SSGaS04\AppData\Local\Microsoft\Windows\Temporary Internet Files\Content.IE5\YWI8NPX5\MC9004104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0225" y="5367087"/>
            <a:ext cx="1016075" cy="786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0618C-25D1-4A61-9408-D62101FA0C8C}" type="slidenum">
              <a:rPr lang="cs-CZ"/>
              <a:pPr/>
              <a:t>6</a:t>
            </a:fld>
            <a:endParaRPr lang="cs-CZ"/>
          </a:p>
        </p:txBody>
      </p:sp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Znaky podnikatele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628775"/>
            <a:ext cx="7772400" cy="4530725"/>
          </a:xfrm>
          <a:solidFill>
            <a:schemeClr val="accent3">
              <a:lumMod val="90000"/>
            </a:schemeClr>
          </a:solidFill>
        </p:spPr>
        <p:txBody>
          <a:bodyPr/>
          <a:lstStyle/>
          <a:p>
            <a:pPr marL="457200" indent="-457200">
              <a:lnSpc>
                <a:spcPct val="200000"/>
              </a:lnSpc>
              <a:buClr>
                <a:schemeClr val="tx1"/>
              </a:buClr>
              <a:buFont typeface="Wingdings" pitchFamily="2" charset="2"/>
              <a:buAutoNum type="arabicPeriod"/>
            </a:pPr>
            <a:r>
              <a:rPr lang="cs-CZ" sz="3200" b="1" dirty="0"/>
              <a:t>Samostatnost</a:t>
            </a:r>
          </a:p>
          <a:p>
            <a:pPr marL="857250" lvl="1" indent="-457200">
              <a:lnSpc>
                <a:spcPct val="200000"/>
              </a:lnSpc>
              <a:buClr>
                <a:schemeClr val="tx1"/>
              </a:buClr>
              <a:buFont typeface="Wingdings" pitchFamily="2" charset="2"/>
              <a:buAutoNum type="alphaLcPeriod"/>
            </a:pPr>
            <a:r>
              <a:rPr lang="cs-CZ" sz="3000" dirty="0"/>
              <a:t>Majetková		</a:t>
            </a:r>
          </a:p>
          <a:p>
            <a:pPr marL="857250" lvl="1" indent="-457200">
              <a:lnSpc>
                <a:spcPct val="200000"/>
              </a:lnSpc>
              <a:buClr>
                <a:schemeClr val="tx1"/>
              </a:buClr>
              <a:buFont typeface="Wingdings" pitchFamily="2" charset="2"/>
              <a:buAutoNum type="alphaLcPeriod"/>
            </a:pPr>
            <a:r>
              <a:rPr lang="cs-CZ" sz="3000" dirty="0"/>
              <a:t>Ekonomická</a:t>
            </a:r>
          </a:p>
          <a:p>
            <a:pPr marL="857250" lvl="1" indent="-457200">
              <a:lnSpc>
                <a:spcPct val="200000"/>
              </a:lnSpc>
              <a:buClr>
                <a:schemeClr val="tx1"/>
              </a:buClr>
              <a:buFont typeface="Wingdings" pitchFamily="2" charset="2"/>
              <a:buAutoNum type="alphaLcPeriod"/>
            </a:pPr>
            <a:r>
              <a:rPr lang="cs-CZ" sz="3000" dirty="0"/>
              <a:t>Právní			</a:t>
            </a:r>
          </a:p>
          <a:p>
            <a:pPr marL="457200" indent="-457200">
              <a:lnSpc>
                <a:spcPct val="200000"/>
              </a:lnSpc>
              <a:buClr>
                <a:srgbClr val="A50021"/>
              </a:buClr>
              <a:buFont typeface="Wingdings" pitchFamily="2" charset="2"/>
              <a:buNone/>
            </a:pPr>
            <a:endParaRPr lang="cs-CZ" sz="3200" dirty="0"/>
          </a:p>
          <a:p>
            <a:pPr marL="457200" indent="-457200">
              <a:buFont typeface="Wingdings" pitchFamily="2" charset="2"/>
              <a:buNone/>
            </a:pPr>
            <a:endParaRPr lang="cs-CZ" sz="3200" dirty="0"/>
          </a:p>
        </p:txBody>
      </p:sp>
      <p:sp>
        <p:nvSpPr>
          <p:cNvPr id="92164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4356100" y="3141662"/>
            <a:ext cx="1439863" cy="287337"/>
          </a:xfrm>
          <a:prstGeom prst="rightArrow">
            <a:avLst>
              <a:gd name="adj1" fmla="val 50000"/>
              <a:gd name="adj2" fmla="val 12527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165" name="AutoShape 5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4356100" y="4174565"/>
            <a:ext cx="1439863" cy="287338"/>
          </a:xfrm>
          <a:prstGeom prst="rightArrow">
            <a:avLst>
              <a:gd name="adj1" fmla="val 50000"/>
              <a:gd name="adj2" fmla="val 12527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166" name="AutoShape 6">
            <a:hlinkClick r:id="rId4" action="ppaction://hlinksldjump"/>
          </p:cNvPr>
          <p:cNvSpPr>
            <a:spLocks noChangeArrowheads="1"/>
          </p:cNvSpPr>
          <p:nvPr/>
        </p:nvSpPr>
        <p:spPr bwMode="auto">
          <a:xfrm>
            <a:off x="4356100" y="5157788"/>
            <a:ext cx="1439863" cy="287337"/>
          </a:xfrm>
          <a:prstGeom prst="rightArrow">
            <a:avLst>
              <a:gd name="adj1" fmla="val 50000"/>
              <a:gd name="adj2" fmla="val 12527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92167" name="AutoShape 7">
            <a:hlinkClick r:id="rId5" action="ppaction://hlinksldjump"/>
          </p:cNvPr>
          <p:cNvSpPr>
            <a:spLocks noChangeArrowheads="1"/>
          </p:cNvSpPr>
          <p:nvPr/>
        </p:nvSpPr>
        <p:spPr bwMode="auto">
          <a:xfrm>
            <a:off x="6804248" y="5445125"/>
            <a:ext cx="215900" cy="647700"/>
          </a:xfrm>
          <a:prstGeom prst="downArrow">
            <a:avLst>
              <a:gd name="adj1" fmla="val 50000"/>
              <a:gd name="adj2" fmla="val 7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08023-A437-4408-A643-D252A67C46A2}" type="slidenum">
              <a:rPr lang="cs-CZ"/>
              <a:pPr/>
              <a:t>7</a:t>
            </a:fld>
            <a:endParaRPr lang="cs-CZ"/>
          </a:p>
        </p:txBody>
      </p:sp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188640"/>
            <a:ext cx="7772400" cy="1143000"/>
          </a:xfrm>
        </p:spPr>
        <p:txBody>
          <a:bodyPr/>
          <a:lstStyle/>
          <a:p>
            <a:r>
              <a:rPr lang="cs-CZ" b="1" dirty="0"/>
              <a:t>Znaky </a:t>
            </a:r>
            <a:r>
              <a:rPr lang="cs-CZ" b="1" dirty="0" smtClean="0"/>
              <a:t>podnikatele</a:t>
            </a:r>
            <a:br>
              <a:rPr lang="cs-CZ" b="1" dirty="0" smtClean="0"/>
            </a:br>
            <a:r>
              <a:rPr lang="cs-CZ" sz="2800" b="1" dirty="0" smtClean="0"/>
              <a:t>majetková samostatnost</a:t>
            </a:r>
            <a:endParaRPr lang="cs-CZ" sz="2800" b="1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xfrm rot="10800000" flipV="1">
            <a:off x="685799" y="1628800"/>
            <a:ext cx="7772400" cy="4752528"/>
          </a:xfrm>
          <a:solidFill>
            <a:schemeClr val="bg1">
              <a:lumMod val="90000"/>
            </a:schemeClr>
          </a:solidFill>
        </p:spPr>
        <p:txBody>
          <a:bodyPr/>
          <a:lstStyle/>
          <a:p>
            <a:pPr marL="533400" indent="-533400">
              <a:lnSpc>
                <a:spcPct val="15000"/>
              </a:lnSpc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marL="533400" indent="-533400">
              <a:lnSpc>
                <a:spcPct val="15000"/>
              </a:lnSpc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marL="533400" indent="-533400">
              <a:lnSpc>
                <a:spcPct val="110000"/>
              </a:lnSpc>
              <a:buClr>
                <a:schemeClr val="tx1"/>
              </a:buClr>
              <a:buFont typeface="Wingdings" pitchFamily="2" charset="2"/>
              <a:buAutoNum type="alphaLcPeriod"/>
            </a:pPr>
            <a:r>
              <a:rPr lang="cs-CZ" b="1" dirty="0"/>
              <a:t>Majetková</a:t>
            </a:r>
          </a:p>
          <a:p>
            <a:pPr marL="533400" indent="-533400">
              <a:lnSpc>
                <a:spcPct val="110000"/>
              </a:lnSpc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	Podle obchodního zákoníku je dána </a:t>
            </a:r>
            <a:endParaRPr lang="cs-CZ" dirty="0" smtClean="0"/>
          </a:p>
          <a:p>
            <a:pPr marL="533400" indent="-533400">
              <a:lnSpc>
                <a:spcPct val="110000"/>
              </a:lnSpc>
              <a:buClr>
                <a:schemeClr val="tx1"/>
              </a:buClr>
              <a:buFont typeface="Wingdings" pitchFamily="2" charset="2"/>
              <a:buNone/>
            </a:pPr>
            <a:r>
              <a:rPr lang="cs-CZ" b="1" i="1" dirty="0"/>
              <a:t>	</a:t>
            </a:r>
            <a:r>
              <a:rPr lang="cs-CZ" b="1" i="1" dirty="0" smtClean="0"/>
              <a:t>		obchodním </a:t>
            </a:r>
            <a:r>
              <a:rPr lang="cs-CZ" b="1" i="1" dirty="0"/>
              <a:t>majetkem</a:t>
            </a:r>
          </a:p>
          <a:p>
            <a:pPr marL="533400" indent="-533400">
              <a:lnSpc>
                <a:spcPct val="110000"/>
              </a:lnSpc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= souhrn věcí, pohledávek, práv a licencí a jiných penězi ocenitelných hodnot</a:t>
            </a:r>
          </a:p>
          <a:p>
            <a:pPr marL="533400" indent="-533400">
              <a:lnSpc>
                <a:spcPct val="110000"/>
              </a:lnSpc>
              <a:buFont typeface="Wingdings" pitchFamily="2" charset="2"/>
              <a:buNone/>
            </a:pPr>
            <a:endParaRPr lang="cs-CZ" sz="3600" dirty="0"/>
          </a:p>
        </p:txBody>
      </p:sp>
      <p:pic>
        <p:nvPicPr>
          <p:cNvPr id="133122" name="Picture 2" descr="C:\Users\SSGaS04\AppData\Local\Microsoft\Windows\Temporary Internet Files\Content.IE5\YWI8NPX5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483720"/>
            <a:ext cx="1644043" cy="1354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568279"/>
            <a:ext cx="1547813" cy="154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24" name="Picture 4" descr="C:\Users\SSGaS04\AppData\Local\Microsoft\Windows\Temporary Internet Files\Content.IE5\ESJW84FU\MC9000193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83262" y="2382829"/>
            <a:ext cx="1489898" cy="1255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63AD88-569F-4248-86A9-5B91A8BA8DE8}" type="slidenum">
              <a:rPr lang="cs-CZ"/>
              <a:pPr/>
              <a:t>8</a:t>
            </a:fld>
            <a:endParaRPr lang="cs-CZ"/>
          </a:p>
        </p:txBody>
      </p:sp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332656"/>
            <a:ext cx="7772400" cy="1143000"/>
          </a:xfrm>
        </p:spPr>
        <p:txBody>
          <a:bodyPr/>
          <a:lstStyle/>
          <a:p>
            <a:r>
              <a:rPr lang="cs-CZ" b="1" dirty="0"/>
              <a:t>Znaky podnikatele</a:t>
            </a:r>
            <a:br>
              <a:rPr lang="cs-CZ" b="1" dirty="0"/>
            </a:br>
            <a:r>
              <a:rPr lang="cs-CZ" sz="2800" b="1" dirty="0"/>
              <a:t>majetková samostatnost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marL="533400" indent="-533400">
              <a:lnSpc>
                <a:spcPct val="15000"/>
              </a:lnSpc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marL="533400" indent="-533400">
              <a:lnSpc>
                <a:spcPct val="15000"/>
              </a:lnSpc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marL="533400" indent="-533400">
              <a:lnSpc>
                <a:spcPct val="110000"/>
              </a:lnSpc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	souhrn obchodního majetku a závazků, které vznikly při podnikání </a:t>
            </a:r>
          </a:p>
          <a:p>
            <a:pPr marL="533400" indent="-533400">
              <a:lnSpc>
                <a:spcPct val="110000"/>
              </a:lnSpc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marL="533400" indent="-533400">
              <a:lnSpc>
                <a:spcPct val="110000"/>
              </a:lnSpc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	</a:t>
            </a:r>
            <a:r>
              <a:rPr lang="cs-CZ" b="1" dirty="0"/>
              <a:t>	= </a:t>
            </a:r>
            <a:r>
              <a:rPr lang="cs-CZ" dirty="0"/>
              <a:t>	</a:t>
            </a:r>
            <a:r>
              <a:rPr lang="cs-CZ" b="1" dirty="0"/>
              <a:t>OBCHODNÍ JMĚNÍ</a:t>
            </a:r>
          </a:p>
          <a:p>
            <a:pPr marL="533400" indent="-533400">
              <a:lnSpc>
                <a:spcPct val="110000"/>
              </a:lnSpc>
              <a:buClr>
                <a:schemeClr val="tx1"/>
              </a:buClr>
              <a:buFont typeface="Wingdings" pitchFamily="2" charset="2"/>
              <a:buChar char="Ø"/>
            </a:pPr>
            <a:endParaRPr lang="cs-CZ" dirty="0"/>
          </a:p>
          <a:p>
            <a:pPr marL="533400" indent="-533400">
              <a:lnSpc>
                <a:spcPct val="110000"/>
              </a:lnSpc>
              <a:buClr>
                <a:srgbClr val="A50021"/>
              </a:buClr>
              <a:buFont typeface="Wingdings" pitchFamily="2" charset="2"/>
              <a:buNone/>
            </a:pPr>
            <a:r>
              <a:rPr lang="cs-CZ" sz="3600" dirty="0"/>
              <a:t>								</a:t>
            </a:r>
          </a:p>
          <a:p>
            <a:pPr marL="533400" indent="-533400">
              <a:lnSpc>
                <a:spcPct val="110000"/>
              </a:lnSpc>
              <a:buFont typeface="Wingdings" pitchFamily="2" charset="2"/>
              <a:buNone/>
            </a:pPr>
            <a:endParaRPr lang="cs-CZ" sz="3600" dirty="0"/>
          </a:p>
        </p:txBody>
      </p:sp>
      <p:sp>
        <p:nvSpPr>
          <p:cNvPr id="101380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6300788" y="5084763"/>
            <a:ext cx="1728787" cy="576262"/>
          </a:xfrm>
          <a:prstGeom prst="curvedUpArrow">
            <a:avLst>
              <a:gd name="adj1" fmla="val 60000"/>
              <a:gd name="adj2" fmla="val 120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134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353443">
            <a:off x="1331640" y="4310856"/>
            <a:ext cx="1547813" cy="154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4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118888">
            <a:off x="6269925" y="2636912"/>
            <a:ext cx="1973764" cy="1973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414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257228"/>
            <a:ext cx="1403797" cy="14037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C7F71-9295-4572-A23E-312DCCDCE2D4}" type="slidenum">
              <a:rPr lang="cs-CZ"/>
              <a:pPr/>
              <a:t>9</a:t>
            </a:fld>
            <a:endParaRPr lang="cs-CZ"/>
          </a:p>
        </p:txBody>
      </p:sp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260648"/>
            <a:ext cx="7772400" cy="1143000"/>
          </a:xfrm>
        </p:spPr>
        <p:txBody>
          <a:bodyPr/>
          <a:lstStyle/>
          <a:p>
            <a:r>
              <a:rPr lang="cs-CZ" b="1" dirty="0"/>
              <a:t>Znaky </a:t>
            </a:r>
            <a:r>
              <a:rPr lang="cs-CZ" b="1" dirty="0" smtClean="0"/>
              <a:t>podnikatele</a:t>
            </a:r>
            <a:br>
              <a:rPr lang="cs-CZ" b="1" dirty="0" smtClean="0"/>
            </a:br>
            <a:r>
              <a:rPr lang="cs-CZ" sz="2400" b="1" dirty="0" smtClean="0"/>
              <a:t>ekonomická samostatnost</a:t>
            </a:r>
            <a:endParaRPr lang="cs-CZ" sz="2400" b="1" dirty="0"/>
          </a:p>
        </p:txBody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608" y="1844824"/>
            <a:ext cx="7772400" cy="3960440"/>
          </a:xfrm>
        </p:spPr>
        <p:txBody>
          <a:bodyPr/>
          <a:lstStyle/>
          <a:p>
            <a:pPr marL="533400" indent="-533400">
              <a:lnSpc>
                <a:spcPct val="15000"/>
              </a:lnSpc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marL="533400" indent="-533400">
              <a:lnSpc>
                <a:spcPct val="15000"/>
              </a:lnSpc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marL="533400" indent="-533400">
              <a:lnSpc>
                <a:spcPct val="110000"/>
              </a:lnSpc>
              <a:buClr>
                <a:schemeClr val="tx1"/>
              </a:buClr>
              <a:buFont typeface="Wingdings" pitchFamily="2" charset="2"/>
              <a:buAutoNum type="alphaLcPeriod" startAt="2"/>
            </a:pPr>
            <a:r>
              <a:rPr lang="cs-CZ" b="1" dirty="0" smtClean="0"/>
              <a:t>Ekonomická</a:t>
            </a:r>
          </a:p>
          <a:p>
            <a:pPr>
              <a:lnSpc>
                <a:spcPct val="110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odnikatel </a:t>
            </a:r>
            <a:r>
              <a:rPr lang="cs-CZ" dirty="0"/>
              <a:t>rozhoduje a zajišťuje svou hospodářskou činnost samostatně (nákup, výrobu, odbyt</a:t>
            </a:r>
            <a:r>
              <a:rPr lang="cs-CZ" dirty="0" smtClean="0"/>
              <a:t>), </a:t>
            </a:r>
          </a:p>
          <a:p>
            <a:pPr>
              <a:lnSpc>
                <a:spcPct val="110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tát </a:t>
            </a:r>
            <a:r>
              <a:rPr lang="cs-CZ" dirty="0"/>
              <a:t>nezasahuje přímo do činnosti podniku, </a:t>
            </a:r>
            <a:r>
              <a:rPr lang="cs-CZ" dirty="0" smtClean="0"/>
              <a:t>pouze určuje obecná </a:t>
            </a:r>
            <a:r>
              <a:rPr lang="cs-CZ" dirty="0"/>
              <a:t>pravidla podnikání </a:t>
            </a:r>
            <a:endParaRPr lang="cs-CZ" dirty="0" smtClean="0"/>
          </a:p>
          <a:p>
            <a:pPr marL="0" indent="0">
              <a:lnSpc>
                <a:spcPct val="110000"/>
              </a:lnSpc>
              <a:buClr>
                <a:schemeClr val="tx1"/>
              </a:buClr>
              <a:buNone/>
            </a:pPr>
            <a:r>
              <a:rPr lang="cs-CZ" dirty="0" smtClean="0"/>
              <a:t>    a </a:t>
            </a:r>
            <a:r>
              <a:rPr lang="cs-CZ" dirty="0" smtClean="0"/>
              <a:t>vytváří </a:t>
            </a:r>
            <a:r>
              <a:rPr lang="cs-CZ" dirty="0"/>
              <a:t>podmínky pro podnikání</a:t>
            </a:r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C7F71-9295-4572-A23E-312DCCDCE2D4}" type="slidenum">
              <a:rPr lang="cs-CZ"/>
              <a:pPr/>
              <a:t>10</a:t>
            </a:fld>
            <a:endParaRPr lang="cs-CZ"/>
          </a:p>
        </p:txBody>
      </p:sp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260648"/>
            <a:ext cx="7772400" cy="1143000"/>
          </a:xfrm>
        </p:spPr>
        <p:txBody>
          <a:bodyPr/>
          <a:lstStyle/>
          <a:p>
            <a:r>
              <a:rPr lang="cs-CZ" b="1" dirty="0"/>
              <a:t>Znaky </a:t>
            </a:r>
            <a:r>
              <a:rPr lang="cs-CZ" b="1" dirty="0" smtClean="0"/>
              <a:t>podnikatele</a:t>
            </a:r>
            <a:br>
              <a:rPr lang="cs-CZ" b="1" dirty="0" smtClean="0"/>
            </a:br>
            <a:r>
              <a:rPr lang="cs-CZ" sz="2400" b="1" dirty="0" smtClean="0"/>
              <a:t>ekonomická samostatnost</a:t>
            </a:r>
            <a:endParaRPr lang="cs-CZ" sz="2400" b="1" dirty="0"/>
          </a:p>
        </p:txBody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608" y="1844824"/>
            <a:ext cx="7772400" cy="2448297"/>
          </a:xfrm>
        </p:spPr>
        <p:txBody>
          <a:bodyPr/>
          <a:lstStyle/>
          <a:p>
            <a:pPr>
              <a:lnSpc>
                <a:spcPct val="110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cs-CZ" dirty="0" smtClean="0"/>
              <a:t>na </a:t>
            </a:r>
            <a:r>
              <a:rPr lang="cs-CZ" dirty="0"/>
              <a:t>konci účetního období vykazuje výsledek hospodaření (zisk nebo ztrátu</a:t>
            </a:r>
            <a:r>
              <a:rPr lang="cs-CZ" dirty="0" smtClean="0"/>
              <a:t>)</a:t>
            </a:r>
          </a:p>
          <a:p>
            <a:pPr>
              <a:lnSpc>
                <a:spcPct val="110000"/>
              </a:lnSpc>
              <a:buClr>
                <a:schemeClr val="tx1"/>
              </a:buClr>
              <a:buFont typeface="Arial" pitchFamily="34" charset="0"/>
              <a:buChar char="•"/>
            </a:pPr>
            <a:endParaRPr lang="cs-CZ" dirty="0" smtClean="0"/>
          </a:p>
          <a:p>
            <a:pPr>
              <a:lnSpc>
                <a:spcPct val="110000"/>
              </a:lnSpc>
              <a:buClr>
                <a:schemeClr val="tx1"/>
              </a:buClr>
              <a:buFont typeface="Arial" pitchFamily="34" charset="0"/>
              <a:buChar char="•"/>
            </a:pPr>
            <a:r>
              <a:rPr lang="cs-CZ" dirty="0" smtClean="0"/>
              <a:t>podnikatel </a:t>
            </a:r>
            <a:r>
              <a:rPr lang="cs-CZ" dirty="0"/>
              <a:t>se rozhoduje o tom, jakou formu podnikání si zvolí, co bude vyrábět, s kým bude </a:t>
            </a:r>
            <a:r>
              <a:rPr lang="cs-CZ" dirty="0" smtClean="0"/>
              <a:t>spolupracovat</a:t>
            </a:r>
            <a:r>
              <a:rPr lang="cs-CZ" dirty="0"/>
              <a:t> </a:t>
            </a:r>
            <a:endParaRPr lang="cs-CZ" b="1" dirty="0"/>
          </a:p>
          <a:p>
            <a:pPr marL="533400" indent="-533400">
              <a:lnSpc>
                <a:spcPct val="110000"/>
              </a:lnSpc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	</a:t>
            </a:r>
            <a:endParaRPr lang="cs-CZ" dirty="0">
              <a:solidFill>
                <a:srgbClr val="A50021"/>
              </a:solidFill>
            </a:endParaRPr>
          </a:p>
          <a:p>
            <a:pPr marL="533400" indent="-533400">
              <a:lnSpc>
                <a:spcPct val="110000"/>
              </a:lnSpc>
              <a:buFont typeface="Wingdings" pitchFamily="2" charset="2"/>
              <a:buNone/>
            </a:pPr>
            <a:r>
              <a:rPr lang="cs-CZ" sz="3600" dirty="0"/>
              <a:t>															</a:t>
            </a:r>
          </a:p>
        </p:txBody>
      </p:sp>
      <p:sp>
        <p:nvSpPr>
          <p:cNvPr id="103428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6300788" y="5084763"/>
            <a:ext cx="1728787" cy="576262"/>
          </a:xfrm>
          <a:prstGeom prst="curvedUpArrow">
            <a:avLst>
              <a:gd name="adj1" fmla="val 60000"/>
              <a:gd name="adj2" fmla="val 120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slow">
    <p:blinds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022A0-E942-498C-8E15-E08AB02F163E}" type="slidenum">
              <a:rPr lang="cs-CZ"/>
              <a:pPr/>
              <a:t>11</a:t>
            </a:fld>
            <a:endParaRPr lang="cs-CZ"/>
          </a:p>
        </p:txBody>
      </p:sp>
      <p:sp>
        <p:nvSpPr>
          <p:cNvPr id="104450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260648"/>
            <a:ext cx="7772400" cy="1143000"/>
          </a:xfrm>
        </p:spPr>
        <p:txBody>
          <a:bodyPr/>
          <a:lstStyle/>
          <a:p>
            <a:r>
              <a:rPr lang="cs-CZ" b="1" dirty="0"/>
              <a:t>Znaky </a:t>
            </a:r>
            <a:r>
              <a:rPr lang="cs-CZ" b="1" dirty="0" smtClean="0"/>
              <a:t>podnikatele</a:t>
            </a:r>
            <a:br>
              <a:rPr lang="cs-CZ" b="1" dirty="0" smtClean="0"/>
            </a:br>
            <a:r>
              <a:rPr lang="cs-CZ" sz="2400" b="1" dirty="0" smtClean="0"/>
              <a:t>právní samostatnost</a:t>
            </a:r>
            <a:endParaRPr lang="cs-CZ" sz="2400" b="1" dirty="0"/>
          </a:p>
        </p:txBody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3608" y="1988840"/>
            <a:ext cx="7772400" cy="1512193"/>
          </a:xfrm>
        </p:spPr>
        <p:txBody>
          <a:bodyPr/>
          <a:lstStyle/>
          <a:p>
            <a:pPr marL="533400" indent="-533400">
              <a:lnSpc>
                <a:spcPct val="15000"/>
              </a:lnSpc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marL="533400" indent="-533400">
              <a:lnSpc>
                <a:spcPct val="15000"/>
              </a:lnSpc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marL="533400" indent="-533400">
              <a:lnSpc>
                <a:spcPct val="110000"/>
              </a:lnSpc>
              <a:buClr>
                <a:schemeClr val="tx1"/>
              </a:buClr>
              <a:buFont typeface="Wingdings" pitchFamily="2" charset="2"/>
              <a:buAutoNum type="alphaLcPeriod" startAt="3"/>
            </a:pPr>
            <a:r>
              <a:rPr lang="cs-CZ" b="1" dirty="0" smtClean="0"/>
              <a:t>Právní</a:t>
            </a:r>
          </a:p>
          <a:p>
            <a:pPr marL="533400" indent="-533400">
              <a:lnSpc>
                <a:spcPct val="110000"/>
              </a:lnSpc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FCC91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Do obchodních vztahů vstupuje </a:t>
            </a:r>
            <a:r>
              <a:rPr lang="cs-CZ" b="1" dirty="0" smtClean="0">
                <a:solidFill>
                  <a:srgbClr val="FCC91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                 pod </a:t>
            </a:r>
            <a:r>
              <a:rPr lang="cs-CZ" b="1" dirty="0" smtClean="0">
                <a:solidFill>
                  <a:srgbClr val="FCC91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obchodním jménem  a na vlastní odpovědnost</a:t>
            </a:r>
          </a:p>
          <a:p>
            <a:pPr marL="533400" indent="-533400">
              <a:lnSpc>
                <a:spcPct val="110000"/>
              </a:lnSpc>
              <a:buClr>
                <a:srgbClr val="A50021"/>
              </a:buClr>
              <a:buFont typeface="Wingdings" pitchFamily="2" charset="2"/>
              <a:buNone/>
            </a:pPr>
            <a:r>
              <a:rPr lang="cs-CZ" sz="3600" dirty="0"/>
              <a:t>								</a:t>
            </a:r>
          </a:p>
          <a:p>
            <a:pPr marL="533400" indent="-533400">
              <a:lnSpc>
                <a:spcPct val="110000"/>
              </a:lnSpc>
              <a:buFont typeface="Wingdings" pitchFamily="2" charset="2"/>
              <a:buNone/>
            </a:pPr>
            <a:endParaRPr lang="cs-CZ" sz="3600" dirty="0"/>
          </a:p>
        </p:txBody>
      </p:sp>
      <p:sp>
        <p:nvSpPr>
          <p:cNvPr id="104452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6300788" y="5084763"/>
            <a:ext cx="1728787" cy="576262"/>
          </a:xfrm>
          <a:prstGeom prst="curvedUpArrow">
            <a:avLst>
              <a:gd name="adj1" fmla="val 60000"/>
              <a:gd name="adj2" fmla="val 120000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145BA-5038-4D13-819B-4FFB9FCEA1AB}" type="slidenum">
              <a:rPr lang="cs-CZ"/>
              <a:pPr/>
              <a:t>12</a:t>
            </a:fld>
            <a:endParaRPr lang="cs-CZ"/>
          </a:p>
        </p:txBody>
      </p:sp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Znaky </a:t>
            </a:r>
            <a:r>
              <a:rPr lang="cs-CZ" b="1" dirty="0" smtClean="0"/>
              <a:t>podnikatele</a:t>
            </a:r>
            <a:br>
              <a:rPr lang="cs-CZ" b="1" dirty="0" smtClean="0"/>
            </a:br>
            <a:r>
              <a:rPr lang="cs-CZ" sz="2800" b="1" dirty="0" smtClean="0"/>
              <a:t>vymezení předmětu podnikání</a:t>
            </a:r>
            <a:endParaRPr lang="cs-CZ" sz="2800" b="1" dirty="0"/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marL="457200" indent="-457200">
              <a:lnSpc>
                <a:spcPct val="200000"/>
              </a:lnSpc>
              <a:buClr>
                <a:schemeClr val="tx1"/>
              </a:buClr>
              <a:buFont typeface="Wingdings" pitchFamily="2" charset="2"/>
              <a:buAutoNum type="arabicPeriod" startAt="2"/>
            </a:pPr>
            <a:r>
              <a:rPr lang="cs-CZ" sz="3600" b="1" dirty="0"/>
              <a:t>Vymezení předmětu podnikání</a:t>
            </a:r>
          </a:p>
          <a:p>
            <a:pPr marL="457200" indent="-457200">
              <a:lnSpc>
                <a:spcPct val="200000"/>
              </a:lnSpc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/>
              <a:t>Rozsah podnikatelské </a:t>
            </a:r>
          </a:p>
          <a:p>
            <a:pPr marL="457200" indent="-457200">
              <a:lnSpc>
                <a:spcPct val="200000"/>
              </a:lnSpc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	činnosti, kterou si vymezil </a:t>
            </a:r>
          </a:p>
          <a:p>
            <a:pPr marL="457200" indent="-457200">
              <a:lnSpc>
                <a:spcPct val="200000"/>
              </a:lnSpc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	sám </a:t>
            </a:r>
            <a:r>
              <a:rPr lang="cs-CZ" dirty="0" smtClean="0"/>
              <a:t>podnikatel</a:t>
            </a:r>
            <a:endParaRPr lang="cs-CZ" dirty="0"/>
          </a:p>
          <a:p>
            <a:pPr marL="457200" indent="-457200">
              <a:buFont typeface="Wingdings" pitchFamily="2" charset="2"/>
              <a:buNone/>
            </a:pPr>
            <a:endParaRPr lang="cs-CZ" dirty="0"/>
          </a:p>
        </p:txBody>
      </p:sp>
      <p:pic>
        <p:nvPicPr>
          <p:cNvPr id="135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84984"/>
            <a:ext cx="2267893" cy="22678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194" name="Picture 2" descr="deprese,emoce,firmy,fotografie,frustrace,kroky,lidé,muži,neúspěchy,obchodníci,smutek,smutný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348880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C3E0E5-8915-40B0-92CC-4F509940B332}" type="slidenum">
              <a:rPr lang="cs-CZ"/>
              <a:pPr/>
              <a:t>13</a:t>
            </a:fld>
            <a:endParaRPr lang="cs-CZ"/>
          </a:p>
        </p:txBody>
      </p:sp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Znaky </a:t>
            </a:r>
            <a:r>
              <a:rPr lang="cs-CZ" b="1" dirty="0" smtClean="0"/>
              <a:t>podnikatele</a:t>
            </a:r>
            <a:br>
              <a:rPr lang="cs-CZ" b="1" dirty="0" smtClean="0"/>
            </a:br>
            <a:r>
              <a:rPr lang="cs-CZ" sz="2800" b="1" dirty="0" smtClean="0"/>
              <a:t>riziko podnikání</a:t>
            </a:r>
            <a:endParaRPr lang="cs-CZ" sz="2800" b="1" dirty="0"/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628775"/>
            <a:ext cx="4319959" cy="4530725"/>
          </a:xfrm>
        </p:spPr>
        <p:txBody>
          <a:bodyPr/>
          <a:lstStyle/>
          <a:p>
            <a:pPr marL="539750" indent="-539750">
              <a:lnSpc>
                <a:spcPct val="200000"/>
              </a:lnSpc>
              <a:buClr>
                <a:schemeClr val="tx1"/>
              </a:buClr>
              <a:buFont typeface="Wingdings" pitchFamily="2" charset="2"/>
              <a:buAutoNum type="arabicPeriod" startAt="3"/>
            </a:pPr>
            <a:r>
              <a:rPr lang="cs-CZ" sz="3200" b="1" dirty="0"/>
              <a:t>Riziko podnikání</a:t>
            </a:r>
          </a:p>
          <a:p>
            <a:pPr>
              <a:lnSpc>
                <a:spcPct val="200000"/>
              </a:lnSpc>
              <a:buClr>
                <a:schemeClr val="tx1"/>
              </a:buClr>
              <a:buFont typeface="Wingdings" pitchFamily="2" charset="2"/>
              <a:buChar char="§"/>
            </a:pPr>
            <a:r>
              <a:rPr lang="cs-CZ" dirty="0"/>
              <a:t>Podnikání představuje riziko ztráty</a:t>
            </a:r>
            <a:r>
              <a:rPr lang="cs-CZ" dirty="0" smtClean="0"/>
              <a:t>, </a:t>
            </a:r>
            <a:r>
              <a:rPr lang="cs-CZ" dirty="0"/>
              <a:t>připouští pravděpodobnost neúspěchu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638E17-188B-463E-998F-22DDFB2388CB}" type="slidenum">
              <a:rPr lang="cs-CZ"/>
              <a:pPr/>
              <a:t>14</a:t>
            </a:fld>
            <a:endParaRPr lang="cs-CZ"/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628775"/>
            <a:ext cx="5256063" cy="4530725"/>
          </a:xfrm>
        </p:spPr>
        <p:txBody>
          <a:bodyPr/>
          <a:lstStyle/>
          <a:p>
            <a:pPr marL="449263" indent="-449263">
              <a:lnSpc>
                <a:spcPct val="200000"/>
              </a:lnSpc>
              <a:buClr>
                <a:srgbClr val="A50021"/>
              </a:buClr>
              <a:buFont typeface="Wingdings" pitchFamily="2" charset="2"/>
              <a:buNone/>
            </a:pPr>
            <a:r>
              <a:rPr lang="cs-CZ" sz="3600" b="1" dirty="0"/>
              <a:t>Podnikatelské riziko</a:t>
            </a:r>
          </a:p>
          <a:p>
            <a:pPr marL="449263" indent="-449263"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Podnikatel ví, kolik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                  do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podniku investovat</a:t>
            </a: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, </a:t>
            </a:r>
            <a:endParaRPr lang="cs-CZ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>
              <a:buClr>
                <a:schemeClr val="tx1"/>
              </a:buClr>
              <a:buNone/>
            </a:pP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ale neví, </a:t>
            </a: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kolik z něho </a:t>
            </a:r>
          </a:p>
          <a:p>
            <a:pPr marL="449263" indent="-449263">
              <a:buClr>
                <a:schemeClr val="tx1"/>
              </a:buClr>
              <a:buFont typeface="Wingdings" pitchFamily="2" charset="2"/>
              <a:buNone/>
            </a:pP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může dostat</a:t>
            </a:r>
          </a:p>
        </p:txBody>
      </p:sp>
      <p:pic>
        <p:nvPicPr>
          <p:cNvPr id="137218" name="Picture 2" descr="firmy,globální,glóbusy,investice,koncepty,košíky,lidé,mapy,muži,obchodníci,obleky,světy,vejce,zajištění,zajištění před ztrátou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76872"/>
            <a:ext cx="3095625" cy="3887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1187624" y="1705372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Times New Roman" pitchFamily="18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Times New Roman" pitchFamily="18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Times New Roman" pitchFamily="18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Times New Roman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Times New Roman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Times New Roman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Times New Roman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Times New Roman" pitchFamily="18" charset="0"/>
              </a:defRPr>
            </a:lvl9pPr>
          </a:lstStyle>
          <a:p>
            <a:endParaRPr lang="cs-CZ" sz="2800" b="1" kern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Znaky podnikatele</a:t>
            </a:r>
            <a:br>
              <a:rPr lang="cs-CZ" b="1" dirty="0"/>
            </a:br>
            <a:r>
              <a:rPr lang="cs-CZ" sz="2400" b="1" dirty="0"/>
              <a:t>riziko podnikání</a:t>
            </a:r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EE759-5991-4EC3-AEF5-185E1EB90957}" type="slidenum">
              <a:rPr lang="cs-CZ"/>
              <a:pPr/>
              <a:t>15</a:t>
            </a:fld>
            <a:endParaRPr lang="cs-CZ"/>
          </a:p>
        </p:txBody>
      </p:sp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Znaky podnikatele</a:t>
            </a:r>
            <a:br>
              <a:rPr lang="cs-CZ" b="1" dirty="0"/>
            </a:br>
            <a:r>
              <a:rPr lang="cs-CZ" sz="2400" b="1" dirty="0"/>
              <a:t>riziko podnikání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marL="449263" indent="-449263">
              <a:lnSpc>
                <a:spcPct val="200000"/>
              </a:lnSpc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/>
              <a:t>Projevuje se jako finanční neúspěch (důvod - pokles odbytu, změna vkusu, zaostalost výrobku)</a:t>
            </a:r>
          </a:p>
          <a:p>
            <a:pPr marL="449263" indent="-449263">
              <a:lnSpc>
                <a:spcPct val="200000"/>
              </a:lnSpc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/>
              <a:t>Riziko představuje konkurence (hospodářská soutěž)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8245" name="Picture 5" descr="budovy,dokumenty,farmářství,farmy,obchod,pojištění hospodářství,pojištění majetku,pojistná smlouva,pojistné smlouvy,průmysl,průmyslová odvětví,si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709" y="4581127"/>
            <a:ext cx="1727473" cy="1727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8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699459">
            <a:off x="6786528" y="1323048"/>
            <a:ext cx="1763837" cy="1763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A19C6-1835-4E0E-9C8E-5ABCB4569F16}" type="slidenum">
              <a:rPr lang="cs-CZ"/>
              <a:pPr/>
              <a:t>16</a:t>
            </a:fld>
            <a:endParaRPr lang="cs-CZ"/>
          </a:p>
        </p:txBody>
      </p:sp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Znaky podnikatele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1700808"/>
            <a:ext cx="7920880" cy="4104456"/>
          </a:xfrm>
        </p:spPr>
        <p:txBody>
          <a:bodyPr/>
          <a:lstStyle/>
          <a:p>
            <a:pPr marL="533400" indent="-533400">
              <a:lnSpc>
                <a:spcPct val="200000"/>
              </a:lnSpc>
              <a:buClr>
                <a:srgbClr val="A50021"/>
              </a:buClr>
              <a:buFont typeface="Wingdings" pitchFamily="2" charset="2"/>
              <a:buNone/>
            </a:pPr>
            <a:r>
              <a:rPr lang="cs-CZ" b="1" dirty="0"/>
              <a:t>Provozní riziko</a:t>
            </a:r>
          </a:p>
          <a:p>
            <a:pPr marL="533400" indent="-533400">
              <a:lnSpc>
                <a:spcPct val="200000"/>
              </a:lnSpc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způsobené </a:t>
            </a:r>
            <a:r>
              <a:rPr lang="cs-CZ" dirty="0"/>
              <a:t>např. živelnou pohromou, havárií zařízení, atd</a:t>
            </a:r>
            <a:r>
              <a:rPr lang="cs-CZ" dirty="0" smtClean="0"/>
              <a:t>.</a:t>
            </a:r>
            <a:endParaRPr lang="cs-CZ" dirty="0"/>
          </a:p>
          <a:p>
            <a:pPr marL="533400" indent="-533400">
              <a:lnSpc>
                <a:spcPct val="200000"/>
              </a:lnSpc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/>
              <a:t>podnikatel eliminuje riziko </a:t>
            </a:r>
          </a:p>
          <a:p>
            <a:pPr marL="0" indent="0">
              <a:lnSpc>
                <a:spcPct val="200000"/>
              </a:lnSpc>
              <a:buClr>
                <a:schemeClr val="tx1"/>
              </a:buClr>
              <a:buNone/>
            </a:pPr>
            <a:r>
              <a:rPr lang="cs-CZ" dirty="0"/>
              <a:t> </a:t>
            </a:r>
            <a:r>
              <a:rPr lang="cs-CZ" dirty="0" smtClean="0"/>
              <a:t>    uzavřením pojištění</a:t>
            </a:r>
            <a:endParaRPr lang="cs-CZ" dirty="0"/>
          </a:p>
          <a:p>
            <a:pPr marL="533400" indent="-533400">
              <a:lnSpc>
                <a:spcPct val="200000"/>
              </a:lnSpc>
              <a:buClr>
                <a:srgbClr val="A50021"/>
              </a:buClr>
              <a:buFont typeface="Wingdings" pitchFamily="2" charset="2"/>
              <a:buNone/>
            </a:pPr>
            <a:endParaRPr lang="cs-CZ" b="1" i="1" dirty="0"/>
          </a:p>
        </p:txBody>
      </p:sp>
      <p:pic>
        <p:nvPicPr>
          <p:cNvPr id="13824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429000"/>
            <a:ext cx="1403797" cy="14037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77254-3ACC-4CE2-9E81-DF079B0EA607}" type="slidenum">
              <a:rPr lang="cs-CZ"/>
              <a:pPr/>
              <a:t>17</a:t>
            </a:fld>
            <a:endParaRPr lang="cs-CZ"/>
          </a:p>
        </p:txBody>
      </p:sp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Znaky </a:t>
            </a:r>
            <a:r>
              <a:rPr lang="cs-CZ" b="1" dirty="0" smtClean="0"/>
              <a:t>podnikatele</a:t>
            </a:r>
            <a:br>
              <a:rPr lang="cs-CZ" b="1" dirty="0" smtClean="0"/>
            </a:br>
            <a:r>
              <a:rPr lang="cs-CZ" sz="2400" b="1" dirty="0" smtClean="0"/>
              <a:t>hospodaření s majetkem podniku</a:t>
            </a:r>
            <a:endParaRPr lang="cs-CZ" sz="2400" b="1" dirty="0"/>
          </a:p>
        </p:txBody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marL="269875" indent="-269875">
              <a:lnSpc>
                <a:spcPct val="200000"/>
              </a:lnSpc>
              <a:buClr>
                <a:schemeClr val="tx1"/>
              </a:buClr>
              <a:buFont typeface="Wingdings" pitchFamily="2" charset="2"/>
              <a:buAutoNum type="arabicPeriod" startAt="4"/>
            </a:pPr>
            <a:r>
              <a:rPr lang="cs-CZ" sz="3200" b="1" dirty="0" smtClean="0"/>
              <a:t> Hospodaření </a:t>
            </a:r>
            <a:r>
              <a:rPr lang="cs-CZ" sz="3200" b="1" dirty="0"/>
              <a:t>s majetkem podniku</a:t>
            </a:r>
          </a:p>
          <a:p>
            <a:pPr marL="269875" indent="-269875">
              <a:lnSpc>
                <a:spcPct val="200000"/>
              </a:lnSpc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/>
              <a:t>Možnost podnikatele hospodařit s obchodním </a:t>
            </a:r>
            <a:r>
              <a:rPr lang="cs-CZ" dirty="0" smtClean="0"/>
              <a:t>majetkem podle vlastního uvážení</a:t>
            </a:r>
            <a:endParaRPr lang="cs-CZ" dirty="0"/>
          </a:p>
          <a:p>
            <a:pPr marL="269875" indent="-269875">
              <a:lnSpc>
                <a:spcPct val="200000"/>
              </a:lnSpc>
              <a:buClr>
                <a:srgbClr val="A50021"/>
              </a:buClr>
              <a:buFontTx/>
              <a:buChar char="-"/>
            </a:pP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592C53-8228-4029-83B5-C5E4B3142CDD}" type="slidenum">
              <a:rPr lang="cs-CZ"/>
              <a:pPr/>
              <a:t>18</a:t>
            </a:fld>
            <a:endParaRPr lang="cs-CZ"/>
          </a:p>
        </p:txBody>
      </p:sp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Znaky </a:t>
            </a:r>
            <a:r>
              <a:rPr lang="cs-CZ" b="1" dirty="0" smtClean="0"/>
              <a:t>podnikatele</a:t>
            </a:r>
            <a:br>
              <a:rPr lang="cs-CZ" b="1" dirty="0" smtClean="0"/>
            </a:br>
            <a:r>
              <a:rPr lang="cs-CZ" sz="2400" b="1" dirty="0" smtClean="0"/>
              <a:t>účetnictví</a:t>
            </a:r>
            <a:endParaRPr lang="cs-CZ" sz="2400" b="1" dirty="0"/>
          </a:p>
        </p:txBody>
      </p:sp>
      <p:sp>
        <p:nvSpPr>
          <p:cNvPr id="983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844824"/>
            <a:ext cx="7772400" cy="4314676"/>
          </a:xfrm>
        </p:spPr>
        <p:txBody>
          <a:bodyPr/>
          <a:lstStyle/>
          <a:p>
            <a:pPr marL="363538" indent="-363538">
              <a:buClr>
                <a:schemeClr val="tx1"/>
              </a:buClr>
              <a:buFont typeface="Wingdings" pitchFamily="2" charset="2"/>
              <a:buAutoNum type="arabicPeriod" startAt="5"/>
            </a:pPr>
            <a:r>
              <a:rPr lang="cs-CZ" sz="3200" b="1" dirty="0" smtClean="0"/>
              <a:t>Podnikatel </a:t>
            </a:r>
            <a:r>
              <a:rPr lang="cs-CZ" sz="3200" b="1" dirty="0"/>
              <a:t>musí vést </a:t>
            </a:r>
            <a:r>
              <a:rPr lang="cs-CZ" sz="3200" b="1" dirty="0" smtClean="0"/>
              <a:t>účetnictví  nebo daňovou evidenci</a:t>
            </a:r>
            <a:endParaRPr lang="cs-CZ" sz="3200" b="1" dirty="0"/>
          </a:p>
          <a:p>
            <a:pPr marL="269875" indent="-269875">
              <a:lnSpc>
                <a:spcPct val="200000"/>
              </a:lnSpc>
              <a:buClr>
                <a:srgbClr val="A50021"/>
              </a:buClr>
              <a:buNone/>
            </a:pPr>
            <a:r>
              <a:rPr lang="cs-CZ" sz="3200" dirty="0">
                <a:solidFill>
                  <a:srgbClr val="FCC91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-</a:t>
            </a:r>
            <a:r>
              <a:rPr lang="cs-CZ" sz="3200" dirty="0" smtClean="0"/>
              <a:t> </a:t>
            </a:r>
            <a:r>
              <a:rPr lang="cs-CZ" dirty="0">
                <a:solidFill>
                  <a:srgbClr val="FCC91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povinnost ukládá obchodní zákoník</a:t>
            </a:r>
          </a:p>
          <a:p>
            <a:pPr marL="269875" indent="-269875">
              <a:lnSpc>
                <a:spcPct val="200000"/>
              </a:lnSpc>
              <a:buClr>
                <a:srgbClr val="A50021"/>
              </a:buClr>
              <a:buFont typeface="Wingdings" pitchFamily="2" charset="2"/>
              <a:buNone/>
            </a:pPr>
            <a:r>
              <a:rPr lang="cs-CZ" dirty="0">
                <a:solidFill>
                  <a:srgbClr val="FCC91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- rozsah a způsob </a:t>
            </a:r>
            <a:r>
              <a:rPr lang="cs-CZ" dirty="0" smtClean="0">
                <a:solidFill>
                  <a:srgbClr val="FCC91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stanoví </a:t>
            </a:r>
            <a:r>
              <a:rPr lang="cs-CZ" dirty="0">
                <a:solidFill>
                  <a:srgbClr val="FCC91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zákon o   </a:t>
            </a:r>
            <a:r>
              <a:rPr lang="cs-CZ" dirty="0" smtClean="0">
                <a:solidFill>
                  <a:srgbClr val="FCC91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účetnictví 563/1991</a:t>
            </a:r>
            <a:endParaRPr lang="cs-CZ" dirty="0">
              <a:solidFill>
                <a:srgbClr val="FCC91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39268" name="Picture 4" descr="C:\Users\SSGaS04\AppData\Local\Microsoft\Windows\Temporary Internet Files\Content.IE5\IQY67P0N\MC9003496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2400" y="2780928"/>
            <a:ext cx="457200" cy="333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926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926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29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66000" contrast="-5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251" b="15566"/>
          <a:stretch/>
        </p:blipFill>
        <p:spPr bwMode="auto">
          <a:xfrm>
            <a:off x="611560" y="2780928"/>
            <a:ext cx="7776864" cy="3256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BB1FA-B573-453E-99EC-D0217BA97AE0}" type="slidenum">
              <a:rPr lang="cs-CZ"/>
              <a:pPr/>
              <a:t>19</a:t>
            </a:fld>
            <a:endParaRPr lang="cs-CZ"/>
          </a:p>
        </p:txBody>
      </p:sp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Znaky podnikatele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628801"/>
            <a:ext cx="6264696" cy="3240360"/>
          </a:xfrm>
        </p:spPr>
        <p:txBody>
          <a:bodyPr/>
          <a:lstStyle/>
          <a:p>
            <a:pPr marL="625475" indent="-625475">
              <a:lnSpc>
                <a:spcPct val="200000"/>
              </a:lnSpc>
              <a:buClr>
                <a:srgbClr val="A50021"/>
              </a:buClr>
              <a:buFont typeface="Wingdings" pitchFamily="2" charset="2"/>
              <a:buNone/>
            </a:pPr>
            <a:r>
              <a:rPr lang="cs-CZ" sz="3200" b="1" dirty="0"/>
              <a:t>Předmět účetnictví</a:t>
            </a:r>
          </a:p>
          <a:p>
            <a:pPr marL="625475" indent="-625475">
              <a:lnSpc>
                <a:spcPct val="200000"/>
              </a:lnSpc>
              <a:buClr>
                <a:schemeClr val="tx1"/>
              </a:buClr>
              <a:buFont typeface="Wingdings" pitchFamily="2" charset="2"/>
              <a:buChar char="v"/>
            </a:pP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Záznam stavu a pohybu majetku a závazků,    čistého obchodního jmění, nákladů, výnosů, výsledků hospodaření</a:t>
            </a:r>
          </a:p>
          <a:p>
            <a:pPr marL="625475" indent="-625475">
              <a:lnSpc>
                <a:spcPct val="200000"/>
              </a:lnSpc>
              <a:buClr>
                <a:srgbClr val="A50021"/>
              </a:buClr>
              <a:buFontTx/>
              <a:buChar char="-"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20</a:t>
            </a:fld>
            <a:endParaRPr lang="cs-CZ"/>
          </a:p>
        </p:txBody>
      </p:sp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061325" cy="4530725"/>
          </a:xfrm>
        </p:spPr>
        <p:txBody>
          <a:bodyPr/>
          <a:lstStyle/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Švarcová</a:t>
            </a:r>
            <a:r>
              <a:rPr lang="cs-CZ" sz="2000" dirty="0"/>
              <a:t>, J. a kol. Ekonomie – stručný přehled, </a:t>
            </a:r>
            <a:r>
              <a:rPr lang="cs-CZ" sz="2000" dirty="0" smtClean="0"/>
              <a:t>2012/2013. </a:t>
            </a:r>
            <a:r>
              <a:rPr lang="cs-CZ" sz="2000" dirty="0"/>
              <a:t>Zlín, CEED </a:t>
            </a:r>
            <a:r>
              <a:rPr lang="cs-CZ" sz="2000" dirty="0" smtClean="0"/>
              <a:t>2012 ISBN 978-80-8730-116-6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/>
              <a:t>Zákon č. 513/1991 Sb., obchodní zákoník, ve znění pozdějších </a:t>
            </a:r>
            <a:r>
              <a:rPr lang="cs-CZ" sz="2000" dirty="0" smtClean="0"/>
              <a:t>předpisů</a:t>
            </a:r>
            <a:r>
              <a:rPr lang="cs-CZ" sz="2000" dirty="0"/>
              <a:t>. </a:t>
            </a:r>
            <a:r>
              <a:rPr lang="cs-CZ" sz="2000" dirty="0" smtClean="0"/>
              <a:t>In: http</a:t>
            </a:r>
            <a:r>
              <a:rPr lang="cs-CZ" sz="2000" dirty="0"/>
              <a:t>://business.center.cz/business/pravo/zakony/obchzak/</a:t>
            </a:r>
            <a:endParaRPr lang="cs-CZ" sz="2000" dirty="0">
              <a:hlinkClick r:id="rId2"/>
            </a:endParaRPr>
          </a:p>
          <a:p>
            <a:pPr>
              <a:buClrTx/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>
                <a:latin typeface="Franklin Gothic Medium" pitchFamily="34" charset="0"/>
              </a:rPr>
              <a:t>Mach, Josef. </a:t>
            </a:r>
            <a:r>
              <a:rPr lang="cs-CZ" sz="2000" i="1" dirty="0">
                <a:latin typeface="Franklin Gothic Medium" pitchFamily="34" charset="0"/>
              </a:rPr>
              <a:t>Ekonomika pro střední odborná učiliště 1. </a:t>
            </a:r>
            <a:r>
              <a:rPr lang="cs-CZ" sz="2000" dirty="0">
                <a:latin typeface="Franklin Gothic Medium" pitchFamily="34" charset="0"/>
              </a:rPr>
              <a:t>Praha: nakladatelství Fortuna, 2003. ISBN 80-7168-728-6</a:t>
            </a:r>
          </a:p>
          <a:p>
            <a:pPr>
              <a:buClrTx/>
              <a:buFont typeface="Wingdings" pitchFamily="2" charset="2"/>
              <a:buChar char="§"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u="sng" dirty="0">
                <a:latin typeface="Franklin Gothic Medium" pitchFamily="34" charset="0"/>
              </a:rPr>
              <a:t>http://</a:t>
            </a:r>
            <a:r>
              <a:rPr lang="cs-CZ" sz="2000" u="sng" dirty="0" smtClean="0">
                <a:latin typeface="Franklin Gothic Medium" pitchFamily="34" charset="0"/>
              </a:rPr>
              <a:t>office.microsoft.com </a:t>
            </a:r>
            <a:r>
              <a:rPr lang="cs-CZ" sz="2000" dirty="0" smtClean="0">
                <a:latin typeface="Franklin Gothic Medium" pitchFamily="34" charset="0"/>
              </a:rPr>
              <a:t>Galerie </a:t>
            </a:r>
            <a:r>
              <a:rPr lang="cs-CZ" sz="2000" dirty="0">
                <a:latin typeface="Franklin Gothic Medium" pitchFamily="34" charset="0"/>
              </a:rPr>
              <a:t>Office, </a:t>
            </a:r>
            <a:r>
              <a:rPr lang="cs-CZ" sz="2000" dirty="0" smtClean="0">
                <a:latin typeface="Franklin Gothic Medium" pitchFamily="34" charset="0"/>
              </a:rPr>
              <a:t>03.01.2013</a:t>
            </a:r>
            <a:endParaRPr lang="cs-CZ" sz="2000" dirty="0">
              <a:latin typeface="Franklin Gothic Medium" pitchFamily="34" charset="0"/>
            </a:endParaRP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54120774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1516</TotalTime>
  <Words>506</Words>
  <Application>Microsoft Office PowerPoint</Application>
  <PresentationFormat>Předvádění na obrazovce (4:3)</PresentationFormat>
  <Paragraphs>137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Vrstvy</vt:lpstr>
      <vt:lpstr>DIGITÁLNÍ UČEBNÍ MATERIÁL</vt:lpstr>
      <vt:lpstr>PODNIKÁNÍ</vt:lpstr>
      <vt:lpstr> PODNIKATEL </vt:lpstr>
      <vt:lpstr> PODNIKATEL </vt:lpstr>
      <vt:lpstr> PODNIKATEL </vt:lpstr>
      <vt:lpstr>Znaky podnikatele</vt:lpstr>
      <vt:lpstr>Znaky podnikatele majetková samostatnost</vt:lpstr>
      <vt:lpstr>Znaky podnikatele majetková samostatnost</vt:lpstr>
      <vt:lpstr>Znaky podnikatele ekonomická samostatnost</vt:lpstr>
      <vt:lpstr>Znaky podnikatele ekonomická samostatnost</vt:lpstr>
      <vt:lpstr>Znaky podnikatele právní samostatnost</vt:lpstr>
      <vt:lpstr>Znaky podnikatele vymezení předmětu podnikání</vt:lpstr>
      <vt:lpstr>Znaky podnikatele riziko podnikání</vt:lpstr>
      <vt:lpstr>Znaky podnikatele riziko podnikání</vt:lpstr>
      <vt:lpstr>Znaky podnikatele riziko podnikání</vt:lpstr>
      <vt:lpstr>Znaky podnikatele</vt:lpstr>
      <vt:lpstr>Znaky podnikatele hospodaření s majetkem podniku</vt:lpstr>
      <vt:lpstr>Znaky podnikatele účetnictví</vt:lpstr>
      <vt:lpstr>Znaky podnikatele</vt:lpstr>
      <vt:lpstr>Literární zdroje</vt:lpstr>
    </vt:vector>
  </TitlesOfParts>
  <Company>SOU a OU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Dum</cp:lastModifiedBy>
  <cp:revision>72</cp:revision>
  <cp:lastPrinted>1601-01-01T00:00:00Z</cp:lastPrinted>
  <dcterms:created xsi:type="dcterms:W3CDTF">2006-11-18T10:07:42Z</dcterms:created>
  <dcterms:modified xsi:type="dcterms:W3CDTF">2013-04-22T20:02:24Z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