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327" r:id="rId2"/>
    <p:sldId id="257" r:id="rId3"/>
    <p:sldId id="258" r:id="rId4"/>
    <p:sldId id="259" r:id="rId5"/>
    <p:sldId id="263" r:id="rId6"/>
    <p:sldId id="291" r:id="rId7"/>
    <p:sldId id="264" r:id="rId8"/>
    <p:sldId id="292" r:id="rId9"/>
    <p:sldId id="293" r:id="rId10"/>
    <p:sldId id="262" r:id="rId11"/>
    <p:sldId id="265" r:id="rId12"/>
    <p:sldId id="266" r:id="rId13"/>
    <p:sldId id="267" r:id="rId14"/>
    <p:sldId id="268" r:id="rId15"/>
    <p:sldId id="314" r:id="rId16"/>
    <p:sldId id="317" r:id="rId17"/>
    <p:sldId id="316" r:id="rId18"/>
    <p:sldId id="309" r:id="rId19"/>
    <p:sldId id="310" r:id="rId20"/>
    <p:sldId id="311" r:id="rId21"/>
    <p:sldId id="329" r:id="rId22"/>
    <p:sldId id="330" r:id="rId23"/>
    <p:sldId id="331" r:id="rId24"/>
    <p:sldId id="332" r:id="rId25"/>
    <p:sldId id="284" r:id="rId26"/>
    <p:sldId id="285" r:id="rId27"/>
    <p:sldId id="286" r:id="rId28"/>
    <p:sldId id="287" r:id="rId29"/>
    <p:sldId id="328" r:id="rId30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6600"/>
    <a:srgbClr val="006600"/>
    <a:srgbClr val="800000"/>
    <a:srgbClr val="A50021"/>
    <a:srgbClr val="FFFFFF"/>
    <a:srgbClr val="6699FF"/>
    <a:srgbClr val="99FF66"/>
    <a:srgbClr val="FFFF00"/>
    <a:srgbClr val="FF0000"/>
    <a:srgbClr val="CC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9E54CC-2B87-4C07-9D7F-AC02112DD0CF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B5AAA2-6AFD-466F-ACC3-DCDA75A3CFB2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2F7C4A-9F07-41E5-937C-B21F628F38CA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417EF7-26D9-4A96-88E5-50D194BD4009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060324-B8B2-4680-BCD8-C209FAB0B0E7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9EDCA2-DC47-491E-B3F6-DB12F1A1402C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3A4E32-4FD3-4486-B91A-458076FACA91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6805C5-8C5D-4633-8E71-13B2039F59A4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8857E5-06BE-427F-A832-62FCBD8CBE42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911FE0-9E04-4BF6-9AEF-42155F51C42E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369BC5-AA71-4232-A8BB-20CA07A93E27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CA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1D524FB-EC09-40DB-A0B0-216C4FF97579}" type="slidenum">
              <a:rPr lang="en-CA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CC"/>
            </a:gs>
            <a:gs pos="100000">
              <a:srgbClr val="FFFFCC">
                <a:gamma/>
                <a:shade val="46275"/>
                <a:invGamma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CA" smtClean="0"/>
              <a:t>Klepnutím upravíte styl předlohy nadpisu.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CA" smtClean="0"/>
              <a:t>Klepnutím upravíte styly předlohy textu.</a:t>
            </a:r>
          </a:p>
          <a:p>
            <a:pPr lvl="1"/>
            <a:r>
              <a:rPr lang="en-CA" smtClean="0"/>
              <a:t>Druhá úroveň</a:t>
            </a:r>
          </a:p>
          <a:p>
            <a:pPr lvl="2"/>
            <a:r>
              <a:rPr lang="en-CA" smtClean="0"/>
              <a:t>Třetí úroveň</a:t>
            </a:r>
          </a:p>
          <a:p>
            <a:pPr lvl="3"/>
            <a:r>
              <a:rPr lang="en-CA" smtClean="0"/>
              <a:t>Čtvrtá úroveň</a:t>
            </a:r>
          </a:p>
          <a:p>
            <a:pPr lvl="4"/>
            <a:r>
              <a:rPr lang="en-CA" smtClean="0"/>
              <a:t>Pátá úroveň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400">
                <a:latin typeface="+mn-lt"/>
              </a:defRPr>
            </a:lvl1pPr>
          </a:lstStyle>
          <a:p>
            <a:endParaRPr lang="en-CA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>
                <a:latin typeface="+mn-lt"/>
              </a:defRPr>
            </a:lvl1pPr>
          </a:lstStyle>
          <a:p>
            <a:endParaRPr lang="en-CA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>
                <a:latin typeface="+mn-lt"/>
              </a:defRPr>
            </a:lvl1pPr>
          </a:lstStyle>
          <a:p>
            <a:fld id="{F2BF012B-27F1-47F6-956A-A1D2F8D91629}" type="slidenum">
              <a:rPr lang="en-CA"/>
              <a:pPr/>
              <a:t>‹#›</a:t>
            </a:fld>
            <a:endParaRPr lang="en-CA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slide" Target="slide2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3.xml"/><Relationship Id="rId5" Type="http://schemas.openxmlformats.org/officeDocument/2006/relationships/slide" Target="slide29.xml"/><Relationship Id="rId4" Type="http://schemas.openxmlformats.org/officeDocument/2006/relationships/slide" Target="slide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slide" Target="slid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504777732"/>
              </p:ext>
            </p:extLst>
          </p:nvPr>
        </p:nvGraphicFramePr>
        <p:xfrm>
          <a:off x="611560" y="1340768"/>
          <a:ext cx="8229600" cy="44809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21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Živnostenské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podnikání I.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03. 01. 2013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podnikání.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1. ročníku obor kuchař, číšník a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83593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3" name="Rectangle 13"/>
          <p:cNvSpPr>
            <a:spLocks noGrp="1" noChangeArrowheads="1"/>
          </p:cNvSpPr>
          <p:nvPr>
            <p:ph type="ctrTitle"/>
          </p:nvPr>
        </p:nvSpPr>
        <p:spPr>
          <a:xfrm>
            <a:off x="854332" y="548680"/>
            <a:ext cx="7772400" cy="1470025"/>
          </a:xfrm>
        </p:spPr>
        <p:txBody>
          <a:bodyPr/>
          <a:lstStyle/>
          <a:p>
            <a:r>
              <a:rPr lang="cs-CZ" sz="6000" b="1" dirty="0">
                <a:solidFill>
                  <a:srgbClr val="CC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ŽIVNOSTENSKÉ PODNIKÁNÍ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92360" y="4725144"/>
            <a:ext cx="3096344" cy="1324744"/>
          </a:xfrm>
        </p:spPr>
        <p:txBody>
          <a:bodyPr/>
          <a:lstStyle/>
          <a:p>
            <a:r>
              <a:rPr lang="cs-CZ" sz="6000" b="1" dirty="0">
                <a:solidFill>
                  <a:srgbClr val="CC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I.</a:t>
            </a:r>
          </a:p>
        </p:txBody>
      </p:sp>
      <p:pic>
        <p:nvPicPr>
          <p:cNvPr id="8194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5508" y="422108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3586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6132" y="249289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7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ŽIVNOSTENSKÉ PODNIKÁNÍ</a:t>
            </a:r>
          </a:p>
        </p:txBody>
      </p:sp>
      <p:sp>
        <p:nvSpPr>
          <p:cNvPr id="6158" name="Rectangle 14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</p:spPr>
        <p:txBody>
          <a:bodyPr/>
          <a:lstStyle/>
          <a:p>
            <a:pPr>
              <a:buFontTx/>
              <a:buNone/>
            </a:pPr>
            <a:r>
              <a:rPr lang="cs-CZ" dirty="0"/>
              <a:t>		</a:t>
            </a:r>
            <a:r>
              <a:rPr lang="cs-CZ" b="1" dirty="0">
                <a:solidFill>
                  <a:srgbClr val="CC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Definice </a:t>
            </a:r>
            <a:r>
              <a:rPr lang="cs-CZ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živnosti</a:t>
            </a:r>
          </a:p>
          <a:p>
            <a:pPr>
              <a:buFontTx/>
              <a:buNone/>
            </a:pPr>
            <a:r>
              <a:rPr lang="cs-CZ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Podmínky provozování živností</a:t>
            </a:r>
            <a:endParaRPr lang="cs-CZ" b="1" dirty="0">
              <a:solidFill>
                <a:srgbClr val="CC99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Tx/>
              <a:buNone/>
            </a:pPr>
            <a:r>
              <a:rPr lang="cs-CZ" b="1" dirty="0">
                <a:solidFill>
                  <a:srgbClr val="CC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Živnostenský zákon a živnostenský 	</a:t>
            </a:r>
            <a:r>
              <a:rPr lang="cs-CZ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rejstřík</a:t>
            </a:r>
          </a:p>
          <a:p>
            <a:pPr>
              <a:buFontTx/>
              <a:buNone/>
            </a:pPr>
            <a:r>
              <a:rPr lang="cs-CZ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Odpovědný zástupce</a:t>
            </a:r>
            <a:endParaRPr lang="cs-CZ" b="1" dirty="0">
              <a:solidFill>
                <a:srgbClr val="CC99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Tx/>
              <a:buNone/>
            </a:pPr>
            <a:r>
              <a:rPr lang="cs-CZ" b="1" dirty="0">
                <a:solidFill>
                  <a:srgbClr val="CC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</a:t>
            </a:r>
            <a:r>
              <a:rPr lang="cs-CZ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Literatura</a:t>
            </a:r>
            <a:endParaRPr lang="cs-CZ" b="1" dirty="0">
              <a:solidFill>
                <a:srgbClr val="CC99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6159" name="Picture 15" descr="BD15056_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2060575"/>
            <a:ext cx="576262" cy="576263"/>
          </a:xfrm>
          <a:prstGeom prst="rect">
            <a:avLst/>
          </a:prstGeom>
          <a:noFill/>
        </p:spPr>
      </p:pic>
      <p:pic>
        <p:nvPicPr>
          <p:cNvPr id="6161" name="Picture 17" descr="BD15056_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3228462"/>
            <a:ext cx="576262" cy="576263"/>
          </a:xfrm>
          <a:prstGeom prst="rect">
            <a:avLst/>
          </a:prstGeom>
          <a:noFill/>
        </p:spPr>
      </p:pic>
      <p:pic>
        <p:nvPicPr>
          <p:cNvPr id="6162" name="Picture 18" descr="BD15056_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6201" y="4847968"/>
            <a:ext cx="576262" cy="576263"/>
          </a:xfrm>
          <a:prstGeom prst="rect">
            <a:avLst/>
          </a:prstGeom>
          <a:noFill/>
        </p:spPr>
      </p:pic>
      <p:pic>
        <p:nvPicPr>
          <p:cNvPr id="9" name="Picture 17" descr="BD15056_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2688572"/>
            <a:ext cx="576262" cy="576263"/>
          </a:xfrm>
          <a:prstGeom prst="rect">
            <a:avLst/>
          </a:prstGeom>
          <a:noFill/>
        </p:spPr>
      </p:pic>
      <p:pic>
        <p:nvPicPr>
          <p:cNvPr id="10" name="Picture 18" descr="BD15056_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4271705"/>
            <a:ext cx="576262" cy="576263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0" name="Rectangle 1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Definice živnosti</a:t>
            </a:r>
          </a:p>
        </p:txBody>
      </p:sp>
      <p:sp>
        <p:nvSpPr>
          <p:cNvPr id="7181" name="Rectangle 1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7989888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36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Soustavná činnost provozovaná samostatně, vlastním jménem, </a:t>
            </a:r>
            <a:r>
              <a:rPr lang="cs-CZ" sz="36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                na </a:t>
            </a:r>
            <a:r>
              <a:rPr lang="cs-CZ" sz="36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vlastní odpovědnost, za účelem dosažení zisku a za podmínek stanovených zákonem</a:t>
            </a:r>
          </a:p>
          <a:p>
            <a:pPr>
              <a:lnSpc>
                <a:spcPct val="90000"/>
              </a:lnSpc>
            </a:pPr>
            <a:endParaRPr lang="cs-CZ" sz="36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/>
              <a:t>	Živnostenský zákon č.445/1991 Sb. Ve znění pozdějších předpisů </a:t>
            </a:r>
            <a:r>
              <a:rPr lang="cs-CZ" sz="2400" b="1" dirty="0" smtClean="0"/>
              <a:t>(zákon č. 130/2008 Sb.)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dirty="0"/>
          </a:p>
        </p:txBody>
      </p:sp>
      <p:graphicFrame>
        <p:nvGraphicFramePr>
          <p:cNvPr id="7182" name="Object 14"/>
          <p:cNvGraphicFramePr>
            <a:graphicFrameLocks noGrp="1" noChangeAspect="1"/>
          </p:cNvGraphicFramePr>
          <p:nvPr>
            <p:ph sz="half" idx="2"/>
          </p:nvPr>
        </p:nvGraphicFramePr>
        <p:xfrm>
          <a:off x="569913" y="1195388"/>
          <a:ext cx="363537" cy="534987"/>
        </p:xfrm>
        <a:graphic>
          <a:graphicData uri="http://schemas.openxmlformats.org/presentationml/2006/ole">
            <p:oleObj spid="_x0000_s7193" name="Klip" r:id="rId3" imgW="2247900" imgH="3306763" progId="">
              <p:embed/>
            </p:oleObj>
          </a:graphicData>
        </a:graphic>
      </p:graphicFrame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Definice živnosti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4000" b="1" dirty="0"/>
              <a:t>Soustavná činnost</a:t>
            </a:r>
            <a:r>
              <a:rPr lang="cs-CZ" dirty="0"/>
              <a:t> </a:t>
            </a:r>
          </a:p>
          <a:p>
            <a:pPr>
              <a:buFontTx/>
              <a:buNone/>
            </a:pPr>
            <a:r>
              <a:rPr lang="cs-CZ" dirty="0"/>
              <a:t>- </a:t>
            </a:r>
            <a:r>
              <a:rPr lang="cs-CZ" sz="4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 případě nahodilé, nesoustavné činnosti se nejedná </a:t>
            </a: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                               o </a:t>
            </a:r>
            <a:r>
              <a:rPr lang="cs-CZ" sz="4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provozování živnosti dle tohoto zákona. 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Definice živnosti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4000" b="1" dirty="0"/>
              <a:t>Provozovaná samostatně</a:t>
            </a:r>
            <a:r>
              <a:rPr lang="cs-CZ" sz="4000" dirty="0"/>
              <a:t>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3600" b="1" dirty="0">
                <a:solidFill>
                  <a:srgbClr val="33CC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- je</a:t>
            </a:r>
            <a:r>
              <a:rPr lang="cs-CZ" sz="2800" dirty="0"/>
              <a:t> </a:t>
            </a:r>
            <a:r>
              <a:rPr lang="cs-CZ" sz="3600" b="1" dirty="0">
                <a:solidFill>
                  <a:srgbClr val="33CC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třeba odlišit činnosti, které nejsou provozovány samostatně a mají charakter zaměstnaneckého poměru.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3600" b="1" dirty="0">
                <a:solidFill>
                  <a:srgbClr val="33CC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V tom případě se nejedná </a:t>
            </a:r>
            <a:r>
              <a:rPr lang="cs-CZ" sz="3600" b="1" dirty="0" smtClean="0">
                <a:solidFill>
                  <a:srgbClr val="33CC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                          o </a:t>
            </a:r>
            <a:r>
              <a:rPr lang="cs-CZ" sz="3600" b="1" dirty="0">
                <a:solidFill>
                  <a:srgbClr val="33CC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provozování živnosti, ale o právní vztah vymezený </a:t>
            </a:r>
            <a:r>
              <a:rPr lang="cs-CZ" sz="40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zákoníkem práce .</a:t>
            </a:r>
            <a:r>
              <a:rPr lang="cs-CZ" sz="3600" b="1" dirty="0">
                <a:solidFill>
                  <a:srgbClr val="33CC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Definice živnosti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4000" b="1" dirty="0"/>
              <a:t>Vlastním jménem</a:t>
            </a:r>
            <a:r>
              <a:rPr lang="cs-CZ" dirty="0"/>
              <a:t> </a:t>
            </a:r>
          </a:p>
          <a:p>
            <a:pPr>
              <a:buFontTx/>
              <a:buNone/>
            </a:pPr>
            <a:r>
              <a:rPr lang="cs-CZ" dirty="0"/>
              <a:t>	</a:t>
            </a:r>
            <a:r>
              <a:rPr lang="cs-CZ" sz="4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- podnikatel (fyzická i právnická osoba) provozuje živnost pod vlastním jménem dle příslušných ustanovení obchodního </a:t>
            </a: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zákoníku</a:t>
            </a:r>
            <a:r>
              <a:rPr lang="cs-CZ" sz="4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 živnostenského zákona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Definice živnosti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4000" b="1"/>
              <a:t>Na vlastní odpovědnost</a:t>
            </a:r>
            <a:r>
              <a:rPr lang="cs-CZ" sz="4000"/>
              <a:t>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	- </a:t>
            </a:r>
            <a:r>
              <a:rPr lang="cs-CZ" sz="4000" b="1">
                <a:solidFill>
                  <a:srgbClr val="33CC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 provozování živnosti vznikají podnikateli povinnosti a práva dle příslušných zákonů. Odpovědnost podnikatele je nedílně spjata s podnikatelským rizikem. 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332656"/>
            <a:ext cx="7772400" cy="1143000"/>
          </a:xfrm>
        </p:spPr>
        <p:txBody>
          <a:bodyPr/>
          <a:lstStyle/>
          <a:p>
            <a:r>
              <a:rPr lang="cs-CZ" b="1" dirty="0">
                <a:solidFill>
                  <a:srgbClr val="A5002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Definice živnosti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693840"/>
            <a:ext cx="8424936" cy="5157192"/>
          </a:xfrm>
          <a:solidFill>
            <a:srgbClr val="FFFF99"/>
          </a:solidFill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4000" b="1" dirty="0"/>
              <a:t>Za účelem dosažení zisku</a:t>
            </a:r>
            <a:r>
              <a:rPr lang="cs-CZ" sz="4000" dirty="0"/>
              <a:t> </a:t>
            </a:r>
          </a:p>
          <a:p>
            <a:pPr>
              <a:buFontTx/>
              <a:buNone/>
            </a:pPr>
            <a:r>
              <a:rPr lang="cs-CZ" sz="2800" dirty="0"/>
              <a:t>	</a:t>
            </a:r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podnikatel </a:t>
            </a:r>
            <a:r>
              <a:rPr lang="cs-CZ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podniká proto, aby dosáhl </a:t>
            </a:r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zisk </a:t>
            </a:r>
          </a:p>
          <a:p>
            <a:pPr>
              <a:buFontTx/>
              <a:buNone/>
            </a:pPr>
            <a:r>
              <a:rPr lang="cs-CZ" sz="28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(bez </a:t>
            </a:r>
            <a:r>
              <a:rPr lang="cs-CZ" sz="28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ohledu na to, zda tohoto cíle bude nakonec dosaženo či podnikatel utrží </a:t>
            </a:r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ztrátu)</a:t>
            </a:r>
          </a:p>
          <a:p>
            <a:pPr>
              <a:buFontTx/>
              <a:buNone/>
            </a:pPr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Wingdings 3"/>
              </a:rPr>
              <a:t></a:t>
            </a:r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rozdíl oproti provozování </a:t>
            </a:r>
            <a:r>
              <a:rPr lang="cs-CZ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činností nepodnikatelských subjektů neziskového sektoru 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Tx/>
              <a:buNone/>
            </a:pPr>
            <a:r>
              <a:rPr lang="cs-CZ" sz="24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(</a:t>
            </a:r>
            <a:r>
              <a:rPr lang="cs-CZ" sz="28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rozpočtové a příspěvkové organizace, nadace, veřejně prospěšné společnosti atd.).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Definice živnosti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4400" b="1" dirty="0">
                <a:solidFill>
                  <a:srgbClr val="FF3300"/>
                </a:solidFill>
              </a:rPr>
              <a:t>Co není živností!!!</a:t>
            </a:r>
          </a:p>
          <a:p>
            <a:r>
              <a:rPr lang="cs-CZ" dirty="0"/>
              <a:t>provozování činnosti vyhrazené zákonem státu nebo určené právnické osobě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využívání výsledků duševní tvůrčí činnosti, výkon hromadné správy autorských práv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9649" y="234888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 descr="zemědělství,obiloviny,plevy,venkov,zrní,pěstování,suché,farmářství,pole,fotolia,zlatá zrna,sklizeň,jádra,přírodní,obilí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17000" contrast="-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384" r="12770"/>
          <a:stretch/>
        </p:blipFill>
        <p:spPr bwMode="auto">
          <a:xfrm>
            <a:off x="179512" y="1496035"/>
            <a:ext cx="2286000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080448"/>
            <a:ext cx="1418456" cy="1418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757808" y="514524"/>
            <a:ext cx="7772400" cy="1143000"/>
          </a:xfrm>
        </p:spPr>
        <p:txBody>
          <a:bodyPr/>
          <a:lstStyle/>
          <a:p>
            <a:r>
              <a:rPr lang="cs-CZ" dirty="0"/>
              <a:t>Definice živnosti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3" y="1493839"/>
            <a:ext cx="4104456" cy="481328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činnost lékařů, 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lékárníků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přírodních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léčitelů, 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veterinářů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advokátů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notářů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znalců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auditorů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burzovních makléřů,</a:t>
            </a:r>
          </a:p>
          <a:p>
            <a:pPr>
              <a:lnSpc>
                <a:spcPct val="80000"/>
              </a:lnSpc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činnost bank,</a:t>
            </a:r>
          </a:p>
          <a:p>
            <a:pPr>
              <a:lnSpc>
                <a:spcPct val="80000"/>
              </a:lnSpc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80000"/>
              </a:lnSpc>
            </a:pPr>
            <a:endParaRPr lang="cs-CZ" sz="2000" b="1" dirty="0"/>
          </a:p>
        </p:txBody>
      </p:sp>
      <p:sp>
        <p:nvSpPr>
          <p:cNvPr id="2" name="Obdélník 1"/>
          <p:cNvSpPr/>
          <p:nvPr/>
        </p:nvSpPr>
        <p:spPr>
          <a:xfrm>
            <a:off x="4644008" y="1628507"/>
            <a:ext cx="4154760" cy="48197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pojišťoven</a:t>
            </a: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, </a:t>
            </a:r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marL="457200" indent="-4572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penz. fondů</a:t>
            </a: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, </a:t>
            </a:r>
            <a:endParaRPr lang="en-US" sz="3200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marL="457200" indent="-4572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burz</a:t>
            </a: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, </a:t>
            </a:r>
            <a:endParaRPr lang="en-US" sz="3200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marL="457200" indent="-4572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pořádání loterií,</a:t>
            </a:r>
            <a:endParaRPr lang="en-US" sz="3200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marL="457200" indent="-4572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hornická činnost,</a:t>
            </a:r>
            <a:endParaRPr lang="en-US" sz="3200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marL="457200" indent="-4572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výroba elektřiny,</a:t>
            </a:r>
            <a:endParaRPr lang="en-US" sz="3200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marL="457200" indent="-4572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zemědělství</a:t>
            </a: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, </a:t>
            </a:r>
            <a:endParaRPr lang="en-US" sz="3200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marL="457200" indent="-4572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výroba léčiv,</a:t>
            </a:r>
            <a:endParaRPr lang="en-US" sz="3200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marL="457200" indent="-4572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rozhlasové </a:t>
            </a:r>
            <a:endParaRPr lang="en-US" sz="3200" dirty="0" smtClean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  <a:p>
            <a:pPr algn="l">
              <a:lnSpc>
                <a:spcPct val="80000"/>
              </a:lnSpc>
            </a:pP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</a:t>
            </a:r>
            <a:r>
              <a:rPr lang="en-US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   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a</a:t>
            </a:r>
            <a:r>
              <a:rPr lang="en-US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televizní vysílání,</a:t>
            </a:r>
          </a:p>
          <a:p>
            <a:pPr marL="457200" indent="-457200" algn="l">
              <a:lnSpc>
                <a:spcPct val="80000"/>
              </a:lnSpc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provoz jaderných zařízení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5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Definice živnosti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497287"/>
            <a:ext cx="7772400" cy="4896569"/>
          </a:xfrm>
          <a:solidFill>
            <a:srgbClr val="FFFF00"/>
          </a:solidFill>
          <a:ln/>
        </p:spPr>
        <p:txBody>
          <a:bodyPr/>
          <a:lstStyle/>
          <a:p>
            <a:pPr indent="-260350">
              <a:lnSpc>
                <a:spcPct val="80000"/>
              </a:lnSpc>
              <a:buFontTx/>
              <a:buNone/>
            </a:pPr>
            <a:r>
              <a:rPr lang="en-US" sz="3600" b="1" dirty="0" smtClean="0"/>
              <a:t>	</a:t>
            </a:r>
            <a:r>
              <a:rPr lang="cs-CZ" sz="3600" b="1" dirty="0" smtClean="0"/>
              <a:t>Subjekty </a:t>
            </a:r>
            <a:r>
              <a:rPr lang="cs-CZ" sz="3600" b="1" dirty="0"/>
              <a:t>oprávněné provozovat 				živnost</a:t>
            </a:r>
          </a:p>
          <a:p>
            <a:pPr indent="-260350">
              <a:lnSpc>
                <a:spcPct val="80000"/>
              </a:lnSpc>
              <a:buFontTx/>
              <a:buNone/>
            </a:pPr>
            <a:endParaRPr lang="cs-CZ" sz="3600" b="1" dirty="0"/>
          </a:p>
          <a:p>
            <a:pPr marL="4129088" lvl="2" indent="-541338">
              <a:lnSpc>
                <a:spcPct val="80000"/>
              </a:lnSpc>
            </a:pPr>
            <a:r>
              <a:rPr lang="cs-CZ" sz="2800" dirty="0"/>
              <a:t>Fyzická osoba</a:t>
            </a:r>
            <a:r>
              <a:rPr lang="cs-CZ" sz="2000" dirty="0"/>
              <a:t> </a:t>
            </a:r>
          </a:p>
          <a:p>
            <a:pPr indent="-260350">
              <a:lnSpc>
                <a:spcPct val="80000"/>
              </a:lnSpc>
              <a:buFontTx/>
              <a:buNone/>
            </a:pPr>
            <a:endParaRPr lang="cs-CZ" sz="2800" dirty="0"/>
          </a:p>
          <a:p>
            <a:pPr indent="-260350">
              <a:lnSpc>
                <a:spcPct val="80000"/>
              </a:lnSpc>
            </a:pPr>
            <a:r>
              <a:rPr lang="cs-CZ" sz="2800" dirty="0"/>
              <a:t>Právnická osoba	</a:t>
            </a:r>
            <a:endParaRPr lang="cs-CZ" sz="2800" dirty="0" smtClean="0"/>
          </a:p>
          <a:p>
            <a:pPr marL="82550" indent="0">
              <a:lnSpc>
                <a:spcPct val="80000"/>
              </a:lnSpc>
              <a:buNone/>
            </a:pPr>
            <a:r>
              <a:rPr lang="cs-CZ" sz="2800" dirty="0"/>
              <a:t>	</a:t>
            </a:r>
          </a:p>
          <a:p>
            <a:pPr indent="-260350" algn="ctr">
              <a:lnSpc>
                <a:spcPct val="80000"/>
              </a:lnSpc>
              <a:buNone/>
            </a:pPr>
            <a:endParaRPr lang="en-US" sz="3600" b="1" dirty="0" smtClean="0">
              <a:solidFill>
                <a:srgbClr val="FF5050"/>
              </a:solidFill>
            </a:endParaRPr>
          </a:p>
          <a:p>
            <a:pPr indent="-260350" algn="ctr">
              <a:lnSpc>
                <a:spcPct val="80000"/>
              </a:lnSpc>
              <a:buNone/>
            </a:pPr>
            <a:r>
              <a:rPr lang="cs-CZ" sz="3600" b="1" dirty="0" smtClean="0">
                <a:solidFill>
                  <a:srgbClr val="FF5050"/>
                </a:solidFill>
              </a:rPr>
              <a:t>Obě </a:t>
            </a:r>
            <a:r>
              <a:rPr lang="cs-CZ" sz="3600" b="1" dirty="0">
                <a:solidFill>
                  <a:srgbClr val="FF5050"/>
                </a:solidFill>
              </a:rPr>
              <a:t>při splnění následujících </a:t>
            </a:r>
            <a:r>
              <a:rPr lang="cs-CZ" sz="3600" b="1" dirty="0" smtClean="0">
                <a:solidFill>
                  <a:srgbClr val="FF5050"/>
                </a:solidFill>
              </a:rPr>
              <a:t>podmínek</a:t>
            </a:r>
          </a:p>
          <a:p>
            <a:pPr indent="-260350" algn="ctr">
              <a:lnSpc>
                <a:spcPct val="80000"/>
              </a:lnSpc>
              <a:buNone/>
            </a:pPr>
            <a:r>
              <a:rPr lang="cs-CZ" sz="3600" b="1" dirty="0" smtClean="0">
                <a:solidFill>
                  <a:srgbClr val="FF5050"/>
                </a:solidFill>
                <a:sym typeface="Wingdings"/>
              </a:rPr>
              <a:t>								</a:t>
            </a:r>
            <a:endParaRPr lang="cs-CZ" sz="7200" dirty="0" smtClean="0">
              <a:solidFill>
                <a:srgbClr val="800000"/>
              </a:solidFill>
            </a:endParaRPr>
          </a:p>
          <a:p>
            <a:pPr indent="-260350" algn="ctr">
              <a:lnSpc>
                <a:spcPct val="80000"/>
              </a:lnSpc>
              <a:buFontTx/>
              <a:buNone/>
            </a:pPr>
            <a:endParaRPr lang="cs-CZ" sz="3600" b="1" dirty="0">
              <a:solidFill>
                <a:srgbClr val="FF5050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645024"/>
            <a:ext cx="1252736" cy="1252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824" b="9559"/>
          <a:stretch/>
        </p:blipFill>
        <p:spPr bwMode="auto">
          <a:xfrm>
            <a:off x="1114971" y="2603228"/>
            <a:ext cx="1564122" cy="127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993" t="19645" r="21639" b="26451"/>
          <a:stretch/>
        </p:blipFill>
        <p:spPr bwMode="auto">
          <a:xfrm>
            <a:off x="7198568" y="5661248"/>
            <a:ext cx="1075765" cy="1035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provozování živnosti</a:t>
            </a:r>
            <a:endParaRPr lang="cs-CZ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628775"/>
            <a:ext cx="7773987" cy="4467225"/>
          </a:xfrm>
          <a:solidFill>
            <a:srgbClr val="FFFF99"/>
          </a:solidFill>
          <a:ln>
            <a:solidFill>
              <a:srgbClr val="FFFF00"/>
            </a:solidFill>
          </a:ln>
        </p:spPr>
        <p:txBody>
          <a:bodyPr/>
          <a:lstStyle/>
          <a:p>
            <a:pPr marL="539750" indent="-539750">
              <a:buFontTx/>
              <a:buNone/>
            </a:pPr>
            <a:r>
              <a:rPr lang="cs-CZ" sz="3600" b="1" dirty="0">
                <a:solidFill>
                  <a:srgbClr val="FF5050"/>
                </a:solidFill>
              </a:rPr>
              <a:t>Všeobecné podmínky</a:t>
            </a:r>
            <a:r>
              <a:rPr lang="cs-CZ" sz="3600" dirty="0">
                <a:solidFill>
                  <a:srgbClr val="FF5050"/>
                </a:solidFill>
              </a:rPr>
              <a:t> :</a:t>
            </a:r>
          </a:p>
          <a:p>
            <a:pPr marL="539750" indent="-539750">
              <a:buClr>
                <a:srgbClr val="FF9900"/>
              </a:buClr>
              <a:buSzPct val="125000"/>
              <a:buFont typeface="Wingdings 3" pitchFamily="18" charset="2"/>
              <a:buChar char="e"/>
            </a:pPr>
            <a:r>
              <a:rPr lang="cs-CZ" dirty="0"/>
              <a:t>dosažení věku 18 let</a:t>
            </a:r>
          </a:p>
          <a:p>
            <a:pPr marL="539750" indent="-539750">
              <a:buClr>
                <a:srgbClr val="FF9900"/>
              </a:buClr>
              <a:buSzPct val="125000"/>
              <a:buFont typeface="Wingdings 3" pitchFamily="18" charset="2"/>
              <a:buChar char="e"/>
            </a:pPr>
            <a:r>
              <a:rPr lang="cs-CZ" dirty="0"/>
              <a:t>způsobilost k právním úkonům</a:t>
            </a:r>
          </a:p>
          <a:p>
            <a:pPr marL="539750" indent="-539750">
              <a:buClr>
                <a:srgbClr val="FF9900"/>
              </a:buClr>
              <a:buSzPct val="125000"/>
              <a:buFont typeface="Wingdings 3" pitchFamily="18" charset="2"/>
              <a:buChar char="e"/>
            </a:pPr>
            <a:r>
              <a:rPr lang="cs-CZ" dirty="0"/>
              <a:t>bezúhonnost</a:t>
            </a:r>
          </a:p>
          <a:p>
            <a:pPr marL="539750" indent="-539750">
              <a:buClr>
                <a:srgbClr val="FF9900"/>
              </a:buClr>
              <a:buSzPct val="125000"/>
              <a:buFont typeface="Wingdings 3" pitchFamily="18" charset="2"/>
              <a:buChar char="e"/>
            </a:pPr>
            <a:r>
              <a:rPr lang="cs-CZ" dirty="0"/>
              <a:t>předložení dokladu o tom, že fyzická osoba nemá vůči uzemním finančním orgánům státu daňové nedoplatky 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Zvláštní podmínky provozování živnosti</a:t>
            </a:r>
            <a:endParaRPr lang="cs-CZ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CFF66"/>
          </a:solidFill>
          <a:ln>
            <a:solidFill>
              <a:srgbClr val="339966"/>
            </a:solidFill>
          </a:ln>
        </p:spPr>
        <p:txBody>
          <a:bodyPr/>
          <a:lstStyle/>
          <a:p>
            <a:pPr marL="0" indent="0" algn="ctr">
              <a:buFontTx/>
              <a:buNone/>
            </a:pPr>
            <a:r>
              <a:rPr lang="cs-CZ" b="1" dirty="0"/>
              <a:t>Zvláštními podmínkami:</a:t>
            </a:r>
          </a:p>
          <a:p>
            <a:pPr marL="0" indent="0" algn="ctr">
              <a:buFontTx/>
              <a:buNone/>
            </a:pPr>
            <a:endParaRPr lang="cs-CZ" b="1" dirty="0"/>
          </a:p>
          <a:p>
            <a:pPr marL="0" indent="0" algn="ctr">
              <a:buFontTx/>
              <a:buNone/>
            </a:pPr>
            <a:r>
              <a:rPr lang="cs-CZ" dirty="0"/>
              <a:t>Dosažení odborné nebo jiné způsobilosti požadované živnostenským </a:t>
            </a:r>
            <a:r>
              <a:rPr lang="cs-CZ" dirty="0" smtClean="0"/>
              <a:t>zákonem</a:t>
            </a:r>
          </a:p>
          <a:p>
            <a:pPr marL="0" indent="0" algn="ctr">
              <a:buFontTx/>
              <a:buNone/>
            </a:pPr>
            <a:endParaRPr lang="cs-CZ" dirty="0"/>
          </a:p>
        </p:txBody>
      </p:sp>
      <p:pic>
        <p:nvPicPr>
          <p:cNvPr id="11266" name="Picture 2" descr="C:\Users\SSGaS04\AppData\Local\Microsoft\Windows\Temporary Internet Files\Content.IE5\ESJW84FU\MC9004325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98454" y="4293096"/>
            <a:ext cx="1277602" cy="1277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Zvláštní podmínky provozování živnosti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981200"/>
            <a:ext cx="8712968" cy="4472136"/>
          </a:xfrm>
          <a:solidFill>
            <a:srgbClr val="CCFF66"/>
          </a:solidFill>
          <a:ln>
            <a:solidFill>
              <a:srgbClr val="339966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Řemeslné živnosti</a:t>
            </a:r>
          </a:p>
          <a:p>
            <a:r>
              <a:rPr lang="cs-CZ" dirty="0" smtClean="0"/>
              <a:t>řádné </a:t>
            </a:r>
            <a:r>
              <a:rPr lang="cs-CZ" dirty="0" smtClean="0"/>
              <a:t>ukončení středního vzdělání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 výučním listem v příslušném oboru   vzdělání,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řádné </a:t>
            </a:r>
            <a:r>
              <a:rPr lang="cs-CZ" dirty="0" smtClean="0"/>
              <a:t>ukončení středního vzdělání s maturitní zkouškou v příslušném oboru vzdělání, nebo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 předměty odborné přípravy v příslušném oboru,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Zvláštní podmínky provozování živnosti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CFF66"/>
          </a:solidFill>
          <a:ln>
            <a:solidFill>
              <a:srgbClr val="339966"/>
            </a:solidFill>
          </a:ln>
        </p:spPr>
        <p:txBody>
          <a:bodyPr/>
          <a:lstStyle/>
          <a:p>
            <a:pPr algn="just"/>
            <a:r>
              <a:rPr lang="cs-CZ" dirty="0" smtClean="0"/>
              <a:t>řádné </a:t>
            </a:r>
            <a:r>
              <a:rPr lang="cs-CZ" dirty="0" smtClean="0"/>
              <a:t>ukončení vyššího odborného vzdělání v příslušném oboru vzdělání,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řádné </a:t>
            </a:r>
            <a:r>
              <a:rPr lang="cs-CZ" dirty="0" smtClean="0"/>
              <a:t>ukončení vysokoškolského vzdělání v příslušné oblasti studijních programů 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a studijních oborů</a:t>
            </a:r>
            <a:r>
              <a:rPr lang="cs-CZ" dirty="0"/>
              <a:t>,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Zvláštní podmínky provozování živnosti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544144"/>
          </a:xfrm>
          <a:solidFill>
            <a:srgbClr val="CCFF66"/>
          </a:solidFill>
          <a:ln>
            <a:solidFill>
              <a:srgbClr val="339966"/>
            </a:solidFill>
          </a:ln>
        </p:spPr>
        <p:txBody>
          <a:bodyPr/>
          <a:lstStyle/>
          <a:p>
            <a:r>
              <a:rPr lang="cs-CZ" dirty="0" smtClean="0"/>
              <a:t>uznání odborné kvalifikace, vydaným uznávacím orgánem podle zákona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 uznávání odborné kvalifikace,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ověření nebo uznání dosažené úplné kvalifikace pro příslušný obor na základě zákona o uznávání výsledků dalšího vzdělávání.</a:t>
            </a:r>
            <a:endParaRPr lang="cs-CZ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Zvláštní podmínky provozování živnosti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844824"/>
            <a:ext cx="7772400" cy="4251176"/>
          </a:xfrm>
          <a:solidFill>
            <a:srgbClr val="CCFF66"/>
          </a:solidFill>
          <a:ln>
            <a:solidFill>
              <a:srgbClr val="339966"/>
            </a:solidFill>
          </a:ln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Uznávání odborné kvalifikace pro oblast živnostenského podnikání 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Volné živnosti</a:t>
            </a:r>
          </a:p>
          <a:p>
            <a:pPr lvl="1"/>
            <a:r>
              <a:rPr lang="cs-CZ" sz="3200" dirty="0" smtClean="0"/>
              <a:t>Odborná způsobilost pro vázané živnosti je upravena zvláštními předpisy uvedenými v příloze č. 2 živnostenského zákona nebo stanovena touto přílohou</a:t>
            </a:r>
            <a:endParaRPr lang="cs-CZ" sz="3200" b="1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Zvláštní podmínky provozování živnosti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844823"/>
            <a:ext cx="7772400" cy="4617805"/>
          </a:xfrm>
          <a:solidFill>
            <a:srgbClr val="CCFF66"/>
          </a:solidFill>
          <a:ln>
            <a:solidFill>
              <a:srgbClr val="339966"/>
            </a:solidFill>
          </a:ln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Uznávání odborné kvalifikace pro oblast živnostenského podnikání 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Volné živnosti</a:t>
            </a:r>
          </a:p>
          <a:p>
            <a:pPr lvl="1"/>
            <a:r>
              <a:rPr lang="cs-CZ" sz="3200" dirty="0">
                <a:ea typeface="+mn-ea"/>
                <a:cs typeface="+mn-cs"/>
              </a:rPr>
              <a:t>Státní příslušník členského státu Evropské unie a občan České republiky mohou prokázat odbornou způsobilost dokladem o uznání odborné kvalifikace vydaným uznávacím orgánem podle zákona o </a:t>
            </a:r>
            <a:r>
              <a:rPr lang="cs-CZ" sz="3200" dirty="0" smtClean="0">
                <a:ea typeface="+mn-ea"/>
                <a:cs typeface="+mn-cs"/>
              </a:rPr>
              <a:t>uznávání odborné kvalifikace.</a:t>
            </a:r>
            <a:endParaRPr lang="cs-CZ" sz="3200" dirty="0">
              <a:ea typeface="+mn-ea"/>
              <a:cs typeface="+mn-cs"/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Zvláštní podmínky provozování živnosti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844824"/>
            <a:ext cx="7772400" cy="4536504"/>
          </a:xfrm>
          <a:solidFill>
            <a:srgbClr val="CCFF66"/>
          </a:solidFill>
          <a:ln>
            <a:solidFill>
              <a:srgbClr val="339966"/>
            </a:solidFill>
          </a:ln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Uznávání odborné kvalifikace pro oblast živnostenského podnikání 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Koncesované živnosti</a:t>
            </a:r>
          </a:p>
          <a:p>
            <a:pPr lvl="1"/>
            <a:r>
              <a:rPr lang="cs-CZ" sz="3200" dirty="0" smtClean="0"/>
              <a:t>Odborná způsobilost pro koncesované živnosti je upravena zvláštními předpisy uvedenými v příloze č. 3 živnostenského zákona nebo stanovena touto přílohou</a:t>
            </a:r>
          </a:p>
          <a:p>
            <a:pPr marL="457200" lvl="1" indent="0">
              <a:buNone/>
            </a:pPr>
            <a:r>
              <a:rPr lang="cs-CZ" dirty="0" smtClean="0">
                <a:sym typeface="Wingdings"/>
              </a:rPr>
              <a:t>							</a:t>
            </a:r>
            <a:endParaRPr lang="cs-CZ" sz="7200" b="1" dirty="0">
              <a:solidFill>
                <a:srgbClr val="006600"/>
              </a:solidFill>
            </a:endParaRPr>
          </a:p>
        </p:txBody>
      </p:sp>
      <p:pic>
        <p:nvPicPr>
          <p:cNvPr id="9219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645" t="16190" r="20477" b="29906"/>
          <a:stretch/>
        </p:blipFill>
        <p:spPr bwMode="auto">
          <a:xfrm>
            <a:off x="6683188" y="5540189"/>
            <a:ext cx="1250577" cy="1035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/>
              <a:t>Živnostenský zákon </a:t>
            </a:r>
            <a:br>
              <a:rPr lang="cs-CZ" sz="4000" b="1"/>
            </a:br>
            <a:r>
              <a:rPr lang="cs-CZ" sz="4000"/>
              <a:t> </a:t>
            </a:r>
            <a:r>
              <a:rPr lang="cs-CZ" sz="4000" b="1"/>
              <a:t>a živnostenský rejstřík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2132856"/>
            <a:ext cx="8136904" cy="4464496"/>
          </a:xfrm>
          <a:noFill/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Zákon č. 455/1991 Sb. o živnostenském podnikání /živnostenský zákon/ upravuje vstup do podnikání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.</a:t>
            </a:r>
          </a:p>
          <a:p>
            <a:pPr>
              <a:lnSpc>
                <a:spcPct val="90000"/>
              </a:lnSpc>
            </a:pP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zákon </a:t>
            </a:r>
            <a:r>
              <a:rPr lang="cs-CZ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prošel za dobu své existence od roku 1991 řadou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novelizací -  </a:t>
            </a:r>
            <a:r>
              <a:rPr lang="cs-CZ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zásadní má účinnost od 1. července roku 2006 a zavádí prvky směřující ke kompatibilitě živnostenského zákona s právní úpravou podmínek pro podnikání v EU. </a:t>
            </a:r>
          </a:p>
        </p:txBody>
      </p:sp>
    </p:spTree>
    <p:extLst>
      <p:ext uri="{BB962C8B-B14F-4D97-AF65-F5344CB8AC3E}">
        <p14:creationId xmlns:p14="http://schemas.microsoft.com/office/powerpoint/2010/main" xmlns="" val="555149583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/>
              <a:t>Živnostenský zákon </a:t>
            </a:r>
            <a:br>
              <a:rPr lang="cs-CZ" sz="4000" b="1"/>
            </a:br>
            <a:r>
              <a:rPr lang="cs-CZ" sz="4000"/>
              <a:t> </a:t>
            </a:r>
            <a:r>
              <a:rPr lang="cs-CZ" sz="4000" b="1"/>
              <a:t>a živnostenský rejstřík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CCC00"/>
          </a:solidFill>
          <a:ln/>
        </p:spPr>
        <p:txBody>
          <a:bodyPr/>
          <a:lstStyle/>
          <a:p>
            <a:pPr>
              <a:lnSpc>
                <a:spcPct val="80000"/>
              </a:lnSpc>
            </a:pPr>
            <a:endParaRPr lang="cs-CZ" sz="2800" dirty="0"/>
          </a:p>
          <a:p>
            <a:pPr>
              <a:lnSpc>
                <a:spcPct val="80000"/>
              </a:lnSpc>
            </a:pPr>
            <a:r>
              <a:rPr lang="cs-CZ" dirty="0"/>
              <a:t>živnostenské úřady vedou údaje </a:t>
            </a:r>
            <a:endParaRPr lang="cs-CZ" dirty="0" smtClean="0"/>
          </a:p>
          <a:p>
            <a:pPr marL="363538" indent="-363538">
              <a:lnSpc>
                <a:spcPct val="8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o </a:t>
            </a:r>
            <a:r>
              <a:rPr lang="cs-CZ" dirty="0"/>
              <a:t>podnikatelích, kteří mají vydána </a:t>
            </a:r>
            <a:r>
              <a:rPr lang="cs-CZ" dirty="0" smtClean="0"/>
              <a:t>    živnostenská </a:t>
            </a:r>
            <a:r>
              <a:rPr lang="cs-CZ" dirty="0"/>
              <a:t>oprávnění v živnostenském </a:t>
            </a:r>
            <a:r>
              <a:rPr lang="cs-CZ" dirty="0" smtClean="0"/>
              <a:t>rejstříku,</a:t>
            </a:r>
          </a:p>
          <a:p>
            <a:pPr marL="363538" indent="-363538">
              <a:lnSpc>
                <a:spcPct val="80000"/>
              </a:lnSpc>
              <a:buNone/>
            </a:pPr>
            <a:r>
              <a:rPr lang="cs-CZ" dirty="0" smtClean="0"/>
              <a:t> </a:t>
            </a:r>
            <a:endParaRPr lang="cs-CZ" dirty="0"/>
          </a:p>
          <a:p>
            <a:pPr>
              <a:lnSpc>
                <a:spcPct val="80000"/>
              </a:lnSpc>
            </a:pPr>
            <a:r>
              <a:rPr lang="cs-CZ" dirty="0"/>
              <a:t>z</a:t>
            </a:r>
            <a:r>
              <a:rPr lang="cs-CZ" dirty="0" smtClean="0"/>
              <a:t>ápisy </a:t>
            </a:r>
            <a:r>
              <a:rPr lang="cs-CZ" dirty="0"/>
              <a:t>o podnikatelích jsou rozděleny </a:t>
            </a:r>
            <a:r>
              <a:rPr lang="cs-CZ" dirty="0" smtClean="0"/>
              <a:t>                na </a:t>
            </a:r>
            <a:r>
              <a:rPr lang="cs-CZ" dirty="0"/>
              <a:t>veřejnou a neveřejnou </a:t>
            </a:r>
            <a:r>
              <a:rPr lang="cs-CZ" dirty="0" smtClean="0"/>
              <a:t>část,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2896148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/>
              <a:t>Živnostenský zákon </a:t>
            </a:r>
            <a:br>
              <a:rPr lang="cs-CZ" sz="4000" b="1"/>
            </a:br>
            <a:r>
              <a:rPr lang="cs-CZ" sz="4000"/>
              <a:t> </a:t>
            </a:r>
            <a:r>
              <a:rPr lang="cs-CZ" sz="4000" b="1"/>
              <a:t>a živnostenský rejstřík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844824"/>
            <a:ext cx="7918648" cy="4488740"/>
          </a:xfrm>
          <a:solidFill>
            <a:srgbClr val="CCCC00"/>
          </a:solidFill>
          <a:ln/>
        </p:spPr>
        <p:txBody>
          <a:bodyPr/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3600" dirty="0" smtClean="0"/>
              <a:t>veřejná část 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má </a:t>
            </a:r>
            <a:r>
              <a:rPr lang="cs-CZ" dirty="0"/>
              <a:t>právo nahlížet </a:t>
            </a:r>
            <a:r>
              <a:rPr lang="cs-CZ" dirty="0" smtClean="0"/>
              <a:t>a </a:t>
            </a:r>
            <a:r>
              <a:rPr lang="cs-CZ" dirty="0"/>
              <a:t>pořizovat si opisy </a:t>
            </a:r>
            <a:r>
              <a:rPr lang="cs-CZ" dirty="0" smtClean="0"/>
              <a:t>každý,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možné </a:t>
            </a:r>
            <a:r>
              <a:rPr lang="cs-CZ" dirty="0"/>
              <a:t>zjistit například </a:t>
            </a:r>
            <a:endParaRPr lang="cs-CZ" dirty="0" smtClean="0"/>
          </a:p>
          <a:p>
            <a:pPr lvl="1">
              <a:lnSpc>
                <a:spcPct val="80000"/>
              </a:lnSpc>
            </a:pPr>
            <a:r>
              <a:rPr lang="cs-CZ" dirty="0" smtClean="0"/>
              <a:t>obchodní </a:t>
            </a:r>
            <a:r>
              <a:rPr lang="cs-CZ" dirty="0"/>
              <a:t>jméno, </a:t>
            </a:r>
            <a:endParaRPr lang="cs-CZ" dirty="0" smtClean="0"/>
          </a:p>
          <a:p>
            <a:pPr lvl="1">
              <a:lnSpc>
                <a:spcPct val="80000"/>
              </a:lnSpc>
            </a:pPr>
            <a:r>
              <a:rPr lang="cs-CZ" dirty="0"/>
              <a:t>sídlo nebo místo podnikání, </a:t>
            </a:r>
          </a:p>
          <a:p>
            <a:pPr lvl="1">
              <a:lnSpc>
                <a:spcPct val="80000"/>
              </a:lnSpc>
            </a:pPr>
            <a:r>
              <a:rPr lang="cs-CZ" dirty="0"/>
              <a:t>IČO, </a:t>
            </a:r>
          </a:p>
          <a:p>
            <a:pPr lvl="1">
              <a:lnSpc>
                <a:spcPct val="80000"/>
              </a:lnSpc>
            </a:pPr>
            <a:r>
              <a:rPr lang="cs-CZ" dirty="0"/>
              <a:t>předmět podnikání, </a:t>
            </a:r>
          </a:p>
          <a:p>
            <a:pPr lvl="1">
              <a:lnSpc>
                <a:spcPct val="80000"/>
              </a:lnSpc>
            </a:pPr>
            <a:r>
              <a:rPr lang="cs-CZ" dirty="0"/>
              <a:t>provozovny atd</a:t>
            </a:r>
            <a:r>
              <a:rPr lang="cs-CZ" dirty="0" smtClean="0"/>
              <a:t>.</a:t>
            </a:r>
            <a:endParaRPr lang="en-US" dirty="0" smtClean="0"/>
          </a:p>
          <a:p>
            <a:pPr lvl="1">
              <a:lnSpc>
                <a:spcPct val="80000"/>
              </a:lnSpc>
            </a:pPr>
            <a:endParaRPr lang="en-US" dirty="0"/>
          </a:p>
          <a:p>
            <a:pPr marL="457200" lvl="1" indent="0">
              <a:lnSpc>
                <a:spcPct val="80000"/>
              </a:lnSpc>
              <a:buNone/>
            </a:pPr>
            <a:endParaRPr lang="cs-CZ" sz="7200" dirty="0" smtClean="0">
              <a:solidFill>
                <a:srgbClr val="996600"/>
              </a:solidFill>
            </a:endParaRPr>
          </a:p>
          <a:p>
            <a:pPr lvl="1">
              <a:lnSpc>
                <a:spcPct val="8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3158587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/>
              <a:t>Živnostenský zákon </a:t>
            </a:r>
            <a:br>
              <a:rPr lang="cs-CZ" sz="4000" b="1"/>
            </a:br>
            <a:r>
              <a:rPr lang="cs-CZ" sz="4000"/>
              <a:t> </a:t>
            </a:r>
            <a:r>
              <a:rPr lang="cs-CZ" sz="4000" b="1"/>
              <a:t>a živnostenský rejstřík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918648" cy="4291806"/>
          </a:xfrm>
          <a:solidFill>
            <a:srgbClr val="CCCC00"/>
          </a:solidFill>
          <a:ln/>
        </p:spPr>
        <p:txBody>
          <a:bodyPr/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3600" dirty="0"/>
              <a:t>neveřejná část </a:t>
            </a:r>
            <a:endParaRPr lang="cs-CZ" sz="3600" dirty="0" smtClean="0"/>
          </a:p>
          <a:p>
            <a:pPr marL="0" indent="0" algn="ctr">
              <a:lnSpc>
                <a:spcPct val="80000"/>
              </a:lnSpc>
              <a:buNone/>
            </a:pPr>
            <a:endParaRPr lang="cs-CZ" sz="3600" dirty="0"/>
          </a:p>
          <a:p>
            <a:pPr>
              <a:lnSpc>
                <a:spcPct val="80000"/>
              </a:lnSpc>
            </a:pPr>
            <a:r>
              <a:rPr lang="cs-CZ" dirty="0"/>
              <a:t>může nahlédnout pouze ten, kdo prokáže právní </a:t>
            </a:r>
            <a:r>
              <a:rPr lang="cs-CZ" dirty="0" smtClean="0"/>
              <a:t>zájem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2800" dirty="0"/>
              <a:t> </a:t>
            </a:r>
            <a:r>
              <a:rPr lang="cs-CZ" sz="2800" dirty="0" smtClean="0"/>
              <a:t>/např</a:t>
            </a:r>
            <a:r>
              <a:rPr lang="cs-CZ" sz="2800" dirty="0"/>
              <a:t>. vede soudní spor s </a:t>
            </a:r>
            <a:r>
              <a:rPr lang="cs-CZ" sz="2800" dirty="0" smtClean="0"/>
              <a:t>podnikatelem/</a:t>
            </a:r>
            <a:endParaRPr lang="cs-CZ" sz="2800" dirty="0"/>
          </a:p>
        </p:txBody>
      </p:sp>
      <p:pic>
        <p:nvPicPr>
          <p:cNvPr id="8194" name="Picture 2" descr="C:\Users\SSGaS04\AppData\Local\Microsoft\Windows\Temporary Internet Files\Content.IE5\ESJW84FU\MC9000565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365104"/>
            <a:ext cx="1929384" cy="1475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649" t="19487" r="20055" b="35010"/>
          <a:stretch/>
        </p:blipFill>
        <p:spPr bwMode="auto">
          <a:xfrm>
            <a:off x="7236295" y="5459505"/>
            <a:ext cx="1156447" cy="874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03158587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989138"/>
            <a:ext cx="7772400" cy="4536206"/>
          </a:xfrm>
          <a:solidFill>
            <a:srgbClr val="FFECB7"/>
          </a:solidFill>
          <a:ln>
            <a:solidFill>
              <a:srgbClr val="FFCC00"/>
            </a:solidFill>
          </a:ln>
        </p:spPr>
        <p:txBody>
          <a:bodyPr/>
          <a:lstStyle/>
          <a:p>
            <a:pPr algn="ctr">
              <a:buFontTx/>
              <a:buNone/>
            </a:pPr>
            <a:r>
              <a:rPr lang="cs-CZ" b="1" dirty="0"/>
              <a:t>Fyzická osoba:</a:t>
            </a:r>
          </a:p>
          <a:p>
            <a:pPr>
              <a:buFontTx/>
              <a:buBlip>
                <a:blip r:embed="rId2"/>
              </a:buBlip>
            </a:pPr>
            <a:r>
              <a:rPr lang="cs-CZ" dirty="0"/>
              <a:t>chce provozovat </a:t>
            </a:r>
            <a:r>
              <a:rPr lang="cs-CZ" dirty="0" smtClean="0"/>
              <a:t>živnost, </a:t>
            </a:r>
            <a:r>
              <a:rPr lang="cs-CZ" dirty="0"/>
              <a:t>pro kterou se vyžaduje odborná způsobilost a sám tuto podmínku nesplňuje, může tak činit právě prostřednictvím</a:t>
            </a:r>
            <a:r>
              <a:rPr lang="cs-CZ" sz="2800" dirty="0"/>
              <a:t> </a:t>
            </a:r>
            <a:r>
              <a:rPr lang="cs-CZ" sz="3600" b="1" dirty="0">
                <a:solidFill>
                  <a:srgbClr val="FF5050"/>
                </a:solidFill>
              </a:rPr>
              <a:t>odpovědného </a:t>
            </a:r>
            <a:r>
              <a:rPr lang="cs-CZ" sz="3600" b="1" dirty="0" smtClean="0">
                <a:solidFill>
                  <a:srgbClr val="FF5050"/>
                </a:solidFill>
              </a:rPr>
              <a:t>zástupce</a:t>
            </a:r>
            <a:endParaRPr lang="en-US" sz="3600" b="1" dirty="0" smtClean="0">
              <a:solidFill>
                <a:srgbClr val="FF5050"/>
              </a:solidFill>
            </a:endParaRPr>
          </a:p>
          <a:p>
            <a:pPr>
              <a:buFontTx/>
              <a:buBlip>
                <a:blip r:embed="rId2"/>
              </a:buBlip>
            </a:pPr>
            <a:r>
              <a:rPr lang="cs-CZ" dirty="0" smtClean="0"/>
              <a:t>podnikatel</a:t>
            </a:r>
            <a:r>
              <a:rPr lang="cs-CZ" dirty="0"/>
              <a:t>, který je zahraniční fyzickou </a:t>
            </a:r>
            <a:r>
              <a:rPr lang="cs-CZ" dirty="0" smtClean="0"/>
              <a:t>osobou, </a:t>
            </a:r>
            <a:r>
              <a:rPr lang="cs-CZ" dirty="0"/>
              <a:t>stanovuje </a:t>
            </a:r>
            <a:r>
              <a:rPr lang="cs-CZ" sz="3600" b="1" dirty="0">
                <a:solidFill>
                  <a:srgbClr val="FF5050"/>
                </a:solidFill>
              </a:rPr>
              <a:t>odpovědného zástupce</a:t>
            </a:r>
          </a:p>
        </p:txBody>
      </p:sp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Odpovědný zástupce</a:t>
            </a:r>
            <a:endParaRPr lang="cs-CZ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Odpovědný zástupce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989138"/>
            <a:ext cx="7772400" cy="4114800"/>
          </a:xfrm>
          <a:solidFill>
            <a:srgbClr val="99CC00"/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>
              <a:buFontTx/>
              <a:buNone/>
            </a:pPr>
            <a:r>
              <a:rPr lang="cs-CZ" b="1" dirty="0"/>
              <a:t>Právnická osoba:</a:t>
            </a:r>
          </a:p>
          <a:p>
            <a:pPr>
              <a:buFontTx/>
              <a:buNone/>
            </a:pPr>
            <a:endParaRPr lang="cs-CZ" b="1" dirty="0"/>
          </a:p>
          <a:p>
            <a:pPr>
              <a:buFontTx/>
              <a:buNone/>
            </a:pPr>
            <a:r>
              <a:rPr lang="cs-CZ" sz="2800" dirty="0"/>
              <a:t>	</a:t>
            </a:r>
            <a:r>
              <a:rPr lang="cs-CZ" dirty="0"/>
              <a:t>ustanovují </a:t>
            </a:r>
            <a:r>
              <a:rPr lang="cs-CZ" sz="4000" b="1" dirty="0">
                <a:solidFill>
                  <a:srgbClr val="FFFF00"/>
                </a:solidFill>
              </a:rPr>
              <a:t>odpovědného zástupce</a:t>
            </a:r>
          </a:p>
          <a:p>
            <a:pPr>
              <a:buFontTx/>
              <a:buNone/>
            </a:pPr>
            <a:r>
              <a:rPr lang="cs-CZ" dirty="0"/>
              <a:t>	</a:t>
            </a:r>
            <a:r>
              <a:rPr lang="cs-CZ" dirty="0" smtClean="0"/>
              <a:t>vždy </a:t>
            </a:r>
            <a:r>
              <a:rPr lang="cs-CZ" dirty="0"/>
              <a:t>s tím, že přednostně mají být ustanovováni z členů statutárních orgánů</a:t>
            </a:r>
            <a:endParaRPr lang="cs-CZ" b="1" dirty="0"/>
          </a:p>
          <a:p>
            <a:pPr>
              <a:buFontTx/>
              <a:buNone/>
            </a:pPr>
            <a:endParaRPr lang="cs-CZ" sz="2800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Odpovědný zástupce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916113"/>
            <a:ext cx="7772400" cy="4114800"/>
          </a:xfrm>
          <a:solidFill>
            <a:srgbClr val="F6F192"/>
          </a:solidFill>
          <a:ln>
            <a:solidFill>
              <a:srgbClr val="FF9900"/>
            </a:solidFill>
          </a:ln>
        </p:spPr>
        <p:txBody>
          <a:bodyPr/>
          <a:lstStyle/>
          <a:p>
            <a:pPr algn="ctr">
              <a:buFontTx/>
              <a:buNone/>
            </a:pPr>
            <a:r>
              <a:rPr lang="cs-CZ" sz="3600" b="1" dirty="0"/>
              <a:t>Odpovědný zástupce</a:t>
            </a:r>
          </a:p>
          <a:p>
            <a:pPr algn="ctr">
              <a:buFontTx/>
              <a:buNone/>
            </a:pPr>
            <a:endParaRPr lang="cs-CZ" sz="3600" b="1" dirty="0"/>
          </a:p>
          <a:p>
            <a:pPr>
              <a:buClr>
                <a:srgbClr val="FF9900"/>
              </a:buClr>
              <a:buFont typeface="Wingdings 3" pitchFamily="18" charset="2"/>
              <a:buChar char="e"/>
            </a:pPr>
            <a:r>
              <a:rPr lang="cs-CZ" dirty="0"/>
              <a:t>všeobecné i zvláštní podmínky pro provozování živnosti </a:t>
            </a:r>
          </a:p>
          <a:p>
            <a:pPr>
              <a:buClr>
                <a:srgbClr val="FF9900"/>
              </a:buClr>
              <a:buFont typeface="Wingdings 3" pitchFamily="18" charset="2"/>
              <a:buChar char="e"/>
            </a:pPr>
            <a:endParaRPr lang="cs-CZ" dirty="0"/>
          </a:p>
          <a:p>
            <a:pPr>
              <a:buClr>
                <a:srgbClr val="FF9900"/>
              </a:buClr>
              <a:buFont typeface="Wingdings 3" pitchFamily="18" charset="2"/>
              <a:buChar char="e"/>
            </a:pPr>
            <a:r>
              <a:rPr lang="cs-CZ" dirty="0"/>
              <a:t>pokud není občanem ČR, musí prokázat znalost českého jazyka </a:t>
            </a:r>
          </a:p>
          <a:p>
            <a:endParaRPr lang="cs-CZ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Odpovědný zástupce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608" y="1916112"/>
            <a:ext cx="7416180" cy="4393207"/>
          </a:xfrm>
          <a:solidFill>
            <a:srgbClr val="F6F192"/>
          </a:solidFill>
          <a:ln>
            <a:solidFill>
              <a:srgbClr val="FF9900"/>
            </a:solidFill>
          </a:ln>
        </p:spPr>
        <p:txBody>
          <a:bodyPr/>
          <a:lstStyle/>
          <a:p>
            <a:pPr marL="720725" indent="-720725">
              <a:buClr>
                <a:srgbClr val="FF9900"/>
              </a:buClr>
              <a:buFont typeface="Wingdings 3" pitchFamily="18" charset="2"/>
              <a:buChar char="e"/>
            </a:pPr>
            <a:r>
              <a:rPr lang="cs-CZ" dirty="0"/>
              <a:t>nemůže to být člen dozorčí rady </a:t>
            </a:r>
            <a:r>
              <a:rPr lang="cs-CZ" dirty="0" smtClean="0"/>
              <a:t>právnické osoby /pro </a:t>
            </a:r>
            <a:r>
              <a:rPr lang="cs-CZ" dirty="0"/>
              <a:t>živnost této </a:t>
            </a:r>
            <a:r>
              <a:rPr lang="cs-CZ" dirty="0" smtClean="0"/>
              <a:t>práv. osoby/</a:t>
            </a:r>
            <a:endParaRPr lang="en-US" dirty="0" smtClean="0"/>
          </a:p>
          <a:p>
            <a:pPr marL="0" indent="0">
              <a:buClr>
                <a:srgbClr val="FF9900"/>
              </a:buClr>
              <a:buNone/>
            </a:pPr>
            <a:endParaRPr lang="cs-CZ" dirty="0"/>
          </a:p>
          <a:p>
            <a:pPr marL="720725" indent="-720725">
              <a:buClr>
                <a:srgbClr val="FF9900"/>
              </a:buClr>
              <a:buFont typeface="Wingdings 3" pitchFamily="18" charset="2"/>
              <a:buChar char="e"/>
            </a:pPr>
            <a:r>
              <a:rPr lang="cs-CZ" dirty="0" smtClean="0"/>
              <a:t>nemůže to být osoba, která má soudem uložen zákaz činnosti, případně u níž trvá překážka provozování živnosti /konkurz/ </a:t>
            </a:r>
            <a:endParaRPr lang="en-US" dirty="0" smtClean="0"/>
          </a:p>
          <a:p>
            <a:pPr marL="720725" indent="-720725">
              <a:buClr>
                <a:srgbClr val="FF9900"/>
              </a:buClr>
              <a:buFont typeface="Wingdings 3" pitchFamily="18" charset="2"/>
              <a:buChar char="e"/>
            </a:pPr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649" t="19487" r="20055" b="35010"/>
          <a:stretch/>
        </p:blipFill>
        <p:spPr bwMode="auto">
          <a:xfrm>
            <a:off x="6804248" y="5661248"/>
            <a:ext cx="1156447" cy="874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29</a:t>
            </a:fld>
            <a:endParaRPr lang="cs-CZ"/>
          </a:p>
        </p:txBody>
      </p:sp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061325" cy="4530725"/>
          </a:xfrm>
        </p:spPr>
        <p:txBody>
          <a:bodyPr/>
          <a:lstStyle/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Švarcová</a:t>
            </a:r>
            <a:r>
              <a:rPr lang="cs-CZ" sz="2000" dirty="0"/>
              <a:t>, J. a kol. </a:t>
            </a:r>
            <a:r>
              <a:rPr lang="cs-CZ" sz="2000" i="1" dirty="0"/>
              <a:t>Ekonomie – stručný přehled, </a:t>
            </a:r>
            <a:r>
              <a:rPr lang="cs-CZ" sz="2000" i="1" dirty="0" smtClean="0"/>
              <a:t>2012/2013</a:t>
            </a:r>
            <a:r>
              <a:rPr lang="cs-CZ" sz="2000" dirty="0" smtClean="0"/>
              <a:t>. </a:t>
            </a:r>
            <a:r>
              <a:rPr lang="cs-CZ" sz="2000" dirty="0"/>
              <a:t>Zlín, CEED </a:t>
            </a:r>
            <a:r>
              <a:rPr lang="cs-CZ" sz="2000" dirty="0" smtClean="0"/>
              <a:t>2012 ISBN 978-80-8730-116-6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/>
              <a:t>Zákon č. 513/1991 Sb., obchodní zákoník, ve znění pozdějších </a:t>
            </a:r>
            <a:r>
              <a:rPr lang="cs-CZ" sz="2000" dirty="0" smtClean="0"/>
              <a:t>předpisů</a:t>
            </a:r>
            <a:r>
              <a:rPr lang="cs-CZ" sz="2000" dirty="0"/>
              <a:t>. </a:t>
            </a: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Zákon č. 455/1991 Sb., o živnostenském podnikání, ve znění pozdějších předpisů.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Mach</a:t>
            </a:r>
            <a:r>
              <a:rPr lang="cs-CZ" sz="2000" dirty="0"/>
              <a:t>, Josef. </a:t>
            </a:r>
            <a:r>
              <a:rPr lang="cs-CZ" sz="2000" i="1" dirty="0"/>
              <a:t>Ekonomika pro střední odborná učiliště 1. </a:t>
            </a:r>
            <a:r>
              <a:rPr lang="cs-CZ" sz="2000" dirty="0"/>
              <a:t>Praha: nakladatelství Fortuna, 2003. ISBN 80-7168-728-6</a:t>
            </a:r>
          </a:p>
          <a:p>
            <a:pPr>
              <a:buClrTx/>
              <a:buFont typeface="Wingdings" pitchFamily="2" charset="2"/>
              <a:buChar char="§"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u="sng" dirty="0" smtClean="0"/>
              <a:t> </a:t>
            </a:r>
            <a:r>
              <a:rPr lang="cs-CZ" sz="2000" dirty="0" smtClean="0"/>
              <a:t>Obrázky</a:t>
            </a:r>
            <a:r>
              <a:rPr lang="cs-CZ" sz="2000" dirty="0"/>
              <a:t>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/>
              <a:t>http://</a:t>
            </a:r>
            <a:r>
              <a:rPr lang="cs-CZ" sz="2000" dirty="0" smtClean="0"/>
              <a:t>office.microsoft.com Galerie </a:t>
            </a:r>
            <a:r>
              <a:rPr lang="cs-CZ" sz="2000" dirty="0"/>
              <a:t>Office, 03.01.2013</a:t>
            </a: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845095908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ázdná prezentace">
  <a:themeElements>
    <a:clrScheme name="Prázdná prezenta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Prázdná prezentac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CCC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CCC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rázdná prezenta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ázdná prezenta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ázdná prezenta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ázdná prezenta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ázdná prezenta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ázdná prezenta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ázdná prezenta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1465</TotalTime>
  <Words>770</Words>
  <Application>Microsoft Office PowerPoint</Application>
  <PresentationFormat>Předvádění na obrazovce (4:3)</PresentationFormat>
  <Paragraphs>185</Paragraphs>
  <Slides>29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Prázdná prezentace</vt:lpstr>
      <vt:lpstr>Klip</vt:lpstr>
      <vt:lpstr>DIGITÁLNÍ UČEBNÍ MATERIÁL</vt:lpstr>
      <vt:lpstr>ŽIVNOSTENSKÉ PODNIKÁNÍ</vt:lpstr>
      <vt:lpstr>ŽIVNOSTENSKÉ PODNIKÁNÍ</vt:lpstr>
      <vt:lpstr>Definice živnosti</vt:lpstr>
      <vt:lpstr>Definice živnosti</vt:lpstr>
      <vt:lpstr>Definice živnosti</vt:lpstr>
      <vt:lpstr>Definice živnosti</vt:lpstr>
      <vt:lpstr>Definice živnosti</vt:lpstr>
      <vt:lpstr>Definice živnosti</vt:lpstr>
      <vt:lpstr>Definice živnosti</vt:lpstr>
      <vt:lpstr>Definice živnosti</vt:lpstr>
      <vt:lpstr>Definice živnosti</vt:lpstr>
      <vt:lpstr>Podmínky provozování živnosti</vt:lpstr>
      <vt:lpstr>Zvláštní podmínky provozování živnosti</vt:lpstr>
      <vt:lpstr>Zvláštní podmínky provozování živnosti</vt:lpstr>
      <vt:lpstr>Zvláštní podmínky provozování živnosti</vt:lpstr>
      <vt:lpstr>Zvláštní podmínky provozování živnosti</vt:lpstr>
      <vt:lpstr>Zvláštní podmínky provozování živnosti</vt:lpstr>
      <vt:lpstr>Zvláštní podmínky provozování živnosti</vt:lpstr>
      <vt:lpstr>Zvláštní podmínky provozování živnosti</vt:lpstr>
      <vt:lpstr>Živnostenský zákon   a živnostenský rejstřík</vt:lpstr>
      <vt:lpstr>Živnostenský zákon   a živnostenský rejstřík</vt:lpstr>
      <vt:lpstr>Živnostenský zákon   a živnostenský rejstřík</vt:lpstr>
      <vt:lpstr>Živnostenský zákon   a živnostenský rejstřík</vt:lpstr>
      <vt:lpstr>Odpovědný zástupce</vt:lpstr>
      <vt:lpstr>Odpovědný zástupce</vt:lpstr>
      <vt:lpstr>Odpovědný zástupce</vt:lpstr>
      <vt:lpstr>Odpovědný zástupce</vt:lpstr>
      <vt:lpstr>Literární zdroje</vt:lpstr>
    </vt:vector>
  </TitlesOfParts>
  <Company>SOU a OU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U20301</dc:creator>
  <cp:lastModifiedBy>Dum</cp:lastModifiedBy>
  <cp:revision>58</cp:revision>
  <dcterms:created xsi:type="dcterms:W3CDTF">2006-11-22T08:33:16Z</dcterms:created>
  <dcterms:modified xsi:type="dcterms:W3CDTF">2013-04-22T20:06:08Z</dcterms:modified>
</cp:coreProperties>
</file>