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327" r:id="rId2"/>
    <p:sldId id="257" r:id="rId3"/>
    <p:sldId id="329" r:id="rId4"/>
    <p:sldId id="270" r:id="rId5"/>
    <p:sldId id="330" r:id="rId6"/>
    <p:sldId id="275" r:id="rId7"/>
    <p:sldId id="301" r:id="rId8"/>
    <p:sldId id="303" r:id="rId9"/>
    <p:sldId id="272" r:id="rId10"/>
    <p:sldId id="294" r:id="rId11"/>
    <p:sldId id="273" r:id="rId12"/>
    <p:sldId id="295" r:id="rId13"/>
    <p:sldId id="274" r:id="rId14"/>
    <p:sldId id="297" r:id="rId15"/>
    <p:sldId id="276" r:id="rId16"/>
    <p:sldId id="328" r:id="rId17"/>
  </p:sldIdLst>
  <p:sldSz cx="9144000" cy="6858000" type="screen4x3"/>
  <p:notesSz cx="6858000" cy="9144000"/>
  <p:defaultTextStyle>
    <a:defPPr>
      <a:defRPr lang="cs-CZ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A50021"/>
    <a:srgbClr val="FFFFFF"/>
    <a:srgbClr val="6699FF"/>
    <a:srgbClr val="99FF66"/>
    <a:srgbClr val="FFFF00"/>
    <a:srgbClr val="FF0000"/>
    <a:srgbClr val="CC9900"/>
    <a:srgbClr val="660066"/>
    <a:srgbClr val="0033CC"/>
    <a:srgbClr val="00FF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9E54CC-2B87-4C07-9D7F-AC02112DD0CF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B5AAA2-6AFD-466F-ACC3-DCDA75A3CFB2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7C4A-9F07-41E5-937C-B21F628F38CA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417EF7-26D9-4A96-88E5-50D194BD4009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060324-B8B2-4680-BCD8-C209FAB0B0E7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9EDCA2-DC47-491E-B3F6-DB12F1A1402C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3A4E32-4FD3-4486-B91A-458076FACA91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6805C5-8C5D-4633-8E71-13B2039F59A4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8857E5-06BE-427F-A832-62FCBD8CBE42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911FE0-9E04-4BF6-9AEF-42155F51C42E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369BC5-AA71-4232-A8BB-20CA07A93E27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Nadpis, text a klip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klipart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D1D524FB-EC09-40DB-A0B0-216C4FF97579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CC"/>
            </a:gs>
            <a:gs pos="100000">
              <a:srgbClr val="FFFFCC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Klepnutím upravíte styl předlohy nadpisu.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Klepnutím upravíte styly předlohy textu.</a:t>
            </a:r>
          </a:p>
          <a:p>
            <a:pPr lvl="1"/>
            <a:r>
              <a:rPr lang="en-CA" smtClean="0"/>
              <a:t>Druhá úroveň</a:t>
            </a:r>
          </a:p>
          <a:p>
            <a:pPr lvl="2"/>
            <a:r>
              <a:rPr lang="en-CA" smtClean="0"/>
              <a:t>Třetí úroveň</a:t>
            </a:r>
          </a:p>
          <a:p>
            <a:pPr lvl="3"/>
            <a:r>
              <a:rPr lang="en-CA" smtClean="0"/>
              <a:t>Čtvrtá úroveň</a:t>
            </a:r>
          </a:p>
          <a:p>
            <a:pPr lvl="4"/>
            <a:r>
              <a:rPr lang="en-CA" smtClean="0"/>
              <a:t>Pátá úroveň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400">
                <a:latin typeface="+mn-lt"/>
              </a:defRPr>
            </a:lvl1pPr>
          </a:lstStyle>
          <a:p>
            <a:endParaRPr lang="en-CA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latin typeface="+mn-lt"/>
              </a:defRPr>
            </a:lvl1pPr>
          </a:lstStyle>
          <a:p>
            <a:endParaRPr lang="en-CA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latin typeface="+mn-lt"/>
              </a:defRPr>
            </a:lvl1pPr>
          </a:lstStyle>
          <a:p>
            <a:fld id="{F2BF012B-27F1-47F6-956A-A1D2F8D91629}" type="slidenum">
              <a:rPr lang="en-CA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5" Type="http://schemas.openxmlformats.org/officeDocument/2006/relationships/slide" Target="slide16.xml"/><Relationship Id="rId4" Type="http://schemas.openxmlformats.org/officeDocument/2006/relationships/slide" Target="slide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277813"/>
            <a:ext cx="7931224" cy="918939"/>
          </a:xfrm>
        </p:spPr>
        <p:txBody>
          <a:bodyPr/>
          <a:lstStyle/>
          <a:p>
            <a:r>
              <a:rPr lang="cs-CZ" dirty="0" smtClean="0"/>
              <a:t>DIGITÁLNÍ UČEBNÍ MATERIÁL</a:t>
            </a:r>
            <a:endParaRPr lang="cs-CZ" dirty="0"/>
          </a:p>
        </p:txBody>
      </p:sp>
      <p:graphicFrame>
        <p:nvGraphicFramePr>
          <p:cNvPr id="5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953491643"/>
              </p:ext>
            </p:extLst>
          </p:nvPr>
        </p:nvGraphicFramePr>
        <p:xfrm>
          <a:off x="611560" y="1340768"/>
          <a:ext cx="8229600" cy="44809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1161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Číslo projektu:</a:t>
                      </a:r>
                      <a:endParaRPr lang="cs-CZ" sz="1400" b="1" i="0" u="none" strike="noStrike" dirty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kern="12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1161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Název</a:t>
                      </a:r>
                      <a:r>
                        <a:rPr lang="cs-CZ" sz="1400" b="1" i="0" u="none" strike="noStrike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 projektu</a:t>
                      </a:r>
                      <a:r>
                        <a:rPr lang="cs-CZ" sz="1400" b="1" i="0" u="none" strike="noStrike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:</a:t>
                      </a:r>
                      <a:endParaRPr lang="cs-CZ" sz="1400" b="1" i="0" u="none" strike="noStrike" dirty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Škola budoucnosti s využitím IT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1161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Název materiálu:</a:t>
                      </a:r>
                      <a:endParaRPr lang="cs-CZ" sz="1400" b="1" i="0" u="none" strike="noStrike" dirty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VY_9_INOVACE_EKO</a:t>
                      </a:r>
                      <a:r>
                        <a:rPr lang="cs-CZ" sz="1400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28</a:t>
                      </a:r>
                      <a:endParaRPr lang="cs-CZ" sz="1400" dirty="0" smtClean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47586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Název školy:</a:t>
                      </a:r>
                      <a:endParaRPr lang="cs-CZ" sz="1400" b="1" i="0" u="none" strike="noStrike" dirty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Střední průmyslová škola a Střední odborná škola gastronomie a</a:t>
                      </a:r>
                      <a:r>
                        <a:rPr lang="cs-CZ" sz="1400" b="0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 služeb, Most, p. o.</a:t>
                      </a:r>
                      <a:endParaRPr lang="cs-CZ" sz="1400" b="0" dirty="0" smtClean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1161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Předmět:</a:t>
                      </a:r>
                      <a:endParaRPr lang="cs-CZ" sz="1400" b="1" i="0" u="none" strike="noStrike" dirty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Ekonomika</a:t>
                      </a:r>
                      <a:endParaRPr lang="cs-CZ" sz="1400" b="0" dirty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1161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Tematický okruh:</a:t>
                      </a:r>
                      <a:endParaRPr lang="cs-CZ" sz="1400" b="1" i="0" u="none" strike="noStrike" dirty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Podnikání</a:t>
                      </a:r>
                      <a:endParaRPr lang="cs-CZ" sz="1400" b="0" dirty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1161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Téma:</a:t>
                      </a:r>
                      <a:endParaRPr lang="cs-CZ" sz="1400" b="1" i="0" u="none" strike="noStrike" dirty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Živnostenské</a:t>
                      </a:r>
                      <a:r>
                        <a:rPr lang="cs-CZ" sz="1400" b="0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 podnikání II.</a:t>
                      </a:r>
                      <a:endParaRPr lang="cs-CZ" sz="1400" b="0" dirty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1161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Ročník:</a:t>
                      </a:r>
                      <a:endParaRPr lang="cs-CZ" sz="1400" b="1" i="0" u="none" strike="noStrike" dirty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1.</a:t>
                      </a:r>
                      <a:endParaRPr lang="cs-CZ" sz="1400" b="0" dirty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1161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Jméno autora:</a:t>
                      </a:r>
                      <a:endParaRPr lang="cs-CZ" sz="1400" b="1" i="0" u="none" strike="noStrike" dirty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Ing.</a:t>
                      </a:r>
                      <a:r>
                        <a:rPr lang="cs-CZ" sz="1400" b="0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 Lenka </a:t>
                      </a:r>
                      <a:r>
                        <a:rPr lang="cs-CZ" sz="1400" b="0" baseline="0" dirty="0" err="1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Grosserová</a:t>
                      </a:r>
                      <a:endParaRPr lang="cs-CZ" sz="1400" b="0" dirty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1161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Datum tvorby:</a:t>
                      </a:r>
                      <a:endParaRPr lang="cs-CZ" sz="1400" b="1" i="0" u="none" strike="noStrike" dirty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03. 01. 2013</a:t>
                      </a:r>
                    </a:p>
                  </a:txBody>
                  <a:tcPr/>
                </a:tc>
              </a:tr>
              <a:tr h="1063686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Anotace:</a:t>
                      </a:r>
                      <a:endParaRPr lang="cs-CZ" sz="1400" b="1" i="0" u="none" strike="noStrike" dirty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Prezentace seznamuje žáky s</a:t>
                      </a:r>
                      <a:r>
                        <a:rPr lang="cs-CZ" sz="1400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 principy podnikání. </a:t>
                      </a:r>
                      <a:r>
                        <a:rPr lang="cs-CZ" sz="14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Materiál je určen pro žáky 1. ročníku obor kuchař, číšník a obor</a:t>
                      </a:r>
                      <a:r>
                        <a:rPr lang="cs-CZ" sz="1400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 gastronomie</a:t>
                      </a:r>
                      <a:r>
                        <a:rPr lang="cs-CZ" sz="14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 do předmětu „Ekonomika“. Slouží k procvičení učiva na interaktivní tabuli.</a:t>
                      </a:r>
                      <a:endParaRPr lang="cs-CZ" sz="1400" b="0" dirty="0" smtClean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obrázek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23728" y="5684838"/>
            <a:ext cx="4791075" cy="117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835930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3" name="Rectangle 13"/>
          <p:cNvSpPr>
            <a:spLocks noGrp="1" noChangeArrowheads="1"/>
          </p:cNvSpPr>
          <p:nvPr>
            <p:ph type="ctrTitle"/>
          </p:nvPr>
        </p:nvSpPr>
        <p:spPr>
          <a:xfrm>
            <a:off x="827584" y="908720"/>
            <a:ext cx="7772400" cy="1470025"/>
          </a:xfrm>
        </p:spPr>
        <p:txBody>
          <a:bodyPr/>
          <a:lstStyle/>
          <a:p>
            <a:r>
              <a:rPr lang="cs-CZ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ŽIVNOSTENSKÉ PODNIKÁNÍ</a:t>
            </a:r>
          </a:p>
        </p:txBody>
      </p:sp>
      <p:pic>
        <p:nvPicPr>
          <p:cNvPr id="8194" name="Picture 2" descr="Zobrazit podrobnost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95508" y="4221088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Zobrazit podrobnost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235860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Zobrazit podrobnosti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26132" y="2874640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dnadpis 2"/>
          <p:cNvSpPr>
            <a:spLocks noGrp="1"/>
          </p:cNvSpPr>
          <p:nvPr>
            <p:ph type="subTitle" idx="1"/>
          </p:nvPr>
        </p:nvSpPr>
        <p:spPr>
          <a:xfrm>
            <a:off x="3192360" y="4725144"/>
            <a:ext cx="3096344" cy="1324744"/>
          </a:xfrm>
        </p:spPr>
        <p:txBody>
          <a:bodyPr/>
          <a:lstStyle/>
          <a:p>
            <a:r>
              <a:rPr lang="cs-CZ" sz="6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II.</a:t>
            </a:r>
            <a:endParaRPr lang="cs-CZ" sz="6000" b="1" dirty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7" name="Rectangle 1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ŽIVNOSTENSKÉ</a:t>
            </a:r>
            <a:r>
              <a:rPr lang="cs-CZ" dirty="0"/>
              <a:t> </a:t>
            </a:r>
            <a:r>
              <a:rPr lang="cs-CZ" b="1" dirty="0"/>
              <a:t>PODNIKÁNÍ</a:t>
            </a:r>
          </a:p>
        </p:txBody>
      </p:sp>
      <p:sp>
        <p:nvSpPr>
          <p:cNvPr id="6158" name="Rectangle 14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</p:spPr>
        <p:txBody>
          <a:bodyPr/>
          <a:lstStyle/>
          <a:p>
            <a:pPr>
              <a:buFontTx/>
              <a:buNone/>
            </a:pPr>
            <a:r>
              <a:rPr lang="cs-CZ" dirty="0"/>
              <a:t>		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</a:t>
            </a:r>
            <a:r>
              <a:rPr lang="cs-CZ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ozdělení</a:t>
            </a:r>
            <a:r>
              <a:rPr lang="cs-CZ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živností, založení</a:t>
            </a:r>
          </a:p>
          <a:p>
            <a:pPr>
              <a:buFontTx/>
              <a:buNone/>
            </a:pPr>
            <a:r>
              <a:rPr lang="cs-CZ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	Živnosti ohlašovací</a:t>
            </a:r>
            <a:endParaRPr lang="cs-CZ" b="1" dirty="0">
              <a:solidFill>
                <a:srgbClr val="CC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Tx/>
              <a:buNone/>
            </a:pPr>
            <a:r>
              <a:rPr lang="cs-CZ" b="1" dirty="0">
                <a:solidFill>
                  <a:srgbClr val="CC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	</a:t>
            </a:r>
            <a:r>
              <a:rPr lang="cs-CZ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Živnosti koncesované</a:t>
            </a:r>
          </a:p>
          <a:p>
            <a:pPr>
              <a:buFontTx/>
              <a:buNone/>
            </a:pPr>
            <a:r>
              <a:rPr lang="cs-CZ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	Literatura</a:t>
            </a:r>
            <a:endParaRPr lang="cs-CZ" b="1" dirty="0">
              <a:solidFill>
                <a:srgbClr val="CC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6159" name="Picture 15" descr="BD15056_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2060575"/>
            <a:ext cx="576262" cy="576263"/>
          </a:xfrm>
          <a:prstGeom prst="rect">
            <a:avLst/>
          </a:prstGeom>
          <a:noFill/>
        </p:spPr>
      </p:pic>
      <p:pic>
        <p:nvPicPr>
          <p:cNvPr id="6161" name="Picture 17" descr="BD15056_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3228462"/>
            <a:ext cx="576262" cy="576263"/>
          </a:xfrm>
          <a:prstGeom prst="rect">
            <a:avLst/>
          </a:prstGeom>
          <a:noFill/>
        </p:spPr>
      </p:pic>
      <p:pic>
        <p:nvPicPr>
          <p:cNvPr id="6162" name="Picture 18" descr="BD15056_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6201" y="3804725"/>
            <a:ext cx="576262" cy="576263"/>
          </a:xfrm>
          <a:prstGeom prst="rect">
            <a:avLst/>
          </a:prstGeom>
          <a:noFill/>
        </p:spPr>
      </p:pic>
      <p:pic>
        <p:nvPicPr>
          <p:cNvPr id="9" name="Picture 17" descr="BD15056_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2688572"/>
            <a:ext cx="576262" cy="5762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829028347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Rozdělení živností</a:t>
            </a:r>
            <a:r>
              <a:rPr lang="cs-CZ" dirty="0"/>
              <a:t> 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gradFill rotWithShape="0">
            <a:gsLst>
              <a:gs pos="0">
                <a:srgbClr val="FFFF66">
                  <a:gamma/>
                  <a:shade val="46275"/>
                  <a:invGamma/>
                </a:srgbClr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/>
        </p:spPr>
        <p:txBody>
          <a:bodyPr/>
          <a:lstStyle/>
          <a:p>
            <a:pPr marL="720725" indent="-720725" algn="ctr">
              <a:buFontTx/>
              <a:buNone/>
            </a:pPr>
            <a:r>
              <a:rPr lang="cs-CZ" sz="4000" b="1" dirty="0"/>
              <a:t>Podle vzniku práva k provozování živnosti</a:t>
            </a:r>
          </a:p>
          <a:p>
            <a:pPr marL="720725" indent="-720725" algn="ctr">
              <a:buFontTx/>
              <a:buNone/>
            </a:pPr>
            <a:endParaRPr lang="cs-CZ" sz="4000" b="1" dirty="0"/>
          </a:p>
          <a:p>
            <a:pPr marL="720725" indent="-720725">
              <a:buClr>
                <a:srgbClr val="CC6600"/>
              </a:buClr>
              <a:buSzPct val="120000"/>
              <a:buFont typeface="Wingdings" pitchFamily="2" charset="2"/>
              <a:buChar char="v"/>
            </a:pPr>
            <a:r>
              <a:rPr lang="cs-CZ" b="1" dirty="0"/>
              <a:t>živnosti ohlašovací </a:t>
            </a:r>
            <a:endParaRPr lang="cs-CZ" b="1" dirty="0" smtClean="0"/>
          </a:p>
          <a:p>
            <a:pPr marL="0" indent="0">
              <a:buClr>
                <a:srgbClr val="CC6600"/>
              </a:buClr>
              <a:buSzPct val="120000"/>
              <a:buNone/>
            </a:pPr>
            <a:r>
              <a:rPr lang="cs-CZ" b="1" dirty="0"/>
              <a:t>	</a:t>
            </a:r>
            <a:endParaRPr lang="cs-CZ" b="1" dirty="0" smtClean="0"/>
          </a:p>
          <a:p>
            <a:pPr marL="720725" indent="-720725">
              <a:buClr>
                <a:srgbClr val="CC6600"/>
              </a:buClr>
              <a:buSzPct val="120000"/>
              <a:buFont typeface="Wingdings" pitchFamily="2" charset="2"/>
              <a:buChar char="v"/>
            </a:pPr>
            <a:r>
              <a:rPr lang="cs-CZ" b="1" dirty="0" smtClean="0"/>
              <a:t>živnosti koncesované		   </a:t>
            </a:r>
            <a:endParaRPr lang="cs-CZ" dirty="0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Rozdělení živností</a:t>
            </a:r>
            <a:r>
              <a:rPr lang="cs-CZ" dirty="0"/>
              <a:t> 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400128"/>
          </a:xfrm>
          <a:gradFill rotWithShape="0">
            <a:gsLst>
              <a:gs pos="0">
                <a:srgbClr val="FFFF66">
                  <a:gamma/>
                  <a:shade val="46275"/>
                  <a:invGamma/>
                </a:srgbClr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/>
        </p:spPr>
        <p:txBody>
          <a:bodyPr/>
          <a:lstStyle/>
          <a:p>
            <a:pPr marL="720725" indent="-720725" algn="ctr">
              <a:buFontTx/>
              <a:buNone/>
            </a:pPr>
            <a:r>
              <a:rPr lang="cs-CZ" sz="4000" b="1" dirty="0"/>
              <a:t>Podle </a:t>
            </a:r>
            <a:r>
              <a:rPr lang="cs-CZ" sz="4000" b="1" dirty="0" smtClean="0"/>
              <a:t>druhu činnosti</a:t>
            </a:r>
            <a:endParaRPr lang="cs-CZ" sz="4000" b="1" dirty="0"/>
          </a:p>
          <a:p>
            <a:pPr marL="720725" indent="-720725" algn="ctr">
              <a:buFontTx/>
              <a:buNone/>
            </a:pPr>
            <a:endParaRPr lang="cs-CZ" sz="4000" b="1" dirty="0"/>
          </a:p>
          <a:p>
            <a:pPr marL="720725" indent="-720725">
              <a:buClr>
                <a:srgbClr val="CC6600"/>
              </a:buClr>
              <a:buSzPct val="120000"/>
              <a:buFont typeface="Wingdings" pitchFamily="2" charset="2"/>
              <a:buChar char="v"/>
            </a:pPr>
            <a:r>
              <a:rPr lang="cs-CZ" dirty="0" smtClean="0"/>
              <a:t>obchodní</a:t>
            </a:r>
          </a:p>
          <a:p>
            <a:pPr marL="0" indent="0">
              <a:buClr>
                <a:srgbClr val="CC6600"/>
              </a:buClr>
              <a:buSzPct val="120000"/>
              <a:buNone/>
            </a:pPr>
            <a:r>
              <a:rPr lang="cs-CZ" dirty="0"/>
              <a:t> </a:t>
            </a:r>
            <a:endParaRPr lang="cs-CZ" dirty="0" smtClean="0"/>
          </a:p>
          <a:p>
            <a:pPr marL="720725" indent="-720725">
              <a:buClr>
                <a:srgbClr val="CC6600"/>
              </a:buClr>
              <a:buSzPct val="120000"/>
              <a:buFont typeface="Wingdings" pitchFamily="2" charset="2"/>
              <a:buChar char="v"/>
            </a:pPr>
            <a:r>
              <a:rPr lang="cs-CZ" dirty="0" smtClean="0"/>
              <a:t>výrobní</a:t>
            </a:r>
          </a:p>
          <a:p>
            <a:pPr marL="720725" indent="-720725">
              <a:buClr>
                <a:srgbClr val="CC6600"/>
              </a:buClr>
              <a:buSzPct val="120000"/>
              <a:buFont typeface="Wingdings" pitchFamily="2" charset="2"/>
              <a:buChar char="v"/>
            </a:pPr>
            <a:endParaRPr lang="cs-CZ" dirty="0"/>
          </a:p>
          <a:p>
            <a:pPr marL="720725" indent="-720725">
              <a:buClr>
                <a:srgbClr val="CC6600"/>
              </a:buClr>
              <a:buSzPct val="120000"/>
              <a:buFont typeface="Wingdings" pitchFamily="2" charset="2"/>
              <a:buChar char="v"/>
            </a:pPr>
            <a:r>
              <a:rPr lang="cs-CZ" dirty="0" smtClean="0"/>
              <a:t>poskytování </a:t>
            </a:r>
            <a:r>
              <a:rPr lang="cs-CZ" dirty="0"/>
              <a:t>služeb</a:t>
            </a:r>
            <a:r>
              <a:rPr lang="cs-CZ" b="1" dirty="0" smtClean="0"/>
              <a:t>	   </a:t>
            </a:r>
            <a:endParaRPr lang="cs-CZ" dirty="0"/>
          </a:p>
        </p:txBody>
      </p:sp>
      <p:pic>
        <p:nvPicPr>
          <p:cNvPr id="1026" name="Picture 2" descr="C:\Users\SSGaS04\AppData\Local\Microsoft\Windows\Temporary Internet Files\Content.IE5\YWI8NPX5\MC90037045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02584" y="3212975"/>
            <a:ext cx="1049643" cy="1146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SGaS04\AppData\Local\Microsoft\Windows\Temporary Internet Files\Content.IE5\IQY67P0N\MC90034742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36140" y="3861048"/>
            <a:ext cx="1032989" cy="137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SGaS04\AppData\Local\Microsoft\Windows\Temporary Internet Files\Content.IE5\ESJW84FU\MC90029547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91678" y="5228635"/>
            <a:ext cx="1343139" cy="102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07708718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Rozdíly mezi živnostmi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gradFill rotWithShape="1">
            <a:gsLst>
              <a:gs pos="0">
                <a:srgbClr val="F6F192"/>
              </a:gs>
              <a:gs pos="100000">
                <a:schemeClr val="bg1"/>
              </a:gs>
            </a:gsLst>
            <a:path path="rect">
              <a:fillToRect r="100000" b="100000"/>
            </a:path>
          </a:gradFill>
          <a:ln/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cs-CZ" sz="3600" b="1" dirty="0">
                <a:solidFill>
                  <a:srgbClr val="FF9900"/>
                </a:solidFill>
              </a:rPr>
              <a:t>Rozdíly mezi živnostmi ohlašovacími </a:t>
            </a:r>
            <a:r>
              <a:rPr lang="cs-CZ" sz="3600" b="1" dirty="0" smtClean="0">
                <a:solidFill>
                  <a:srgbClr val="FF9900"/>
                </a:solidFill>
              </a:rPr>
              <a:t>    a </a:t>
            </a:r>
            <a:r>
              <a:rPr lang="cs-CZ" sz="3600" b="1" dirty="0">
                <a:solidFill>
                  <a:srgbClr val="FF9900"/>
                </a:solidFill>
              </a:rPr>
              <a:t>koncesovanými:</a:t>
            </a:r>
          </a:p>
          <a:p>
            <a:pPr>
              <a:lnSpc>
                <a:spcPct val="90000"/>
              </a:lnSpc>
              <a:buClr>
                <a:srgbClr val="808000"/>
              </a:buClr>
              <a:buFont typeface="Wingdings" pitchFamily="2" charset="2"/>
              <a:buChar char="q"/>
            </a:pPr>
            <a:r>
              <a:rPr lang="cs-CZ" sz="2800" b="1" dirty="0">
                <a:solidFill>
                  <a:srgbClr val="C0BC00"/>
                </a:solidFill>
              </a:rPr>
              <a:t>živnosti ohlašovací </a:t>
            </a:r>
          </a:p>
          <a:p>
            <a:pPr marL="268288" indent="-268288">
              <a:lnSpc>
                <a:spcPct val="90000"/>
              </a:lnSpc>
              <a:buFontTx/>
              <a:buNone/>
            </a:pPr>
            <a:r>
              <a:rPr lang="cs-CZ" sz="2800" b="1" dirty="0"/>
              <a:t>– právo provozovat živnost vzniká již </a:t>
            </a:r>
            <a:r>
              <a:rPr lang="cs-CZ" sz="2800" b="1" dirty="0" smtClean="0"/>
              <a:t>dnem ohlášení </a:t>
            </a:r>
            <a:r>
              <a:rPr lang="cs-CZ" sz="2800" b="1" dirty="0"/>
              <a:t>na živnostenském úřadě </a:t>
            </a:r>
            <a:endParaRPr lang="cs-CZ" sz="2800" b="1" dirty="0" smtClean="0"/>
          </a:p>
          <a:p>
            <a:pPr>
              <a:lnSpc>
                <a:spcPct val="90000"/>
              </a:lnSpc>
              <a:buFontTx/>
              <a:buNone/>
            </a:pPr>
            <a:r>
              <a:rPr lang="cs-CZ" sz="2800" b="1" dirty="0"/>
              <a:t>– průkazem k podnikání je 							</a:t>
            </a:r>
            <a:r>
              <a:rPr lang="cs-CZ" sz="4000" b="1" dirty="0">
                <a:solidFill>
                  <a:srgbClr val="FF3300"/>
                </a:solidFill>
              </a:rPr>
              <a:t>výpis ze živnostenského rejstříku</a:t>
            </a:r>
          </a:p>
          <a:p>
            <a:pPr>
              <a:lnSpc>
                <a:spcPct val="90000"/>
              </a:lnSpc>
              <a:buFontTx/>
              <a:buNone/>
            </a:pPr>
            <a:endParaRPr lang="cs-CZ" sz="4000" b="1" dirty="0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Založení živnosti</a:t>
            </a:r>
            <a:endParaRPr lang="cs-CZ" dirty="0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8278688" cy="4616152"/>
          </a:xfrm>
          <a:gradFill rotWithShape="1">
            <a:gsLst>
              <a:gs pos="0">
                <a:srgbClr val="F6F192"/>
              </a:gs>
              <a:gs pos="100000">
                <a:schemeClr val="bg1"/>
              </a:gs>
            </a:gsLst>
            <a:path path="rect">
              <a:fillToRect r="100000" b="100000"/>
            </a:path>
          </a:gradFill>
          <a:ln/>
        </p:spPr>
        <p:txBody>
          <a:bodyPr/>
          <a:lstStyle/>
          <a:p>
            <a:pPr algn="ctr">
              <a:buFontTx/>
              <a:buNone/>
            </a:pPr>
            <a:r>
              <a:rPr lang="cs-CZ" sz="4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	</a:t>
            </a:r>
            <a:r>
              <a:rPr lang="cs-CZ" sz="40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výpis ze živnostenského rejstříku</a:t>
            </a:r>
          </a:p>
          <a:p>
            <a:pPr marL="538163" indent="-538163">
              <a:buSzPct val="120000"/>
              <a:buFont typeface="Wingdings" pitchFamily="2" charset="2"/>
              <a:buChar char="v"/>
            </a:pPr>
            <a:r>
              <a:rPr lang="cs-CZ" sz="3600" b="1" dirty="0">
                <a:solidFill>
                  <a:srgbClr val="CC6600"/>
                </a:solidFill>
              </a:rPr>
              <a:t>poplatek ve výši 1 000 </a:t>
            </a:r>
            <a:r>
              <a:rPr lang="cs-CZ" sz="3600" b="1" dirty="0" smtClean="0">
                <a:solidFill>
                  <a:srgbClr val="CC6600"/>
                </a:solidFill>
              </a:rPr>
              <a:t>Kč při vstupu do živnostenského podnikání</a:t>
            </a:r>
            <a:endParaRPr lang="cs-CZ" sz="3600" b="1" dirty="0">
              <a:solidFill>
                <a:srgbClr val="CC6600"/>
              </a:solidFill>
            </a:endParaRPr>
          </a:p>
          <a:p>
            <a:pPr>
              <a:buSzPct val="120000"/>
              <a:buFont typeface="Wingdings" pitchFamily="2" charset="2"/>
              <a:buChar char="v"/>
            </a:pPr>
            <a:r>
              <a:rPr lang="cs-CZ" sz="3600" b="1" dirty="0" smtClean="0">
                <a:solidFill>
                  <a:srgbClr val="CC6600"/>
                </a:solidFill>
              </a:rPr>
              <a:t>další živnost 500 Kč</a:t>
            </a:r>
          </a:p>
          <a:p>
            <a:pPr>
              <a:buSzPct val="120000"/>
              <a:buFont typeface="Wingdings" pitchFamily="2" charset="2"/>
              <a:buChar char="v"/>
            </a:pPr>
            <a:r>
              <a:rPr lang="cs-CZ" sz="3600" b="1" dirty="0" smtClean="0">
                <a:solidFill>
                  <a:srgbClr val="CC6600"/>
                </a:solidFill>
              </a:rPr>
              <a:t>vydání do 5 dnů</a:t>
            </a:r>
          </a:p>
          <a:p>
            <a:pPr>
              <a:buSzPct val="120000"/>
              <a:buFont typeface="Wingdings" pitchFamily="2" charset="2"/>
              <a:buChar char="v"/>
            </a:pPr>
            <a:r>
              <a:rPr lang="cs-CZ" sz="3600" b="1" dirty="0" smtClean="0">
                <a:solidFill>
                  <a:srgbClr val="CC6600"/>
                </a:solidFill>
              </a:rPr>
              <a:t>u koncese projednání </a:t>
            </a:r>
          </a:p>
          <a:p>
            <a:pPr marL="0" indent="0">
              <a:buSzPct val="120000"/>
              <a:buNone/>
            </a:pPr>
            <a:r>
              <a:rPr lang="cs-CZ" sz="3600" b="1" dirty="0" smtClean="0">
                <a:solidFill>
                  <a:srgbClr val="CC6600"/>
                </a:solidFill>
              </a:rPr>
              <a:t>    do 30 dnů</a:t>
            </a:r>
            <a:endParaRPr lang="cs-CZ" sz="3600" b="1" dirty="0">
              <a:solidFill>
                <a:srgbClr val="CC6600"/>
              </a:solidFill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251" t="8075" r="13134" b="13619"/>
          <a:stretch/>
        </p:blipFill>
        <p:spPr bwMode="auto">
          <a:xfrm rot="1414780">
            <a:off x="6515483" y="4010567"/>
            <a:ext cx="1926473" cy="219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Rozdělení živností</a:t>
            </a:r>
            <a:r>
              <a:rPr lang="cs-CZ" dirty="0"/>
              <a:t> </a:t>
            </a:r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gradFill rotWithShape="1">
            <a:gsLst>
              <a:gs pos="0">
                <a:srgbClr val="F6F192"/>
              </a:gs>
              <a:gs pos="100000">
                <a:schemeClr val="bg1"/>
              </a:gs>
            </a:gsLst>
            <a:path path="rect">
              <a:fillToRect r="100000" b="100000"/>
            </a:path>
          </a:gradFill>
          <a:ln/>
        </p:spPr>
        <p:txBody>
          <a:bodyPr/>
          <a:lstStyle/>
          <a:p>
            <a:pPr marL="715963" indent="-715963">
              <a:buSzPct val="120000"/>
              <a:buFont typeface="Wingdings" pitchFamily="2" charset="2"/>
              <a:buChar char="q"/>
            </a:pPr>
            <a:r>
              <a:rPr lang="cs-CZ" sz="4000" b="1" dirty="0">
                <a:solidFill>
                  <a:srgbClr val="800000"/>
                </a:solidFill>
              </a:rPr>
              <a:t>do 30 dní po obdržení </a:t>
            </a:r>
          </a:p>
          <a:p>
            <a:pPr marL="715963" indent="-715963">
              <a:buSzPct val="120000"/>
              <a:buFont typeface="Wingdings" pitchFamily="2" charset="2"/>
              <a:buNone/>
            </a:pPr>
            <a:r>
              <a:rPr lang="cs-CZ" sz="4000" b="1" dirty="0">
                <a:solidFill>
                  <a:srgbClr val="800000"/>
                </a:solidFill>
              </a:rPr>
              <a:t>	– registrace na FÚ</a:t>
            </a:r>
          </a:p>
          <a:p>
            <a:pPr marL="715963" indent="-715963">
              <a:buSzPct val="120000"/>
              <a:buFont typeface="Wingdings" pitchFamily="2" charset="2"/>
              <a:buChar char="q"/>
            </a:pPr>
            <a:r>
              <a:rPr lang="cs-CZ" sz="4000" b="1" dirty="0">
                <a:solidFill>
                  <a:srgbClr val="800000"/>
                </a:solidFill>
              </a:rPr>
              <a:t>do 8 dnů od zahájení činnosti </a:t>
            </a:r>
          </a:p>
          <a:p>
            <a:pPr marL="715963" indent="-715963">
              <a:buSzPct val="120000"/>
              <a:buFont typeface="Wingdings" pitchFamily="2" charset="2"/>
              <a:buNone/>
            </a:pPr>
            <a:r>
              <a:rPr lang="cs-CZ" sz="4000" b="1" dirty="0">
                <a:solidFill>
                  <a:srgbClr val="800000"/>
                </a:solidFill>
              </a:rPr>
              <a:t>	– SSZ a ZP</a:t>
            </a:r>
          </a:p>
          <a:p>
            <a:pPr marL="715963" indent="-715963">
              <a:buFontTx/>
              <a:buNone/>
            </a:pPr>
            <a:endParaRPr lang="cs-CZ" sz="7200" b="1" dirty="0">
              <a:solidFill>
                <a:srgbClr val="800000"/>
              </a:solidFill>
            </a:endParaRPr>
          </a:p>
        </p:txBody>
      </p:sp>
      <p:pic>
        <p:nvPicPr>
          <p:cNvPr id="1027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881" t="18381" r="16428" b="22115"/>
          <a:stretch/>
        </p:blipFill>
        <p:spPr bwMode="auto">
          <a:xfrm>
            <a:off x="7048909" y="5132041"/>
            <a:ext cx="1250576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Živnosti ohlašovací</a:t>
            </a:r>
            <a:endParaRPr lang="cs-CZ" dirty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gradFill rotWithShape="1">
            <a:gsLst>
              <a:gs pos="0">
                <a:srgbClr val="FFFF66">
                  <a:gamma/>
                  <a:shade val="46275"/>
                  <a:invGamma/>
                </a:srgbClr>
              </a:gs>
              <a:gs pos="100000">
                <a:srgbClr val="FFFF66"/>
              </a:gs>
            </a:gsLst>
            <a:lin ang="18900000" scaled="1"/>
          </a:gradFill>
          <a:ln/>
        </p:spPr>
        <p:txBody>
          <a:bodyPr/>
          <a:lstStyle/>
          <a:p>
            <a:pPr algn="ctr">
              <a:buFontTx/>
              <a:buNone/>
            </a:pPr>
            <a:r>
              <a:rPr lang="cs-CZ" sz="4000" b="1" dirty="0">
                <a:solidFill>
                  <a:srgbClr val="FF5050"/>
                </a:solidFill>
              </a:rPr>
              <a:t>živnosti  řemeslné </a:t>
            </a:r>
          </a:p>
          <a:p>
            <a:pPr>
              <a:lnSpc>
                <a:spcPct val="200000"/>
              </a:lnSpc>
              <a:buFontTx/>
              <a:buNone/>
            </a:pPr>
            <a:r>
              <a:rPr lang="cs-CZ" b="1" dirty="0"/>
              <a:t>– předpokladem je vyučení v příslušném oboru, nebo absolvování střední školy </a:t>
            </a:r>
            <a:r>
              <a:rPr lang="cs-CZ" b="1" dirty="0" smtClean="0"/>
              <a:t>               a </a:t>
            </a:r>
            <a:r>
              <a:rPr lang="cs-CZ" b="1" dirty="0"/>
              <a:t>doklad o praxi v oboru / min. 3 roky/</a:t>
            </a:r>
            <a:r>
              <a:rPr lang="cs-CZ" dirty="0"/>
              <a:t> 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Živnosti ohlašovací</a:t>
            </a:r>
            <a:endParaRPr lang="cs-CZ" dirty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981200"/>
            <a:ext cx="8715375" cy="4400550"/>
          </a:xfrm>
          <a:gradFill rotWithShape="1">
            <a:gsLst>
              <a:gs pos="0">
                <a:srgbClr val="FFFF66">
                  <a:gamma/>
                  <a:shade val="46275"/>
                  <a:invGamma/>
                </a:srgbClr>
              </a:gs>
              <a:gs pos="100000">
                <a:srgbClr val="FFFF66"/>
              </a:gs>
            </a:gsLst>
            <a:lin ang="18900000" scaled="1"/>
          </a:gradFill>
          <a:ln/>
        </p:spPr>
        <p:txBody>
          <a:bodyPr/>
          <a:lstStyle/>
          <a:p>
            <a:pPr algn="ctr">
              <a:buFontTx/>
              <a:buNone/>
            </a:pPr>
            <a:r>
              <a:rPr lang="cs-CZ" sz="4000" b="1" dirty="0">
                <a:solidFill>
                  <a:srgbClr val="FF5050"/>
                </a:solidFill>
              </a:rPr>
              <a:t>živnosti  řemeslné </a:t>
            </a:r>
          </a:p>
          <a:p>
            <a:pPr algn="ctr">
              <a:buFontTx/>
              <a:buNone/>
            </a:pPr>
            <a:r>
              <a:rPr lang="cs-CZ" b="1" dirty="0" smtClean="0"/>
              <a:t>Příklady</a:t>
            </a:r>
            <a:endParaRPr lang="cs-CZ" b="1" dirty="0"/>
          </a:p>
          <a:p>
            <a:pPr>
              <a:buFontTx/>
              <a:buNone/>
            </a:pPr>
            <a:r>
              <a:rPr lang="cs-CZ" dirty="0"/>
              <a:t>zámečnictví			řeznictví	</a:t>
            </a:r>
          </a:p>
          <a:p>
            <a:pPr>
              <a:buFontTx/>
              <a:buNone/>
            </a:pPr>
            <a:r>
              <a:rPr lang="cs-CZ" dirty="0"/>
              <a:t>kovářství				mlékárenství</a:t>
            </a:r>
          </a:p>
          <a:p>
            <a:pPr>
              <a:buFontTx/>
              <a:buNone/>
            </a:pPr>
            <a:r>
              <a:rPr lang="cs-CZ" dirty="0"/>
              <a:t>hodinářství			</a:t>
            </a:r>
            <a:r>
              <a:rPr lang="cs-CZ" sz="4000" b="1" dirty="0">
                <a:solidFill>
                  <a:srgbClr val="FF3300"/>
                </a:solidFill>
              </a:rPr>
              <a:t>hostinská činnost</a:t>
            </a:r>
          </a:p>
          <a:p>
            <a:pPr>
              <a:buFontTx/>
              <a:buNone/>
            </a:pPr>
            <a:r>
              <a:rPr lang="cs-CZ" dirty="0"/>
              <a:t>oprava silničních vozidel	kosmetika</a:t>
            </a:r>
          </a:p>
          <a:p>
            <a:pPr algn="ctr">
              <a:buFontTx/>
              <a:buNone/>
            </a:pPr>
            <a:r>
              <a:rPr lang="cs-CZ" sz="2000" dirty="0"/>
              <a:t>Příloha č. 1 ŽZ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2616" y="2420888"/>
            <a:ext cx="1058416" cy="1058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41177" y="5373216"/>
            <a:ext cx="770384" cy="770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5" descr="Zobrazit podrobnosti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25879" y="4583723"/>
            <a:ext cx="651484" cy="651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19" name="Picture 7" descr="Zobrazit podrobnosti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867507"/>
            <a:ext cx="776409" cy="776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Živnosti ohlašovací</a:t>
            </a:r>
            <a:endParaRPr lang="cs-CZ" dirty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gradFill rotWithShape="1">
            <a:gsLst>
              <a:gs pos="0">
                <a:srgbClr val="FFFF66">
                  <a:gamma/>
                  <a:shade val="46275"/>
                  <a:invGamma/>
                </a:srgbClr>
              </a:gs>
              <a:gs pos="100000">
                <a:srgbClr val="FFFF66"/>
              </a:gs>
            </a:gsLst>
            <a:lin ang="18900000" scaled="1"/>
          </a:gradFill>
          <a:ln/>
        </p:spPr>
        <p:txBody>
          <a:bodyPr/>
          <a:lstStyle/>
          <a:p>
            <a:pPr algn="ctr">
              <a:lnSpc>
                <a:spcPct val="105000"/>
              </a:lnSpc>
              <a:buFontTx/>
              <a:buNone/>
            </a:pPr>
            <a:r>
              <a:rPr lang="cs-CZ" sz="4000" b="1" dirty="0">
                <a:solidFill>
                  <a:srgbClr val="FF5050"/>
                </a:solidFill>
              </a:rPr>
              <a:t>živnosti vázané</a:t>
            </a:r>
            <a:r>
              <a:rPr lang="cs-CZ" sz="2800" b="1" dirty="0">
                <a:solidFill>
                  <a:srgbClr val="FF5050"/>
                </a:solidFill>
              </a:rPr>
              <a:t> </a:t>
            </a:r>
          </a:p>
          <a:p>
            <a:pPr>
              <a:lnSpc>
                <a:spcPct val="200000"/>
              </a:lnSpc>
              <a:buFontTx/>
              <a:buNone/>
            </a:pPr>
            <a:r>
              <a:rPr lang="cs-CZ" sz="1600" b="1" dirty="0"/>
              <a:t>– 	</a:t>
            </a:r>
            <a:r>
              <a:rPr lang="cs-CZ" sz="2400" b="1" dirty="0"/>
              <a:t>předpokladem je získání průkazu způsobilosti pro </a:t>
            </a:r>
          </a:p>
          <a:p>
            <a:pPr>
              <a:lnSpc>
                <a:spcPct val="200000"/>
              </a:lnSpc>
              <a:buFontTx/>
              <a:buNone/>
            </a:pPr>
            <a:r>
              <a:rPr lang="cs-CZ" sz="2400" b="1" dirty="0"/>
              <a:t>	příslušnou činnost /např. vyhláška č. 50/1978 elektro, nebo přesně určené vzdělání + praxe/ </a:t>
            </a:r>
          </a:p>
          <a:p>
            <a:pPr>
              <a:lnSpc>
                <a:spcPct val="200000"/>
              </a:lnSpc>
              <a:buFontTx/>
              <a:buNone/>
            </a:pPr>
            <a:endParaRPr lang="cs-CZ" sz="2400" b="1" dirty="0"/>
          </a:p>
          <a:p>
            <a:pPr>
              <a:lnSpc>
                <a:spcPct val="200000"/>
              </a:lnSpc>
              <a:buFontTx/>
              <a:buNone/>
            </a:pPr>
            <a:endParaRPr lang="cs-CZ" sz="2400" b="1" dirty="0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Živnosti ohlašovací</a:t>
            </a:r>
            <a:endParaRPr lang="cs-CZ" dirty="0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gradFill rotWithShape="1">
            <a:gsLst>
              <a:gs pos="0">
                <a:srgbClr val="FFFF66">
                  <a:gamma/>
                  <a:shade val="46275"/>
                  <a:invGamma/>
                </a:srgbClr>
              </a:gs>
              <a:gs pos="100000">
                <a:srgbClr val="FFFF66"/>
              </a:gs>
            </a:gsLst>
            <a:lin ang="18900000" scaled="1"/>
          </a:gradFill>
          <a:ln/>
        </p:spPr>
        <p:txBody>
          <a:bodyPr/>
          <a:lstStyle/>
          <a:p>
            <a:pPr algn="ctr">
              <a:buFontTx/>
              <a:buNone/>
            </a:pPr>
            <a:r>
              <a:rPr lang="cs-CZ" sz="4000" b="1" dirty="0">
                <a:solidFill>
                  <a:srgbClr val="FF5050"/>
                </a:solidFill>
              </a:rPr>
              <a:t>živnosti vázané </a:t>
            </a:r>
          </a:p>
          <a:p>
            <a:pPr algn="just">
              <a:buFont typeface="Arial" pitchFamily="34" charset="0"/>
              <a:buChar char="•"/>
            </a:pPr>
            <a:r>
              <a:rPr lang="cs-CZ" sz="2800" dirty="0"/>
              <a:t>Montáž a opravy zdvihacích zařízení</a:t>
            </a:r>
          </a:p>
          <a:p>
            <a:pPr algn="just"/>
            <a:r>
              <a:rPr lang="cs-CZ" sz="2800" dirty="0"/>
              <a:t>Výroba, montáž, opravy měřidel</a:t>
            </a:r>
          </a:p>
          <a:p>
            <a:pPr algn="just"/>
            <a:r>
              <a:rPr lang="cs-CZ" sz="2800" dirty="0"/>
              <a:t>Montáž a zkoušky vybraných el. </a:t>
            </a:r>
            <a:r>
              <a:rPr lang="cs-CZ" sz="2800" dirty="0" smtClean="0"/>
              <a:t>zařízení</a:t>
            </a:r>
            <a:endParaRPr lang="cs-CZ" sz="2800" dirty="0"/>
          </a:p>
          <a:p>
            <a:pPr algn="just"/>
            <a:r>
              <a:rPr lang="cs-CZ" sz="2800" dirty="0"/>
              <a:t>Projektová činnost</a:t>
            </a:r>
          </a:p>
          <a:p>
            <a:pPr algn="just">
              <a:buFontTx/>
              <a:buNone/>
            </a:pPr>
            <a:r>
              <a:rPr lang="cs-CZ" sz="2800" b="1" dirty="0"/>
              <a:t>			</a:t>
            </a:r>
          </a:p>
          <a:p>
            <a:pPr>
              <a:buFontTx/>
              <a:buNone/>
            </a:pPr>
            <a:r>
              <a:rPr lang="cs-CZ" sz="2800" b="1" dirty="0"/>
              <a:t>				</a:t>
            </a:r>
            <a:r>
              <a:rPr lang="cs-CZ" sz="2000" dirty="0"/>
              <a:t>příloha 2 ŽZ</a:t>
            </a:r>
          </a:p>
          <a:p>
            <a:pPr>
              <a:lnSpc>
                <a:spcPct val="200000"/>
              </a:lnSpc>
              <a:buFontTx/>
              <a:buNone/>
            </a:pPr>
            <a:endParaRPr lang="cs-CZ" sz="4000" b="1" dirty="0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Živnosti ohlašovací</a:t>
            </a:r>
            <a:endParaRPr lang="cs-CZ" dirty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989138"/>
            <a:ext cx="7773987" cy="4106862"/>
          </a:xfrm>
          <a:gradFill rotWithShape="1">
            <a:gsLst>
              <a:gs pos="0">
                <a:srgbClr val="FFFF66">
                  <a:gamma/>
                  <a:shade val="46275"/>
                  <a:invGamma/>
                </a:srgbClr>
              </a:gs>
              <a:gs pos="100000">
                <a:srgbClr val="FFFF66"/>
              </a:gs>
            </a:gsLst>
            <a:lin ang="18900000" scaled="1"/>
          </a:gradFill>
          <a:ln/>
        </p:spPr>
        <p:txBody>
          <a:bodyPr/>
          <a:lstStyle/>
          <a:p>
            <a:pPr algn="ctr">
              <a:lnSpc>
                <a:spcPct val="200000"/>
              </a:lnSpc>
              <a:buFontTx/>
              <a:buNone/>
            </a:pPr>
            <a:r>
              <a:rPr lang="cs-CZ" sz="4000" b="1" dirty="0" smtClean="0">
                <a:solidFill>
                  <a:srgbClr val="FF5050"/>
                </a:solidFill>
              </a:rPr>
              <a:t>živnosti volné</a:t>
            </a:r>
            <a:r>
              <a:rPr lang="cs-CZ" sz="2400" b="1" dirty="0" smtClean="0"/>
              <a:t> </a:t>
            </a:r>
          </a:p>
          <a:p>
            <a:pPr>
              <a:lnSpc>
                <a:spcPct val="200000"/>
              </a:lnSpc>
              <a:buFontTx/>
              <a:buNone/>
            </a:pPr>
            <a:r>
              <a:rPr lang="cs-CZ" sz="2400" b="1" dirty="0" smtClean="0"/>
              <a:t>– </a:t>
            </a:r>
            <a:r>
              <a:rPr lang="cs-CZ" sz="2800" b="1" dirty="0" smtClean="0"/>
              <a:t>nutno splňovat pouze všeobecné podmínky</a:t>
            </a:r>
          </a:p>
          <a:p>
            <a:pPr>
              <a:lnSpc>
                <a:spcPct val="200000"/>
              </a:lnSpc>
              <a:buFontTx/>
              <a:buNone/>
            </a:pPr>
            <a:endParaRPr lang="cs-CZ" sz="2800" b="1" dirty="0"/>
          </a:p>
          <a:p>
            <a:pPr marL="715963" lvl="0" indent="-715963">
              <a:buNone/>
            </a:pPr>
            <a:endParaRPr lang="cs-CZ" sz="7200" b="1" dirty="0" smtClean="0">
              <a:solidFill>
                <a:srgbClr val="800000"/>
              </a:solidFill>
            </a:endParaRPr>
          </a:p>
          <a:p>
            <a:pPr>
              <a:lnSpc>
                <a:spcPct val="200000"/>
              </a:lnSpc>
              <a:buFontTx/>
              <a:buNone/>
            </a:pPr>
            <a:r>
              <a:rPr lang="cs-CZ" sz="2800" b="1" dirty="0" smtClean="0"/>
              <a:t> </a:t>
            </a:r>
            <a:endParaRPr lang="cs-CZ" sz="2800" b="1" dirty="0"/>
          </a:p>
        </p:txBody>
      </p:sp>
      <p:pic>
        <p:nvPicPr>
          <p:cNvPr id="2050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797152"/>
            <a:ext cx="2060575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548680"/>
            <a:ext cx="7772400" cy="1143000"/>
          </a:xfrm>
        </p:spPr>
        <p:txBody>
          <a:bodyPr/>
          <a:lstStyle/>
          <a:p>
            <a:r>
              <a:rPr lang="cs-CZ" b="1" dirty="0"/>
              <a:t>Živnosti </a:t>
            </a:r>
            <a:r>
              <a:rPr lang="cs-CZ" b="1" dirty="0" smtClean="0"/>
              <a:t>koncesované</a:t>
            </a:r>
            <a:endParaRPr lang="cs-CZ" dirty="0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989138"/>
            <a:ext cx="7773987" cy="4106862"/>
          </a:xfrm>
          <a:gradFill rotWithShape="1">
            <a:gsLst>
              <a:gs pos="0">
                <a:srgbClr val="FFFF66">
                  <a:gamma/>
                  <a:shade val="46275"/>
                  <a:invGamma/>
                </a:srgbClr>
              </a:gs>
              <a:gs pos="100000">
                <a:srgbClr val="FFFF66"/>
              </a:gs>
            </a:gsLst>
            <a:lin ang="18900000" scaled="1"/>
          </a:gradFill>
          <a:ln/>
        </p:spPr>
        <p:txBody>
          <a:bodyPr/>
          <a:lstStyle/>
          <a:p>
            <a:pPr algn="ctr">
              <a:buFontTx/>
              <a:buNone/>
            </a:pPr>
            <a:r>
              <a:rPr lang="cs-CZ" sz="3600" b="1" dirty="0"/>
              <a:t>živnosti koncesované</a:t>
            </a:r>
          </a:p>
          <a:p>
            <a:pPr algn="ctr">
              <a:buFontTx/>
              <a:buNone/>
            </a:pPr>
            <a:endParaRPr lang="cs-CZ" sz="3600" b="1" dirty="0"/>
          </a:p>
          <a:p>
            <a:pPr>
              <a:buFontTx/>
              <a:buNone/>
            </a:pPr>
            <a:r>
              <a:rPr lang="cs-CZ" sz="2400" b="1" dirty="0"/>
              <a:t>Činnosti týkající se zbraní		pyrotechnické 							záležitosti</a:t>
            </a:r>
          </a:p>
          <a:p>
            <a:pPr>
              <a:buFontTx/>
              <a:buNone/>
            </a:pPr>
            <a:r>
              <a:rPr lang="cs-CZ" sz="2400" b="1" dirty="0"/>
              <a:t>Střeliva				výbušniny</a:t>
            </a:r>
          </a:p>
          <a:p>
            <a:pPr>
              <a:buFontTx/>
              <a:buNone/>
            </a:pPr>
            <a:r>
              <a:rPr lang="cs-CZ" sz="2400" b="1" dirty="0"/>
              <a:t>Střelnic				směnárenská činnost</a:t>
            </a:r>
          </a:p>
          <a:p>
            <a:pPr>
              <a:buFontTx/>
              <a:buNone/>
            </a:pPr>
            <a:endParaRPr lang="cs-CZ" sz="2400" b="1" dirty="0"/>
          </a:p>
          <a:p>
            <a:pPr>
              <a:lnSpc>
                <a:spcPct val="200000"/>
              </a:lnSpc>
              <a:buFontTx/>
              <a:buNone/>
            </a:pPr>
            <a:r>
              <a:rPr lang="cs-CZ" sz="1400" b="1" dirty="0"/>
              <a:t>						příloha č. 3 ŽZ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Živnosti koncesované</a:t>
            </a:r>
            <a:endParaRPr lang="cs-CZ" dirty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472136"/>
          </a:xfrm>
          <a:gradFill rotWithShape="1">
            <a:gsLst>
              <a:gs pos="0">
                <a:srgbClr val="F6F192"/>
              </a:gs>
              <a:gs pos="100000">
                <a:schemeClr val="bg1"/>
              </a:gs>
            </a:gsLst>
            <a:path path="rect">
              <a:fillToRect r="100000" b="100000"/>
            </a:path>
          </a:gradFill>
          <a:ln/>
        </p:spPr>
        <p:txBody>
          <a:bodyPr/>
          <a:lstStyle/>
          <a:p>
            <a:pPr algn="ctr">
              <a:buFontTx/>
              <a:buNone/>
            </a:pPr>
            <a:r>
              <a:rPr lang="cs-CZ" sz="4000" b="1" dirty="0">
                <a:solidFill>
                  <a:srgbClr val="C0BC00"/>
                </a:solidFill>
              </a:rPr>
              <a:t>živnosti koncesované</a:t>
            </a:r>
            <a:r>
              <a:rPr lang="cs-CZ" b="1" dirty="0">
                <a:solidFill>
                  <a:srgbClr val="C0BC00"/>
                </a:solidFill>
              </a:rPr>
              <a:t> </a:t>
            </a:r>
          </a:p>
          <a:p>
            <a:pPr>
              <a:buFontTx/>
              <a:buNone/>
            </a:pPr>
            <a:r>
              <a:rPr lang="cs-CZ" b="1" dirty="0"/>
              <a:t>– </a:t>
            </a:r>
            <a:r>
              <a:rPr lang="cs-CZ" dirty="0"/>
              <a:t>právo provozovat živnost ode dne nabytí právní moci rozhodnutí o udělení </a:t>
            </a:r>
            <a:r>
              <a:rPr lang="cs-CZ" b="1" dirty="0"/>
              <a:t>koncese</a:t>
            </a:r>
            <a:r>
              <a:rPr lang="cs-CZ" dirty="0"/>
              <a:t>  </a:t>
            </a:r>
            <a:r>
              <a:rPr lang="cs-CZ" dirty="0" smtClean="0"/>
              <a:t> (udělení </a:t>
            </a:r>
            <a:r>
              <a:rPr lang="cs-CZ" dirty="0"/>
              <a:t>souhlasu </a:t>
            </a:r>
            <a:r>
              <a:rPr lang="cs-CZ" dirty="0" smtClean="0"/>
              <a:t>státu</a:t>
            </a:r>
            <a:r>
              <a:rPr lang="cs-CZ" dirty="0"/>
              <a:t>)</a:t>
            </a:r>
          </a:p>
          <a:p>
            <a:pPr>
              <a:buFontTx/>
              <a:buNone/>
            </a:pPr>
            <a:r>
              <a:rPr lang="cs-CZ" b="1" dirty="0"/>
              <a:t>–</a:t>
            </a:r>
            <a:r>
              <a:rPr lang="cs-CZ" dirty="0"/>
              <a:t> průkazem je </a:t>
            </a:r>
            <a:endParaRPr lang="cs-CZ" dirty="0" smtClean="0"/>
          </a:p>
          <a:p>
            <a:pPr>
              <a:buFontTx/>
              <a:buNone/>
            </a:pPr>
            <a:r>
              <a:rPr lang="cs-CZ" sz="4000" b="1" dirty="0" smtClean="0">
                <a:solidFill>
                  <a:srgbClr val="CC6600"/>
                </a:solidFill>
              </a:rPr>
              <a:t>výpis </a:t>
            </a:r>
            <a:r>
              <a:rPr lang="cs-CZ" sz="4000" b="1" dirty="0">
                <a:solidFill>
                  <a:srgbClr val="CC6600"/>
                </a:solidFill>
              </a:rPr>
              <a:t>ze živnostenského </a:t>
            </a:r>
            <a:r>
              <a:rPr lang="cs-CZ" sz="4000" b="1" dirty="0" smtClean="0">
                <a:solidFill>
                  <a:srgbClr val="CC6600"/>
                </a:solidFill>
              </a:rPr>
              <a:t>rejstříku</a:t>
            </a:r>
          </a:p>
          <a:p>
            <a:pPr>
              <a:buFontTx/>
              <a:buNone/>
            </a:pPr>
            <a:endParaRPr lang="cs-CZ" sz="4000" b="1" dirty="0">
              <a:solidFill>
                <a:srgbClr val="CC6600"/>
              </a:solidFill>
            </a:endParaRPr>
          </a:p>
          <a:p>
            <a:pPr>
              <a:buFontTx/>
              <a:buNone/>
            </a:pPr>
            <a:endParaRPr lang="cs-CZ" sz="4000" b="1" dirty="0">
              <a:solidFill>
                <a:srgbClr val="CC6600"/>
              </a:solidFill>
            </a:endParaRPr>
          </a:p>
        </p:txBody>
      </p:sp>
      <p:pic>
        <p:nvPicPr>
          <p:cNvPr id="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157192"/>
            <a:ext cx="2060575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B480D-2DA6-4D65-9EAC-E3F47DDDD3B2}" type="slidenum">
              <a:rPr lang="cs-CZ"/>
              <a:pPr/>
              <a:t>16</a:t>
            </a:fld>
            <a:endParaRPr lang="cs-CZ"/>
          </a:p>
        </p:txBody>
      </p:sp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Literární zdroje</a:t>
            </a:r>
            <a:endParaRPr lang="cs-CZ" b="1" dirty="0"/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628775"/>
            <a:ext cx="8061325" cy="4530725"/>
          </a:xfrm>
        </p:spPr>
        <p:txBody>
          <a:bodyPr/>
          <a:lstStyle/>
          <a:p>
            <a:pPr>
              <a:buClrTx/>
              <a:buFont typeface="Wingdings" pitchFamily="2" charset="2"/>
              <a:buChar char="§"/>
            </a:pPr>
            <a:r>
              <a:rPr lang="cs-CZ" sz="2000" dirty="0" smtClean="0"/>
              <a:t>Švarcová</a:t>
            </a:r>
            <a:r>
              <a:rPr lang="cs-CZ" sz="2000" dirty="0"/>
              <a:t>, J. a kol. </a:t>
            </a:r>
            <a:r>
              <a:rPr lang="cs-CZ" sz="2000" i="1" dirty="0"/>
              <a:t>Ekonomie – stručný přehled</a:t>
            </a:r>
            <a:r>
              <a:rPr lang="cs-CZ" sz="2000" dirty="0"/>
              <a:t>, </a:t>
            </a:r>
            <a:r>
              <a:rPr lang="cs-CZ" sz="2000" dirty="0" smtClean="0"/>
              <a:t>2012/2013. </a:t>
            </a:r>
            <a:r>
              <a:rPr lang="cs-CZ" sz="2000" dirty="0"/>
              <a:t>Zlín, CEED </a:t>
            </a:r>
            <a:r>
              <a:rPr lang="cs-CZ" sz="2000" dirty="0" smtClean="0"/>
              <a:t>2012 ISBN 978-80-8730-116-6</a:t>
            </a:r>
          </a:p>
          <a:p>
            <a:pPr>
              <a:buClrTx/>
              <a:buFont typeface="Wingdings" pitchFamily="2" charset="2"/>
              <a:buChar char="§"/>
            </a:pPr>
            <a:r>
              <a:rPr lang="cs-CZ" sz="2000" dirty="0"/>
              <a:t>Zákon č. 513/1991 Sb., obchodní zákoník, ve znění pozdějších </a:t>
            </a:r>
            <a:r>
              <a:rPr lang="cs-CZ" sz="2000" dirty="0" smtClean="0"/>
              <a:t>předpisů</a:t>
            </a:r>
            <a:r>
              <a:rPr lang="cs-CZ" sz="2000" dirty="0"/>
              <a:t>. </a:t>
            </a:r>
            <a:endParaRPr lang="cs-CZ" sz="2000" dirty="0" smtClean="0"/>
          </a:p>
          <a:p>
            <a:pPr>
              <a:buClrTx/>
              <a:buFont typeface="Wingdings" pitchFamily="2" charset="2"/>
              <a:buChar char="§"/>
            </a:pPr>
            <a:r>
              <a:rPr lang="cs-CZ" sz="2000" dirty="0"/>
              <a:t>Mach, Josef. </a:t>
            </a:r>
            <a:r>
              <a:rPr lang="cs-CZ" sz="2000" i="1" dirty="0"/>
              <a:t>Ekonomika pro střední odborná učiliště 1. </a:t>
            </a:r>
            <a:r>
              <a:rPr lang="cs-CZ" sz="2000" dirty="0"/>
              <a:t>Praha: nakladatelství Fortuna, 2003. ISBN 80-7168-728-6</a:t>
            </a:r>
          </a:p>
          <a:p>
            <a:pPr>
              <a:buClrTx/>
              <a:buFont typeface="Wingdings" pitchFamily="2" charset="2"/>
              <a:buChar char="§"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Obrázky:</a:t>
            </a:r>
          </a:p>
          <a:p>
            <a:pPr>
              <a:buClrTx/>
              <a:buFont typeface="Wingdings" pitchFamily="2" charset="2"/>
              <a:buChar char="§"/>
            </a:pPr>
            <a:r>
              <a:rPr lang="cs-CZ" sz="2000" u="sng" dirty="0">
                <a:hlinkClick r:id="rId2"/>
              </a:rPr>
              <a:t>http://</a:t>
            </a:r>
            <a:r>
              <a:rPr lang="cs-CZ" sz="2000" u="sng" dirty="0" smtClean="0">
                <a:hlinkClick r:id="rId2"/>
              </a:rPr>
              <a:t>office.microsoft.com</a:t>
            </a:r>
            <a:r>
              <a:rPr lang="cs-CZ" sz="2000" u="sng" dirty="0" smtClean="0"/>
              <a:t> </a:t>
            </a:r>
            <a:r>
              <a:rPr lang="cs-CZ" sz="2000" dirty="0" smtClean="0"/>
              <a:t>Galerie </a:t>
            </a:r>
            <a:r>
              <a:rPr lang="cs-CZ" sz="2000" dirty="0"/>
              <a:t>Office, </a:t>
            </a:r>
            <a:r>
              <a:rPr lang="cs-CZ" sz="2000" dirty="0" smtClean="0"/>
              <a:t>03.01.2013</a:t>
            </a:r>
            <a:endParaRPr lang="cs-CZ" sz="2000" dirty="0"/>
          </a:p>
          <a:p>
            <a:pPr marL="0" indent="0">
              <a:buNone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845095908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ázdná prezentace">
  <a:themeElements>
    <a:clrScheme name="Prázdná prezenta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rázdná prezenta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CCC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CCC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rázdná prezenta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ázdná prezenta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ázdná prezenta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ázdná prezenta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ázdná prezenta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ázdná prezenta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ázdná prezenta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1243</TotalTime>
  <Words>304</Words>
  <Application>Microsoft Office PowerPoint</Application>
  <PresentationFormat>Předvádění na obrazovce (4:3)</PresentationFormat>
  <Paragraphs>111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Prázdná prezentace</vt:lpstr>
      <vt:lpstr>DIGITÁLNÍ UČEBNÍ MATERIÁL</vt:lpstr>
      <vt:lpstr>ŽIVNOSTENSKÉ PODNIKÁNÍ</vt:lpstr>
      <vt:lpstr>ŽIVNOSTENSKÉ PODNIKÁNÍ</vt:lpstr>
      <vt:lpstr>Rozdělení živností </vt:lpstr>
      <vt:lpstr>Rozdělení živností </vt:lpstr>
      <vt:lpstr>Rozdíly mezi živnostmi </vt:lpstr>
      <vt:lpstr>Založení živnosti</vt:lpstr>
      <vt:lpstr>Rozdělení živností </vt:lpstr>
      <vt:lpstr>Živnosti ohlašovací</vt:lpstr>
      <vt:lpstr>Živnosti ohlašovací</vt:lpstr>
      <vt:lpstr>Živnosti ohlašovací</vt:lpstr>
      <vt:lpstr>Živnosti ohlašovací</vt:lpstr>
      <vt:lpstr>Živnosti ohlašovací</vt:lpstr>
      <vt:lpstr>Živnosti koncesované</vt:lpstr>
      <vt:lpstr>Živnosti koncesované</vt:lpstr>
      <vt:lpstr>Literární zdroje</vt:lpstr>
    </vt:vector>
  </TitlesOfParts>
  <Company>SOU a OU Most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U20301</dc:creator>
  <cp:lastModifiedBy>Dum</cp:lastModifiedBy>
  <cp:revision>54</cp:revision>
  <dcterms:created xsi:type="dcterms:W3CDTF">2006-11-22T08:33:16Z</dcterms:created>
  <dcterms:modified xsi:type="dcterms:W3CDTF">2013-04-22T20:09:56Z</dcterms:modified>
</cp:coreProperties>
</file>