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327" r:id="rId2"/>
    <p:sldId id="257" r:id="rId3"/>
    <p:sldId id="330" r:id="rId4"/>
    <p:sldId id="282" r:id="rId5"/>
    <p:sldId id="283" r:id="rId6"/>
    <p:sldId id="289" r:id="rId7"/>
    <p:sldId id="280" r:id="rId8"/>
    <p:sldId id="329" r:id="rId9"/>
    <p:sldId id="281" r:id="rId10"/>
    <p:sldId id="290" r:id="rId11"/>
    <p:sldId id="328" r:id="rId1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0021"/>
    <a:srgbClr val="FFFFFF"/>
    <a:srgbClr val="6699FF"/>
    <a:srgbClr val="99FF66"/>
    <a:srgbClr val="FFFF00"/>
    <a:srgbClr val="FF0000"/>
    <a:srgbClr val="CC9900"/>
    <a:srgbClr val="660066"/>
    <a:srgbClr val="0033CC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9E54CC-2B87-4C07-9D7F-AC02112DD0CF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B5AAA2-6AFD-466F-ACC3-DCDA75A3CFB2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2F7C4A-9F07-41E5-937C-B21F628F38CA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417EF7-26D9-4A96-88E5-50D194BD4009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060324-B8B2-4680-BCD8-C209FAB0B0E7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9EDCA2-DC47-491E-B3F6-DB12F1A1402C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3A4E32-4FD3-4486-B91A-458076FACA91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6805C5-8C5D-4633-8E71-13B2039F59A4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857E5-06BE-427F-A832-62FCBD8CBE42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911FE0-9E04-4BF6-9AEF-42155F51C42E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369BC5-AA71-4232-A8BB-20CA07A93E27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1D524FB-EC09-40DB-A0B0-216C4FF97579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CC"/>
            </a:gs>
            <a:gs pos="100000">
              <a:srgbClr val="FFFFCC">
                <a:gamma/>
                <a:shade val="46275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CA" smtClean="0"/>
              <a:t>Klepnutím upravíte styl předlohy nadpisu.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CA" smtClean="0"/>
              <a:t>Klepnutím upravíte styly předlohy textu.</a:t>
            </a:r>
          </a:p>
          <a:p>
            <a:pPr lvl="1"/>
            <a:r>
              <a:rPr lang="en-CA" smtClean="0"/>
              <a:t>Druhá úroveň</a:t>
            </a:r>
          </a:p>
          <a:p>
            <a:pPr lvl="2"/>
            <a:r>
              <a:rPr lang="en-CA" smtClean="0"/>
              <a:t>Třetí úroveň</a:t>
            </a:r>
          </a:p>
          <a:p>
            <a:pPr lvl="3"/>
            <a:r>
              <a:rPr lang="en-CA" smtClean="0"/>
              <a:t>Čtvrtá úroveň</a:t>
            </a:r>
          </a:p>
          <a:p>
            <a:pPr lvl="4"/>
            <a:r>
              <a:rPr lang="en-CA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400">
                <a:latin typeface="+mn-lt"/>
              </a:defRPr>
            </a:lvl1pPr>
          </a:lstStyle>
          <a:p>
            <a:endParaRPr lang="en-CA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latin typeface="+mn-lt"/>
              </a:defRPr>
            </a:lvl1pPr>
          </a:lstStyle>
          <a:p>
            <a:endParaRPr lang="en-CA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latin typeface="+mn-lt"/>
              </a:defRPr>
            </a:lvl1pPr>
          </a:lstStyle>
          <a:p>
            <a:fld id="{F2BF012B-27F1-47F6-956A-A1D2F8D91629}" type="slidenum">
              <a:rPr lang="en-CA"/>
              <a:pPr/>
              <a:t>‹#›</a:t>
            </a:fld>
            <a:endParaRPr lang="en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slide" Target="slide11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67179913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29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Živnostenské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podnikání III.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3593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3" name="Rectangle 13"/>
          <p:cNvSpPr>
            <a:spLocks noGrp="1" noChangeArrowheads="1"/>
          </p:cNvSpPr>
          <p:nvPr>
            <p:ph type="ctrTitle"/>
          </p:nvPr>
        </p:nvSpPr>
        <p:spPr>
          <a:xfrm>
            <a:off x="827584" y="908720"/>
            <a:ext cx="7772400" cy="1470025"/>
          </a:xfrm>
        </p:spPr>
        <p:txBody>
          <a:bodyPr/>
          <a:lstStyle/>
          <a:p>
            <a:r>
              <a:rPr lang="cs-CZ" sz="6000" b="1" dirty="0">
                <a:solidFill>
                  <a:srgbClr val="CC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ŽIVNOSTENSKÉ PODNIKÁNÍ</a:t>
            </a:r>
          </a:p>
        </p:txBody>
      </p:sp>
      <p:pic>
        <p:nvPicPr>
          <p:cNvPr id="8194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508" y="422108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3586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132" y="287464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3192360" y="4725144"/>
            <a:ext cx="3096344" cy="1324744"/>
          </a:xfrm>
        </p:spPr>
        <p:txBody>
          <a:bodyPr/>
          <a:lstStyle/>
          <a:p>
            <a:r>
              <a:rPr lang="cs-CZ" sz="6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III.</a:t>
            </a:r>
            <a:endParaRPr lang="cs-CZ" sz="6000" b="1" dirty="0">
              <a:solidFill>
                <a:srgbClr val="CC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7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ŽIVNOSTENSKÉ</a:t>
            </a:r>
            <a:r>
              <a:rPr lang="cs-CZ" dirty="0"/>
              <a:t> </a:t>
            </a:r>
            <a:r>
              <a:rPr lang="cs-CZ" b="1" dirty="0"/>
              <a:t>PODNIKÁNÍ</a:t>
            </a:r>
          </a:p>
        </p:txBody>
      </p:sp>
      <p:sp>
        <p:nvSpPr>
          <p:cNvPr id="6158" name="Rectangle 14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</p:spPr>
        <p:txBody>
          <a:bodyPr/>
          <a:lstStyle/>
          <a:p>
            <a:pPr>
              <a:buFontTx/>
              <a:buNone/>
            </a:pPr>
            <a:r>
              <a:rPr lang="cs-CZ" dirty="0"/>
              <a:t>		</a:t>
            </a: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Neoprávněné podnikání</a:t>
            </a:r>
            <a:endParaRPr lang="cs-CZ" b="1" dirty="0" smtClean="0">
              <a:solidFill>
                <a:srgbClr val="CC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Tx/>
              <a:buNone/>
            </a:pP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</a:t>
            </a: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Povinnosti živnostníka</a:t>
            </a:r>
            <a:endParaRPr lang="cs-CZ" b="1" dirty="0">
              <a:solidFill>
                <a:srgbClr val="CC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Tx/>
              <a:buNone/>
            </a:pPr>
            <a:r>
              <a:rPr lang="cs-CZ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</a:t>
            </a: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Zánik živnostenského podnikání</a:t>
            </a:r>
            <a:endParaRPr lang="cs-CZ" b="1" dirty="0" smtClean="0">
              <a:solidFill>
                <a:srgbClr val="CC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Tx/>
              <a:buNone/>
            </a:pP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Literatura</a:t>
            </a:r>
            <a:endParaRPr lang="cs-CZ" b="1" dirty="0">
              <a:solidFill>
                <a:srgbClr val="CC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159" name="Picture 15" descr="BD15056_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060575"/>
            <a:ext cx="576262" cy="576263"/>
          </a:xfrm>
          <a:prstGeom prst="rect">
            <a:avLst/>
          </a:prstGeom>
          <a:noFill/>
        </p:spPr>
      </p:pic>
      <p:pic>
        <p:nvPicPr>
          <p:cNvPr id="6161" name="Picture 17" descr="BD15056_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3228462"/>
            <a:ext cx="576262" cy="576263"/>
          </a:xfrm>
          <a:prstGeom prst="rect">
            <a:avLst/>
          </a:prstGeom>
          <a:noFill/>
        </p:spPr>
      </p:pic>
      <p:pic>
        <p:nvPicPr>
          <p:cNvPr id="6162" name="Picture 18" descr="BD15056_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201" y="3804725"/>
            <a:ext cx="576262" cy="576263"/>
          </a:xfrm>
          <a:prstGeom prst="rect">
            <a:avLst/>
          </a:prstGeom>
          <a:noFill/>
        </p:spPr>
      </p:pic>
      <p:pic>
        <p:nvPicPr>
          <p:cNvPr id="9" name="Picture 17" descr="BD15056_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688572"/>
            <a:ext cx="576262" cy="5762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05294663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Neoprávněné podnikání</a:t>
            </a:r>
            <a:endParaRPr lang="cs-CZ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FF0000"/>
              </a:gs>
              <a:gs pos="100000">
                <a:srgbClr val="FFCC66"/>
              </a:gs>
            </a:gsLst>
            <a:lin ang="0" scaled="1"/>
          </a:gradFill>
          <a:ln/>
        </p:spPr>
        <p:txBody>
          <a:bodyPr/>
          <a:lstStyle/>
          <a:p>
            <a:pPr algn="ctr">
              <a:buFontTx/>
              <a:buNone/>
            </a:pPr>
            <a:r>
              <a:rPr lang="cs-CZ" sz="4800" b="1" i="1" dirty="0">
                <a:solidFill>
                  <a:srgbClr val="FFFFFF"/>
                </a:solidFill>
              </a:rPr>
              <a:t>neoprávněné podnikání</a:t>
            </a:r>
            <a:br>
              <a:rPr lang="cs-CZ" sz="4800" b="1" i="1" dirty="0">
                <a:solidFill>
                  <a:srgbClr val="FFFFFF"/>
                </a:solidFill>
              </a:rPr>
            </a:br>
            <a:r>
              <a:rPr lang="cs-CZ" sz="3600" b="1" dirty="0"/>
              <a:t>Nejvážnější přestupek, při velkém rozsahu může jít i o </a:t>
            </a:r>
            <a:r>
              <a:rPr lang="cs-CZ" sz="4400" b="1" dirty="0"/>
              <a:t>trestný čin!!!</a:t>
            </a:r>
            <a:r>
              <a:rPr lang="cs-CZ" sz="3600" b="1" dirty="0"/>
              <a:t> Nastává tehdy, když podnikáme bez příslušného živnostenského oprávnění. </a:t>
            </a:r>
          </a:p>
        </p:txBody>
      </p:sp>
      <p:sp>
        <p:nvSpPr>
          <p:cNvPr id="4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080064" y="6021387"/>
            <a:ext cx="1079500" cy="503237"/>
          </a:xfrm>
          <a:prstGeom prst="curvedUpArrow">
            <a:avLst>
              <a:gd name="adj1" fmla="val 42902"/>
              <a:gd name="adj2" fmla="val 85805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Povinnosti živnostníka</a:t>
            </a:r>
            <a:endParaRPr lang="cs-CZ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FF0000"/>
              </a:gs>
              <a:gs pos="100000">
                <a:srgbClr val="FFCC66"/>
              </a:gs>
            </a:gsLst>
            <a:lin ang="0" scaled="1"/>
          </a:gradFill>
          <a:ln/>
        </p:spPr>
        <p:txBody>
          <a:bodyPr/>
          <a:lstStyle/>
          <a:p>
            <a:pPr>
              <a:buClr>
                <a:srgbClr val="FFCC66"/>
              </a:buClr>
              <a:buSzPct val="120000"/>
              <a:buFont typeface="Wingdings" pitchFamily="2" charset="2"/>
              <a:buNone/>
            </a:pPr>
            <a:r>
              <a:rPr lang="cs-CZ" sz="4800" b="1" i="1">
                <a:solidFill>
                  <a:srgbClr val="FFFFFF"/>
                </a:solidFill>
              </a:rPr>
              <a:t>neohlášení změn údajů uváděných v ohlášení</a:t>
            </a:r>
          </a:p>
          <a:p>
            <a:pPr>
              <a:buClr>
                <a:srgbClr val="FFCC66"/>
              </a:buClr>
              <a:buSzPct val="120000"/>
              <a:buFont typeface="Wingdings" pitchFamily="2" charset="2"/>
              <a:buChar char="q"/>
            </a:pPr>
            <a:r>
              <a:rPr lang="cs-CZ" sz="3600" b="1"/>
              <a:t>Je nutno hlásit živnostenskému úřadu změnu např. sídla či místa podnikání, změnu názvu firmy, nově otevíranou provozovnu.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Povinnosti živnostníka</a:t>
            </a:r>
            <a:endParaRPr lang="cs-CZ" dirty="0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FF0000"/>
              </a:gs>
              <a:gs pos="100000">
                <a:srgbClr val="FFCC66"/>
              </a:gs>
            </a:gsLst>
            <a:lin ang="0" scaled="1"/>
          </a:gradFill>
          <a:ln/>
        </p:spPr>
        <p:txBody>
          <a:bodyPr/>
          <a:lstStyle/>
          <a:p>
            <a:pPr>
              <a:buClr>
                <a:srgbClr val="FFCC66"/>
              </a:buClr>
              <a:buSzPct val="120000"/>
              <a:buFont typeface="Wingdings" pitchFamily="2" charset="2"/>
              <a:buChar char="q"/>
            </a:pPr>
            <a:r>
              <a:rPr lang="cs-CZ" sz="3600" b="1"/>
              <a:t>hlásit ukončení činnosti odpovědného zástupce a ihned ustanovit nového</a:t>
            </a:r>
          </a:p>
          <a:p>
            <a:pPr>
              <a:buClr>
                <a:srgbClr val="FFCC66"/>
              </a:buClr>
              <a:buSzPct val="120000"/>
              <a:buFont typeface="Wingdings" pitchFamily="2" charset="2"/>
              <a:buNone/>
            </a:pPr>
            <a:endParaRPr lang="cs-CZ" sz="3600" b="1"/>
          </a:p>
          <a:p>
            <a:pPr>
              <a:buClr>
                <a:srgbClr val="FFCC66"/>
              </a:buClr>
              <a:buSzPct val="120000"/>
              <a:buFont typeface="Wingdings" pitchFamily="2" charset="2"/>
              <a:buChar char="q"/>
            </a:pPr>
            <a:r>
              <a:rPr lang="cs-CZ" sz="3600" b="1"/>
              <a:t>řada povinností se vztahuje k provozovnám a jejich označení </a:t>
            </a:r>
          </a:p>
        </p:txBody>
      </p:sp>
      <p:sp>
        <p:nvSpPr>
          <p:cNvPr id="4813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669213" y="6021388"/>
            <a:ext cx="1079500" cy="503237"/>
          </a:xfrm>
          <a:prstGeom prst="curvedUpArrow">
            <a:avLst>
              <a:gd name="adj1" fmla="val 42902"/>
              <a:gd name="adj2" fmla="val 85805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/>
              <a:t>Zánik živnostenského podnikání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616152"/>
          </a:xfrm>
          <a:gradFill rotWithShape="0">
            <a:gsLst>
              <a:gs pos="0">
                <a:srgbClr val="FFFFCC">
                  <a:gamma/>
                  <a:shade val="46275"/>
                  <a:invGamma/>
                </a:srgbClr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/>
              <a:t>Kdy živnostenské oprávnění zaniká</a:t>
            </a:r>
            <a:r>
              <a:rPr lang="cs-CZ" b="1" dirty="0" smtClean="0"/>
              <a:t>:</a:t>
            </a:r>
          </a:p>
          <a:p>
            <a:pPr>
              <a:lnSpc>
                <a:spcPct val="90000"/>
              </a:lnSpc>
            </a:pPr>
            <a:endParaRPr lang="cs-CZ" b="1" dirty="0"/>
          </a:p>
          <a:p>
            <a:pPr>
              <a:lnSpc>
                <a:spcPct val="90000"/>
              </a:lnSpc>
            </a:pPr>
            <a:r>
              <a:rPr lang="cs-CZ" dirty="0" smtClean="0"/>
              <a:t>smrtí </a:t>
            </a:r>
            <a:r>
              <a:rPr lang="cs-CZ" dirty="0"/>
              <a:t>podnikatele </a:t>
            </a: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 marL="0" indent="0">
              <a:lnSpc>
                <a:spcPct val="90000"/>
              </a:lnSpc>
              <a:buNone/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zánikem právnické osoby, výmazem zahraniční osoby z obchodního rejstříku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/>
              <a:t>Zánik živnostenského podnikání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400128"/>
          </a:xfrm>
          <a:gradFill rotWithShape="0">
            <a:gsLst>
              <a:gs pos="0">
                <a:srgbClr val="FFFFCC">
                  <a:gamma/>
                  <a:shade val="46275"/>
                  <a:invGamma/>
                </a:srgbClr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/>
              <a:t>Kdy živnostenské oprávnění zaniká: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smrtí podnikatele </a:t>
            </a:r>
          </a:p>
          <a:p>
            <a:pPr>
              <a:lnSpc>
                <a:spcPct val="90000"/>
              </a:lnSpc>
            </a:pPr>
            <a:r>
              <a:rPr lang="cs-CZ" dirty="0"/>
              <a:t>zánikem právnické osoby, výmazem zahraniční osoby z obchodního rejstříku </a:t>
            </a:r>
          </a:p>
          <a:p>
            <a:pPr>
              <a:lnSpc>
                <a:spcPct val="90000"/>
              </a:lnSpc>
            </a:pPr>
            <a:r>
              <a:rPr lang="cs-CZ" dirty="0"/>
              <a:t>uplynutím doby, pokud bylo vydáno na dobu určitou </a:t>
            </a:r>
          </a:p>
          <a:p>
            <a:pPr>
              <a:lnSpc>
                <a:spcPct val="90000"/>
              </a:lnSpc>
            </a:pPr>
            <a:r>
              <a:rPr lang="cs-CZ" dirty="0"/>
              <a:t>rozhodnutím živnostenského úřadu o zrušení živnostenského oprávnění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683568" y="1988840"/>
            <a:ext cx="7772400" cy="432048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46275"/>
                  <a:invGamma/>
                </a:srgbClr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</a:pPr>
            <a:r>
              <a:rPr lang="cs-CZ" b="1" kern="0" dirty="0" smtClean="0"/>
              <a:t>Kdy živnostenské oprávnění zaniká:</a:t>
            </a:r>
            <a:endParaRPr lang="cs-CZ" kern="0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kern="0" dirty="0" smtClean="0"/>
              <a:t> </a:t>
            </a:r>
          </a:p>
          <a:p>
            <a:pPr>
              <a:lnSpc>
                <a:spcPct val="90000"/>
              </a:lnSpc>
            </a:pPr>
            <a:r>
              <a:rPr lang="cs-CZ" kern="0" dirty="0" smtClean="0"/>
              <a:t>uplynutím doby, pokud bylo vydáno na dobu určitou </a:t>
            </a:r>
          </a:p>
          <a:p>
            <a:pPr>
              <a:lnSpc>
                <a:spcPct val="90000"/>
              </a:lnSpc>
            </a:pPr>
            <a:endParaRPr lang="cs-CZ" kern="0" dirty="0" smtClean="0"/>
          </a:p>
          <a:p>
            <a:pPr>
              <a:lnSpc>
                <a:spcPct val="90000"/>
              </a:lnSpc>
            </a:pPr>
            <a:r>
              <a:rPr lang="cs-CZ" kern="0" dirty="0" smtClean="0"/>
              <a:t>rozhodnutím živnostenského úřadu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kern="0" dirty="0"/>
              <a:t> </a:t>
            </a:r>
            <a:r>
              <a:rPr lang="cs-CZ" kern="0" dirty="0" smtClean="0"/>
              <a:t>  o zrušení živnostenského oprávnění </a:t>
            </a:r>
            <a:endParaRPr lang="cs-CZ" kern="0" dirty="0"/>
          </a:p>
        </p:txBody>
      </p:sp>
    </p:spTree>
    <p:extLst>
      <p:ext uri="{BB962C8B-B14F-4D97-AF65-F5344CB8AC3E}">
        <p14:creationId xmlns:p14="http://schemas.microsoft.com/office/powerpoint/2010/main" val="1901990970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Zánik živnostenského podnikání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gradFill rotWithShape="0">
            <a:gsLst>
              <a:gs pos="0">
                <a:srgbClr val="FFFFCC">
                  <a:gamma/>
                  <a:shade val="46275"/>
                  <a:invGamma/>
                </a:srgbClr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/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b="1"/>
              <a:t>	Kdy živnostenské oprávnění zaniká na základě stanovení úřadem: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při závažném porušení podmínek pro udělení koncese, nebo živnostenského zákona, nebo zvláštních předpisů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Zánik živnostenského podnikání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gradFill rotWithShape="0">
            <a:gsLst>
              <a:gs pos="0">
                <a:srgbClr val="FFFFCC">
                  <a:gamma/>
                  <a:shade val="46275"/>
                  <a:invGamma/>
                </a:srgbClr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na návrh příslušné správy sociálního zabezpečení </a:t>
            </a:r>
          </a:p>
          <a:p>
            <a:pPr>
              <a:lnSpc>
                <a:spcPct val="90000"/>
              </a:lnSpc>
            </a:pPr>
            <a:r>
              <a:rPr lang="cs-CZ" dirty="0"/>
              <a:t>pokud není živnost provozována déle než 4 roky </a:t>
            </a:r>
          </a:p>
          <a:p>
            <a:pPr>
              <a:lnSpc>
                <a:spcPct val="90000"/>
              </a:lnSpc>
            </a:pPr>
            <a:r>
              <a:rPr lang="cs-CZ" dirty="0"/>
              <a:t>pokud podnikatel dále podniká v zařízení, kde bylo nařízeno odstranit závady a tyto závady ani v určeném termínu neodstranil </a:t>
            </a:r>
          </a:p>
          <a:p>
            <a:pPr>
              <a:lnSpc>
                <a:spcPct val="90000"/>
              </a:lnSpc>
            </a:pPr>
            <a:endParaRPr lang="cs-CZ" dirty="0"/>
          </a:p>
        </p:txBody>
      </p:sp>
      <p:sp>
        <p:nvSpPr>
          <p:cNvPr id="49156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7669213" y="5949950"/>
            <a:ext cx="1079500" cy="503238"/>
          </a:xfrm>
          <a:prstGeom prst="curvedUpArrow">
            <a:avLst>
              <a:gd name="adj1" fmla="val 42902"/>
              <a:gd name="adj2" fmla="val 85804"/>
              <a:gd name="adj3" fmla="val 33333"/>
            </a:avLst>
          </a:prstGeom>
          <a:solidFill>
            <a:srgbClr val="6E723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11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Zákon </a:t>
            </a:r>
            <a:r>
              <a:rPr lang="cs-CZ" sz="2000" dirty="0"/>
              <a:t>č. 455/1991 Sb., o živnostenském podnikání, ve znění pozdějších předpisů.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/>
              <a:t>http://</a:t>
            </a:r>
            <a:r>
              <a:rPr lang="cs-CZ" sz="2000" u="sng" dirty="0" smtClean="0"/>
              <a:t>office.microsoft.com </a:t>
            </a:r>
            <a:r>
              <a:rPr lang="cs-CZ" sz="2000" dirty="0" smtClean="0"/>
              <a:t>Galerie </a:t>
            </a:r>
            <a:r>
              <a:rPr lang="cs-CZ" sz="2000" dirty="0"/>
              <a:t>Office, </a:t>
            </a:r>
            <a:r>
              <a:rPr lang="cs-CZ" sz="2000" dirty="0" smtClean="0"/>
              <a:t>03.01.2013</a:t>
            </a:r>
            <a:endParaRPr lang="cs-CZ" sz="20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4509590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ázdná prezentace">
  <a:themeElements>
    <a:clrScheme name="Prázdná prezenta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Prázdná prezentac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CCC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CCC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rázdná prezenta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ázdná prezenta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1201</TotalTime>
  <Words>292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Prázdná prezentace</vt:lpstr>
      <vt:lpstr>DIGITÁLNÍ UČEBNÍ MATERIÁL</vt:lpstr>
      <vt:lpstr>ŽIVNOSTENSKÉ PODNIKÁNÍ</vt:lpstr>
      <vt:lpstr>ŽIVNOSTENSKÉ PODNIKÁNÍ</vt:lpstr>
      <vt:lpstr>Neoprávněné podnikání</vt:lpstr>
      <vt:lpstr>Povinnosti živnostníka</vt:lpstr>
      <vt:lpstr>Povinnosti živnostníka</vt:lpstr>
      <vt:lpstr>Zánik živnostenského podnikání</vt:lpstr>
      <vt:lpstr>Zánik živnostenského podnikání</vt:lpstr>
      <vt:lpstr>Zánik živnostenského podnikání</vt:lpstr>
      <vt:lpstr>Zánik živnostenského podnikání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U20301</dc:creator>
  <cp:lastModifiedBy>SSGaS04</cp:lastModifiedBy>
  <cp:revision>52</cp:revision>
  <dcterms:created xsi:type="dcterms:W3CDTF">2006-11-22T08:33:16Z</dcterms:created>
  <dcterms:modified xsi:type="dcterms:W3CDTF">2013-04-16T15:13:19Z</dcterms:modified>
</cp:coreProperties>
</file>