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8" r:id="rId2"/>
  </p:sldMasterIdLst>
  <p:notesMasterIdLst>
    <p:notesMasterId r:id="rId30"/>
  </p:notesMasterIdLst>
  <p:sldIdLst>
    <p:sldId id="280" r:id="rId3"/>
    <p:sldId id="256" r:id="rId4"/>
    <p:sldId id="257" r:id="rId5"/>
    <p:sldId id="265" r:id="rId6"/>
    <p:sldId id="266" r:id="rId7"/>
    <p:sldId id="267" r:id="rId8"/>
    <p:sldId id="268" r:id="rId9"/>
    <p:sldId id="269" r:id="rId10"/>
    <p:sldId id="283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58" r:id="rId19"/>
    <p:sldId id="260" r:id="rId20"/>
    <p:sldId id="284" r:id="rId21"/>
    <p:sldId id="278" r:id="rId22"/>
    <p:sldId id="259" r:id="rId23"/>
    <p:sldId id="261" r:id="rId24"/>
    <p:sldId id="264" r:id="rId25"/>
    <p:sldId id="277" r:id="rId26"/>
    <p:sldId id="262" r:id="rId27"/>
    <p:sldId id="263" r:id="rId28"/>
    <p:sldId id="281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notesMaster" Target="notesMasters/notes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a/PoceradyElektrarna.jpg" TargetMode="External"/><Relationship Id="rId2" Type="http://schemas.openxmlformats.org/officeDocument/2006/relationships/hyperlink" Target="http://www.eltodo.cz/informacni-servis/fotogalerie/fotogalerie-energetika/elektrarna-tusimice.jpg" TargetMode="External"/><Relationship Id="rId1" Type="http://schemas.openxmlformats.org/officeDocument/2006/relationships/hyperlink" Target="http://www.eltodo.cz/informacni-servis/fotogalerie/fotogalerie-energetika/Elektrarna-Prunerov.jpg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a/PoceradyElektrarna.jpg" TargetMode="External"/><Relationship Id="rId2" Type="http://schemas.openxmlformats.org/officeDocument/2006/relationships/hyperlink" Target="http://www.eltodo.cz/informacni-servis/fotogalerie/fotogalerie-energetika/elektrarna-tusimice.jpg" TargetMode="External"/><Relationship Id="rId1" Type="http://schemas.openxmlformats.org/officeDocument/2006/relationships/hyperlink" Target="http://www.eltodo.cz/informacni-servis/fotogalerie/fotogalerie-energetika/Elektrarna-Prunerov.jpg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59C208-5188-46F8-BC4F-AC1C5D21AB11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00B970-6427-4D47-BCD6-FCAAA43F9519}">
      <dgm:prSet phldrT="[Text]"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1"/>
            </a:rPr>
            <a:t>Prunéřov</a:t>
          </a:r>
          <a:endParaRPr lang="cs-CZ" dirty="0"/>
        </a:p>
      </dgm:t>
    </dgm:pt>
    <dgm:pt modelId="{0B6F8E6F-9116-458F-AD58-9D799ACE60B8}" type="parTrans" cxnId="{8E174B6E-9920-43F8-B5AC-79E6783D9F90}">
      <dgm:prSet/>
      <dgm:spPr/>
      <dgm:t>
        <a:bodyPr/>
        <a:lstStyle/>
        <a:p>
          <a:endParaRPr lang="cs-CZ"/>
        </a:p>
      </dgm:t>
    </dgm:pt>
    <dgm:pt modelId="{9E5AA406-6F1F-4A2C-82CF-E44BE3DAADCC}" type="sibTrans" cxnId="{8E174B6E-9920-43F8-B5AC-79E6783D9F90}">
      <dgm:prSet/>
      <dgm:spPr/>
      <dgm:t>
        <a:bodyPr/>
        <a:lstStyle/>
        <a:p>
          <a:endParaRPr lang="cs-CZ"/>
        </a:p>
      </dgm:t>
    </dgm:pt>
    <dgm:pt modelId="{08E80C1D-80E3-4668-85B6-1AF100EBC35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Tušimice</a:t>
          </a:r>
          <a:endParaRPr lang="cs-CZ" dirty="0"/>
        </a:p>
      </dgm:t>
    </dgm:pt>
    <dgm:pt modelId="{4E60DC75-2519-4AB6-BDA6-3292D14624FE}" type="parTrans" cxnId="{B406CFB8-9817-46DE-BEDF-C2C2A58D8E65}">
      <dgm:prSet/>
      <dgm:spPr/>
      <dgm:t>
        <a:bodyPr/>
        <a:lstStyle/>
        <a:p>
          <a:endParaRPr lang="cs-CZ"/>
        </a:p>
      </dgm:t>
    </dgm:pt>
    <dgm:pt modelId="{EF2E94B5-9129-4BF9-BAF7-03D96B19DD9A}" type="sibTrans" cxnId="{B406CFB8-9817-46DE-BEDF-C2C2A58D8E65}">
      <dgm:prSet/>
      <dgm:spPr/>
      <dgm:t>
        <a:bodyPr/>
        <a:lstStyle/>
        <a:p>
          <a:endParaRPr lang="cs-CZ"/>
        </a:p>
      </dgm:t>
    </dgm:pt>
    <dgm:pt modelId="{B796E20A-5BDD-4274-B4EB-EBCBE85E36C1}">
      <dgm:prSet/>
      <dgm:spPr/>
      <dgm:t>
        <a:bodyPr/>
        <a:lstStyle/>
        <a:p>
          <a:r>
            <a:rPr lang="cs-CZ" dirty="0" err="1" smtClean="0">
              <a:hlinkClick xmlns:r="http://schemas.openxmlformats.org/officeDocument/2006/relationships" r:id="rId3"/>
            </a:rPr>
            <a:t>Počerady</a:t>
          </a:r>
          <a:endParaRPr lang="cs-CZ" dirty="0"/>
        </a:p>
      </dgm:t>
    </dgm:pt>
    <dgm:pt modelId="{562D08BB-B4EA-49B8-867F-4BF1AB060D0A}" type="parTrans" cxnId="{28D4A720-A188-4242-A29E-32106B928B30}">
      <dgm:prSet/>
      <dgm:spPr/>
      <dgm:t>
        <a:bodyPr/>
        <a:lstStyle/>
        <a:p>
          <a:endParaRPr lang="cs-CZ"/>
        </a:p>
      </dgm:t>
    </dgm:pt>
    <dgm:pt modelId="{BB8824EA-E87A-4470-933B-92EEA3A4DD80}" type="sibTrans" cxnId="{28D4A720-A188-4242-A29E-32106B928B30}">
      <dgm:prSet/>
      <dgm:spPr/>
      <dgm:t>
        <a:bodyPr/>
        <a:lstStyle/>
        <a:p>
          <a:endParaRPr lang="cs-CZ"/>
        </a:p>
      </dgm:t>
    </dgm:pt>
    <dgm:pt modelId="{149FCA87-07C8-474E-A916-16FB6DB53DEA}" type="pres">
      <dgm:prSet presAssocID="{7959C208-5188-46F8-BC4F-AC1C5D21AB1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2BB34C-423F-4A1A-838B-69EA1B8824F5}" type="pres">
      <dgm:prSet presAssocID="{3400B970-6427-4D47-BCD6-FCAAA43F9519}" presName="parentLin" presStyleCnt="0"/>
      <dgm:spPr/>
    </dgm:pt>
    <dgm:pt modelId="{3FB88794-21E7-49C0-8876-513489FD7E32}" type="pres">
      <dgm:prSet presAssocID="{3400B970-6427-4D47-BCD6-FCAAA43F951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C697A758-7803-41B1-85AB-FB2082E0C9D0}" type="pres">
      <dgm:prSet presAssocID="{3400B970-6427-4D47-BCD6-FCAAA43F9519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ACEEF9-83CD-4028-980C-3260BBCACD54}" type="pres">
      <dgm:prSet presAssocID="{3400B970-6427-4D47-BCD6-FCAAA43F9519}" presName="negativeSpace" presStyleCnt="0"/>
      <dgm:spPr/>
    </dgm:pt>
    <dgm:pt modelId="{96DDD879-16B2-42E3-B96B-6C403CAA5EE7}" type="pres">
      <dgm:prSet presAssocID="{3400B970-6427-4D47-BCD6-FCAAA43F9519}" presName="childText" presStyleLbl="conFgAcc1" presStyleIdx="0" presStyleCnt="3">
        <dgm:presLayoutVars>
          <dgm:bulletEnabled val="1"/>
        </dgm:presLayoutVars>
      </dgm:prSet>
      <dgm:spPr/>
    </dgm:pt>
    <dgm:pt modelId="{F40D32A6-3AB4-4322-957A-22050078617D}" type="pres">
      <dgm:prSet presAssocID="{9E5AA406-6F1F-4A2C-82CF-E44BE3DAADCC}" presName="spaceBetweenRectangles" presStyleCnt="0"/>
      <dgm:spPr/>
    </dgm:pt>
    <dgm:pt modelId="{34553D66-DE45-400D-9A5D-E18504A73DAA}" type="pres">
      <dgm:prSet presAssocID="{08E80C1D-80E3-4668-85B6-1AF100EBC35E}" presName="parentLin" presStyleCnt="0"/>
      <dgm:spPr/>
    </dgm:pt>
    <dgm:pt modelId="{3E6A07BE-2181-49AC-86E6-5982F6D27973}" type="pres">
      <dgm:prSet presAssocID="{08E80C1D-80E3-4668-85B6-1AF100EBC35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5A970BB-FCC1-470B-B290-6DD1A1EF3337}" type="pres">
      <dgm:prSet presAssocID="{08E80C1D-80E3-4668-85B6-1AF100EBC35E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2E7A45-9770-429B-971B-DCD04714FD26}" type="pres">
      <dgm:prSet presAssocID="{08E80C1D-80E3-4668-85B6-1AF100EBC35E}" presName="negativeSpace" presStyleCnt="0"/>
      <dgm:spPr/>
    </dgm:pt>
    <dgm:pt modelId="{3146B3B5-C61F-401D-BC57-4C419DAADF0A}" type="pres">
      <dgm:prSet presAssocID="{08E80C1D-80E3-4668-85B6-1AF100EBC35E}" presName="childText" presStyleLbl="conFgAcc1" presStyleIdx="1" presStyleCnt="3">
        <dgm:presLayoutVars>
          <dgm:bulletEnabled val="1"/>
        </dgm:presLayoutVars>
      </dgm:prSet>
      <dgm:spPr/>
    </dgm:pt>
    <dgm:pt modelId="{E547318D-B1CD-473B-B800-4440B39A9750}" type="pres">
      <dgm:prSet presAssocID="{EF2E94B5-9129-4BF9-BAF7-03D96B19DD9A}" presName="spaceBetweenRectangles" presStyleCnt="0"/>
      <dgm:spPr/>
    </dgm:pt>
    <dgm:pt modelId="{9DB9C05E-1864-48AE-9982-159EE96CF33D}" type="pres">
      <dgm:prSet presAssocID="{B796E20A-5BDD-4274-B4EB-EBCBE85E36C1}" presName="parentLin" presStyleCnt="0"/>
      <dgm:spPr/>
    </dgm:pt>
    <dgm:pt modelId="{2AE3DC2B-ABFE-4405-B849-9BEDBA87FB68}" type="pres">
      <dgm:prSet presAssocID="{B796E20A-5BDD-4274-B4EB-EBCBE85E36C1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C4B39FAF-7D01-45E7-A4EA-EC8A09A8461D}" type="pres">
      <dgm:prSet presAssocID="{B796E20A-5BDD-4274-B4EB-EBCBE85E36C1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542E2E-4D2D-4C90-A14C-3E5C7305B6E1}" type="pres">
      <dgm:prSet presAssocID="{B796E20A-5BDD-4274-B4EB-EBCBE85E36C1}" presName="negativeSpace" presStyleCnt="0"/>
      <dgm:spPr/>
    </dgm:pt>
    <dgm:pt modelId="{AE8553D9-CED4-4B90-9479-9824EAC303D1}" type="pres">
      <dgm:prSet presAssocID="{B796E20A-5BDD-4274-B4EB-EBCBE85E36C1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3B8EB7E-3568-4C78-A018-7C61A17081CE}" type="presOf" srcId="{08E80C1D-80E3-4668-85B6-1AF100EBC35E}" destId="{05A970BB-FCC1-470B-B290-6DD1A1EF3337}" srcOrd="1" destOrd="0" presId="urn:microsoft.com/office/officeart/2005/8/layout/list1"/>
    <dgm:cxn modelId="{28D4A720-A188-4242-A29E-32106B928B30}" srcId="{7959C208-5188-46F8-BC4F-AC1C5D21AB11}" destId="{B796E20A-5BDD-4274-B4EB-EBCBE85E36C1}" srcOrd="2" destOrd="0" parTransId="{562D08BB-B4EA-49B8-867F-4BF1AB060D0A}" sibTransId="{BB8824EA-E87A-4470-933B-92EEA3A4DD80}"/>
    <dgm:cxn modelId="{9C7616CD-1291-49EA-885C-3606614EAEA8}" type="presOf" srcId="{3400B970-6427-4D47-BCD6-FCAAA43F9519}" destId="{C697A758-7803-41B1-85AB-FB2082E0C9D0}" srcOrd="1" destOrd="0" presId="urn:microsoft.com/office/officeart/2005/8/layout/list1"/>
    <dgm:cxn modelId="{2E6F5F7A-977B-49B5-8723-FDF16BEA2ED8}" type="presOf" srcId="{08E80C1D-80E3-4668-85B6-1AF100EBC35E}" destId="{3E6A07BE-2181-49AC-86E6-5982F6D27973}" srcOrd="0" destOrd="0" presId="urn:microsoft.com/office/officeart/2005/8/layout/list1"/>
    <dgm:cxn modelId="{8E174B6E-9920-43F8-B5AC-79E6783D9F90}" srcId="{7959C208-5188-46F8-BC4F-AC1C5D21AB11}" destId="{3400B970-6427-4D47-BCD6-FCAAA43F9519}" srcOrd="0" destOrd="0" parTransId="{0B6F8E6F-9116-458F-AD58-9D799ACE60B8}" sibTransId="{9E5AA406-6F1F-4A2C-82CF-E44BE3DAADCC}"/>
    <dgm:cxn modelId="{B083B6E0-242D-4E89-B8F1-1EAAEFD417B6}" type="presOf" srcId="{B796E20A-5BDD-4274-B4EB-EBCBE85E36C1}" destId="{2AE3DC2B-ABFE-4405-B849-9BEDBA87FB68}" srcOrd="0" destOrd="0" presId="urn:microsoft.com/office/officeart/2005/8/layout/list1"/>
    <dgm:cxn modelId="{871E6C5E-D366-40B8-82F6-89BB3C10ECDE}" type="presOf" srcId="{B796E20A-5BDD-4274-B4EB-EBCBE85E36C1}" destId="{C4B39FAF-7D01-45E7-A4EA-EC8A09A8461D}" srcOrd="1" destOrd="0" presId="urn:microsoft.com/office/officeart/2005/8/layout/list1"/>
    <dgm:cxn modelId="{B406CFB8-9817-46DE-BEDF-C2C2A58D8E65}" srcId="{7959C208-5188-46F8-BC4F-AC1C5D21AB11}" destId="{08E80C1D-80E3-4668-85B6-1AF100EBC35E}" srcOrd="1" destOrd="0" parTransId="{4E60DC75-2519-4AB6-BDA6-3292D14624FE}" sibTransId="{EF2E94B5-9129-4BF9-BAF7-03D96B19DD9A}"/>
    <dgm:cxn modelId="{66799A96-862D-4909-BE65-0F784F6B668B}" type="presOf" srcId="{3400B970-6427-4D47-BCD6-FCAAA43F9519}" destId="{3FB88794-21E7-49C0-8876-513489FD7E32}" srcOrd="0" destOrd="0" presId="urn:microsoft.com/office/officeart/2005/8/layout/list1"/>
    <dgm:cxn modelId="{287EAF27-3B00-4C2D-A688-07346998F6FF}" type="presOf" srcId="{7959C208-5188-46F8-BC4F-AC1C5D21AB11}" destId="{149FCA87-07C8-474E-A916-16FB6DB53DEA}" srcOrd="0" destOrd="0" presId="urn:microsoft.com/office/officeart/2005/8/layout/list1"/>
    <dgm:cxn modelId="{8FF6DFB7-5386-4903-B750-E1EFAACDEFDD}" type="presParOf" srcId="{149FCA87-07C8-474E-A916-16FB6DB53DEA}" destId="{702BB34C-423F-4A1A-838B-69EA1B8824F5}" srcOrd="0" destOrd="0" presId="urn:microsoft.com/office/officeart/2005/8/layout/list1"/>
    <dgm:cxn modelId="{CFF37326-D9F3-4BE6-8E45-2C7DD63C96A9}" type="presParOf" srcId="{702BB34C-423F-4A1A-838B-69EA1B8824F5}" destId="{3FB88794-21E7-49C0-8876-513489FD7E32}" srcOrd="0" destOrd="0" presId="urn:microsoft.com/office/officeart/2005/8/layout/list1"/>
    <dgm:cxn modelId="{3593D51D-E2B8-4A19-96D7-557C59E95E29}" type="presParOf" srcId="{702BB34C-423F-4A1A-838B-69EA1B8824F5}" destId="{C697A758-7803-41B1-85AB-FB2082E0C9D0}" srcOrd="1" destOrd="0" presId="urn:microsoft.com/office/officeart/2005/8/layout/list1"/>
    <dgm:cxn modelId="{B382A1A2-383A-4C5B-B3E7-B3C1DA2D0A0D}" type="presParOf" srcId="{149FCA87-07C8-474E-A916-16FB6DB53DEA}" destId="{D6ACEEF9-83CD-4028-980C-3260BBCACD54}" srcOrd="1" destOrd="0" presId="urn:microsoft.com/office/officeart/2005/8/layout/list1"/>
    <dgm:cxn modelId="{BD093531-DA94-4F30-BA5D-10ED6CBF8C6E}" type="presParOf" srcId="{149FCA87-07C8-474E-A916-16FB6DB53DEA}" destId="{96DDD879-16B2-42E3-B96B-6C403CAA5EE7}" srcOrd="2" destOrd="0" presId="urn:microsoft.com/office/officeart/2005/8/layout/list1"/>
    <dgm:cxn modelId="{32059B21-EC12-40EA-93FA-7F8B09109292}" type="presParOf" srcId="{149FCA87-07C8-474E-A916-16FB6DB53DEA}" destId="{F40D32A6-3AB4-4322-957A-22050078617D}" srcOrd="3" destOrd="0" presId="urn:microsoft.com/office/officeart/2005/8/layout/list1"/>
    <dgm:cxn modelId="{B79C680A-670E-486C-8BEF-533FCD719930}" type="presParOf" srcId="{149FCA87-07C8-474E-A916-16FB6DB53DEA}" destId="{34553D66-DE45-400D-9A5D-E18504A73DAA}" srcOrd="4" destOrd="0" presId="urn:microsoft.com/office/officeart/2005/8/layout/list1"/>
    <dgm:cxn modelId="{7BF95B4C-681E-44F1-BFCF-25A661D64D32}" type="presParOf" srcId="{34553D66-DE45-400D-9A5D-E18504A73DAA}" destId="{3E6A07BE-2181-49AC-86E6-5982F6D27973}" srcOrd="0" destOrd="0" presId="urn:microsoft.com/office/officeart/2005/8/layout/list1"/>
    <dgm:cxn modelId="{AD06C15C-D2C0-4596-8C60-206F809DD50A}" type="presParOf" srcId="{34553D66-DE45-400D-9A5D-E18504A73DAA}" destId="{05A970BB-FCC1-470B-B290-6DD1A1EF3337}" srcOrd="1" destOrd="0" presId="urn:microsoft.com/office/officeart/2005/8/layout/list1"/>
    <dgm:cxn modelId="{18C2CCCD-B33C-40A6-9B38-10413ED5CA6C}" type="presParOf" srcId="{149FCA87-07C8-474E-A916-16FB6DB53DEA}" destId="{6C2E7A45-9770-429B-971B-DCD04714FD26}" srcOrd="5" destOrd="0" presId="urn:microsoft.com/office/officeart/2005/8/layout/list1"/>
    <dgm:cxn modelId="{2D8DCD68-5D46-43AC-A5EC-92E677432705}" type="presParOf" srcId="{149FCA87-07C8-474E-A916-16FB6DB53DEA}" destId="{3146B3B5-C61F-401D-BC57-4C419DAADF0A}" srcOrd="6" destOrd="0" presId="urn:microsoft.com/office/officeart/2005/8/layout/list1"/>
    <dgm:cxn modelId="{C20285DB-4C81-4B08-BD5D-96957C16E826}" type="presParOf" srcId="{149FCA87-07C8-474E-A916-16FB6DB53DEA}" destId="{E547318D-B1CD-473B-B800-4440B39A9750}" srcOrd="7" destOrd="0" presId="urn:microsoft.com/office/officeart/2005/8/layout/list1"/>
    <dgm:cxn modelId="{0017E66F-D9DB-4D2E-BA09-89E22EFE6B21}" type="presParOf" srcId="{149FCA87-07C8-474E-A916-16FB6DB53DEA}" destId="{9DB9C05E-1864-48AE-9982-159EE96CF33D}" srcOrd="8" destOrd="0" presId="urn:microsoft.com/office/officeart/2005/8/layout/list1"/>
    <dgm:cxn modelId="{485D5BAC-57B6-43BA-B390-78DD11495CBA}" type="presParOf" srcId="{9DB9C05E-1864-48AE-9982-159EE96CF33D}" destId="{2AE3DC2B-ABFE-4405-B849-9BEDBA87FB68}" srcOrd="0" destOrd="0" presId="urn:microsoft.com/office/officeart/2005/8/layout/list1"/>
    <dgm:cxn modelId="{49429468-0C2E-4F45-BBDB-87799506AA43}" type="presParOf" srcId="{9DB9C05E-1864-48AE-9982-159EE96CF33D}" destId="{C4B39FAF-7D01-45E7-A4EA-EC8A09A8461D}" srcOrd="1" destOrd="0" presId="urn:microsoft.com/office/officeart/2005/8/layout/list1"/>
    <dgm:cxn modelId="{5861F506-BCCB-4218-9B80-4FBD21FDA8E7}" type="presParOf" srcId="{149FCA87-07C8-474E-A916-16FB6DB53DEA}" destId="{94542E2E-4D2D-4C90-A14C-3E5C7305B6E1}" srcOrd="9" destOrd="0" presId="urn:microsoft.com/office/officeart/2005/8/layout/list1"/>
    <dgm:cxn modelId="{0F23A8B5-1C2A-4DDA-99A0-BFFB3B6F6F3B}" type="presParOf" srcId="{149FCA87-07C8-474E-A916-16FB6DB53DEA}" destId="{AE8553D9-CED4-4B90-9479-9824EAC303D1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6DDD879-16B2-42E3-B96B-6C403CAA5EE7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97A758-7803-41B1-85AB-FB2082E0C9D0}">
      <dsp:nvSpPr>
        <dsp:cNvPr id="0" name=""/>
        <dsp:cNvSpPr/>
      </dsp:nvSpPr>
      <dsp:spPr>
        <a:xfrm>
          <a:off x="304800" y="645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>
              <a:hlinkClick xmlns:r="http://schemas.openxmlformats.org/officeDocument/2006/relationships" r:id="rId1"/>
            </a:rPr>
            <a:t>Prunéřov</a:t>
          </a:r>
          <a:endParaRPr lang="cs-CZ" sz="3100" kern="1200" dirty="0"/>
        </a:p>
      </dsp:txBody>
      <dsp:txXfrm>
        <a:off x="304800" y="6459"/>
        <a:ext cx="4267200" cy="915120"/>
      </dsp:txXfrm>
    </dsp:sp>
    <dsp:sp modelId="{3146B3B5-C61F-401D-BC57-4C419DAADF0A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A970BB-FCC1-470B-B290-6DD1A1EF3337}">
      <dsp:nvSpPr>
        <dsp:cNvPr id="0" name=""/>
        <dsp:cNvSpPr/>
      </dsp:nvSpPr>
      <dsp:spPr>
        <a:xfrm>
          <a:off x="304800" y="141261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>
              <a:hlinkClick xmlns:r="http://schemas.openxmlformats.org/officeDocument/2006/relationships" r:id="rId2"/>
            </a:rPr>
            <a:t>Tušimice</a:t>
          </a:r>
          <a:endParaRPr lang="cs-CZ" sz="3100" kern="1200" dirty="0"/>
        </a:p>
      </dsp:txBody>
      <dsp:txXfrm>
        <a:off x="304800" y="1412619"/>
        <a:ext cx="4267200" cy="915120"/>
      </dsp:txXfrm>
    </dsp:sp>
    <dsp:sp modelId="{AE8553D9-CED4-4B90-9479-9824EAC303D1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39FAF-7D01-45E7-A4EA-EC8A09A8461D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err="1" smtClean="0">
              <a:hlinkClick xmlns:r="http://schemas.openxmlformats.org/officeDocument/2006/relationships" r:id="rId3"/>
            </a:rPr>
            <a:t>Počerady</a:t>
          </a:r>
          <a:endParaRPr lang="cs-CZ" sz="3100" kern="1200" dirty="0"/>
        </a:p>
      </dsp:txBody>
      <dsp:txXfrm>
        <a:off x="304800" y="2818780"/>
        <a:ext cx="4267200" cy="915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C4BF76-03F9-4BFA-9046-C272A1A2FC1D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530F47-1BAD-4C16-9D67-2116C8CA79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530F47-1BAD-4C16-9D67-2116C8CA798B}" type="slidenum">
              <a:rPr lang="cs-CZ" smtClean="0"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55B220B-6B67-41D7-BE43-2FD274AAD98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03C4305-CEF5-44EF-8C61-A22BE1829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1274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2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23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ovací čára 24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25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27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28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9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30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31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32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7D99E8-44E3-49BB-9358-4F94542B9FE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59185E-032B-4E2B-B8F3-566ACD289A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8417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D4069-CC4D-4815-87C8-E7D51F16587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8FBFE-09A7-4623-B84A-7F86291901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2348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D9A5D-7B96-455E-8B0F-18C1D3A4F16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33ACD5-F6F4-437C-8A46-7ADBE08EF4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4552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3C20C32-4885-44B7-8AD7-EC2DB4353DD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88ECCBE-11D6-45D9-9FFD-F362413B28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5405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4093E-66D4-436F-8530-3BEA88F84B51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D9D15-646D-4FE6-B3CA-5D21E7394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43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ovací čára 16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ovací čára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Elipsa 2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D692072-2E14-4096-9EE4-B5FDCF4CC51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58CA54F-FB02-4F24-9936-4E0175C76E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29626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Elipsa 16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ovací čára 20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ovací čára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1F705F3-7CEE-4B6C-80A7-C4A7D80644C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3C2BFE7-04A8-49DB-8314-975EBC5B69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89971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94816-8D0F-46A6-BE2E-81733B1ACAFF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0E923-1CEB-4EE8-BCCE-08E7B6734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5132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827B2E-AC2D-4720-8293-75790438C0A8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D2C1F3-440C-4D8A-9380-D0872D1FEA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3096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7023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70274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45577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51847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8099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40774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38339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08893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531441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86098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894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738CCC-1E89-47D7-BB0E-E382F9EE4A5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562D4B-DB55-4079-A9DD-9244874BC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2" r:id="rId3"/>
    <p:sldLayoutId id="2147483681" r:id="rId4"/>
    <p:sldLayoutId id="2147483685" r:id="rId5"/>
    <p:sldLayoutId id="2147483680" r:id="rId6"/>
    <p:sldLayoutId id="2147483686" r:id="rId7"/>
    <p:sldLayoutId id="2147483687" r:id="rId8"/>
    <p:sldLayoutId id="2147483679" r:id="rId9"/>
    <p:sldLayoutId id="2147483678" r:id="rId10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722545E8-E084-47F0-B904-00F46523A401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25.6.2013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45D1D3E8-B95A-47E6-9FB9-508311624090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4589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illeschau-WJP-1.jpg" TargetMode="External"/><Relationship Id="rId13" Type="http://schemas.openxmlformats.org/officeDocument/2006/relationships/hyperlink" Target="http://cs.wikipedia.org/wiki/Soubor:Kostel_Nanebevzet%C3%AD_Panny_Marie_v_Most%C4%9B.JPG" TargetMode="External"/><Relationship Id="rId3" Type="http://schemas.openxmlformats.org/officeDocument/2006/relationships/hyperlink" Target="http://cs.wikipedia.org/wiki/Soubor:2004_Ustecky_kraj.PNG" TargetMode="External"/><Relationship Id="rId7" Type="http://schemas.openxmlformats.org/officeDocument/2006/relationships/hyperlink" Target="http://cs.wikipedia.org/wiki/Soubor:%C5%98%C3%ADp,_rotunda_svat%C3%A9ho_Ji%C5%99%C3%AD.jpg" TargetMode="External"/><Relationship Id="rId12" Type="http://schemas.openxmlformats.org/officeDocument/2006/relationships/hyperlink" Target="http://cs.wikipedia.org/wiki/Soubor:Hazmburk_from_south.jpg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pl.wikipedia.org/wiki/Plik:Rip_a_Cteneves.jpg" TargetMode="External"/><Relationship Id="rId11" Type="http://schemas.openxmlformats.org/officeDocument/2006/relationships/hyperlink" Target="http://cs.wikipedia.org/wiki/Soubor:Terezin_CZ_Ater95.jpg" TargetMode="External"/><Relationship Id="rId5" Type="http://schemas.openxmlformats.org/officeDocument/2006/relationships/hyperlink" Target="http://cs.wikipedia.org/wiki/Soubor:Brama_Pravcicka.jpg" TargetMode="External"/><Relationship Id="rId10" Type="http://schemas.openxmlformats.org/officeDocument/2006/relationships/hyperlink" Target="http://cs.wikipedia.org/wiki/Soubor:Decin.JPG" TargetMode="External"/><Relationship Id="rId4" Type="http://schemas.openxmlformats.org/officeDocument/2006/relationships/hyperlink" Target="http://cs.wikipedia.org/wiki/Soubor:Usti_nad_Labem_Region_CoA_CZ.svg" TargetMode="External"/><Relationship Id="rId9" Type="http://schemas.openxmlformats.org/officeDocument/2006/relationships/hyperlink" Target="http://cs.wikipedia.org/wiki/Soubor:Cerveny_hradek_01.jpg" TargetMode="External"/><Relationship Id="rId14" Type="http://schemas.openxmlformats.org/officeDocument/2006/relationships/hyperlink" Target="http://cs.wikipedia.org/wiki/Soubor:Kostel_0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4087" name="Group 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09083907"/>
              </p:ext>
            </p:extLst>
          </p:nvPr>
        </p:nvGraphicFramePr>
        <p:xfrm>
          <a:off x="1301750" y="1844675"/>
          <a:ext cx="6473825" cy="1463040"/>
        </p:xfrm>
        <a:graphic>
          <a:graphicData uri="http://schemas.openxmlformats.org/drawingml/2006/table">
            <a:tbl>
              <a:tblPr/>
              <a:tblGrid>
                <a:gridCol w="1911350"/>
                <a:gridCol w="4562475"/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Šumvald, okres Olomouc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CZ.1.07./1.4.00/21.2534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šablony klíčové 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 a zkvalitnění výuky prostřednictvím ICT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šablony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oblast/obor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Kraje České republiky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sady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36753406"/>
              </p:ext>
            </p:extLst>
          </p:nvPr>
        </p:nvGraphicFramePr>
        <p:xfrm>
          <a:off x="1331913" y="3933825"/>
          <a:ext cx="6477000" cy="1762116"/>
        </p:xfrm>
        <a:graphic>
          <a:graphicData uri="http://schemas.openxmlformats.org/drawingml/2006/table">
            <a:tbl>
              <a:tblPr/>
              <a:tblGrid>
                <a:gridCol w="1811337"/>
                <a:gridCol w="4665663"/>
              </a:tblGrid>
              <a:tr h="202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VY_32_INOVACE_Z_11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2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Ústecký kraj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2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2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2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22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Zeměpis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39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Znak, poloha v ČR, hospodářství, obyvatelstvo, zajímavosti Ústeckého kraje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ÚSTECKÝ KRAJ</a:t>
            </a:r>
            <a:endParaRPr lang="cs-CZ" b="1" dirty="0"/>
          </a:p>
        </p:txBody>
      </p:sp>
      <p:sp>
        <p:nvSpPr>
          <p:cNvPr id="8195" name="Podnadpis 2"/>
          <p:cNvSpPr>
            <a:spLocks noGrp="1"/>
          </p:cNvSpPr>
          <p:nvPr>
            <p:ph type="subTitle" idx="4294967295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1800" b="1" smtClean="0">
                <a:solidFill>
                  <a:schemeClr val="tx2"/>
                </a:solidFill>
              </a:rPr>
              <a:t>Zeměpis 8.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dirty="0" smtClean="0"/>
              <a:t>Počet obyvatel: 828 000</a:t>
            </a:r>
          </a:p>
          <a:p>
            <a:r>
              <a:rPr lang="cs-CZ" dirty="0" smtClean="0"/>
              <a:t>Rozloha: 5 335 kilometrů čtverečných</a:t>
            </a:r>
          </a:p>
          <a:p>
            <a:r>
              <a:rPr lang="cs-CZ" dirty="0" smtClean="0"/>
              <a:t>Krajské město: Ústí nad Labem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Znak kraje</a:t>
            </a:r>
            <a:endParaRPr lang="cs-CZ" dirty="0"/>
          </a:p>
        </p:txBody>
      </p:sp>
      <p:pic>
        <p:nvPicPr>
          <p:cNvPr id="10243" name="Zástupný symbol pro obsah 3" descr="498px-Usti_nad_Labem_Region_CoA_CZ_svg.png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2168525" y="1600200"/>
            <a:ext cx="4044950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kraje v republice</a:t>
            </a:r>
            <a:endParaRPr lang="cs-CZ" dirty="0"/>
          </a:p>
        </p:txBody>
      </p:sp>
      <p:pic>
        <p:nvPicPr>
          <p:cNvPr id="11267" name="Zástupný symbol pro obsah 3" descr="Ustecky_kraj.pn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57200" y="1900238"/>
            <a:ext cx="7467600" cy="42735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Charakteristika kraje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Ústecký kraj se vyznačuje různorodým charakterem krajiny.Na jedné straně jsou zde krásy Národního parku České Švýcarsko, na straně druhé zdevastovaná krajina těžbou hnědého uhlí.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Kraj leží na severozápadě republiky. Přirozená hranice s Německem je tvořena pásmem Krušných hor, Labskými pískovci a Lužickými horami.V centru kraje se rozkládá České středohoří, jižně od něj Česká tabule s horou Říp.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dirty="0" smtClean="0"/>
              <a:t>Většinu území odvodňuje Labe, hlavními přítoky jsou Ploučnice a Ohře, na Ohři je postavena přehrada Nechranice.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6512" y="0"/>
            <a:ext cx="9145603" cy="6858000"/>
          </a:xfrm>
        </p:spPr>
      </p:pic>
      <p:sp>
        <p:nvSpPr>
          <p:cNvPr id="7" name="Obdélník 6"/>
          <p:cNvSpPr/>
          <p:nvPr/>
        </p:nvSpPr>
        <p:spPr>
          <a:xfrm>
            <a:off x="139949" y="1608727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CHOMUTOVKA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07704" y="1124744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BÍLINA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2132856"/>
            <a:ext cx="144016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OHŘE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456" y="6237312"/>
            <a:ext cx="16542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NECHRANICE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56376" y="5891286"/>
            <a:ext cx="118762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LABE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292080" y="6169074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BLŠANKA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668344" y="3645024"/>
            <a:ext cx="14756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PLOUČNICE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524328" y="260648"/>
            <a:ext cx="187220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white"/>
                </a:solidFill>
              </a:rPr>
              <a:t>KAMENICE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508104" y="1808820"/>
            <a:ext cx="1296144" cy="3960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DĚČÍN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72000" y="4977172"/>
            <a:ext cx="1368152" cy="3960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LOUNY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427984" y="3414539"/>
            <a:ext cx="1384920" cy="3960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TEPLICE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79912" y="4005064"/>
            <a:ext cx="1296144" cy="3960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MOST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657972" y="2814464"/>
            <a:ext cx="1296144" cy="3960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LITVÍNOV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051720" y="4105182"/>
            <a:ext cx="1584176" cy="33193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CHOMUTOV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203848" y="5258079"/>
            <a:ext cx="1296144" cy="3960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ŽATEC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120444" y="4005064"/>
            <a:ext cx="1611796" cy="3960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prstClr val="black"/>
                </a:solidFill>
              </a:rPr>
              <a:t>LITOMĚŘICE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012432" y="2421099"/>
            <a:ext cx="2223864" cy="39604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dirty="0" smtClean="0">
                <a:solidFill>
                  <a:srgbClr val="FF0000"/>
                </a:solidFill>
              </a:rPr>
              <a:t>ÚSTÍ NAD LABEM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256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2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Obyvatelstvo a sídla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Kraj má poměrně vysokou hustotu zalidnění, nejhustěji jsou obydleny oblasti podkrkonošských pánví ve městech Chomutov, Most, Teplice.</a:t>
            </a:r>
          </a:p>
          <a:p>
            <a:r>
              <a:rPr lang="cs-CZ" smtClean="0"/>
              <a:t>Na Labi leží města Ústí nad Labem a Děčín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Zemědělství</a:t>
            </a:r>
          </a:p>
          <a:p>
            <a:r>
              <a:rPr lang="cs-CZ" smtClean="0"/>
              <a:t>Zemědělská půda zaujímá víc než polovinu kraje, vyskytuje se úrodná černozem a hnědozem. Nejlepší podmínky jsou podél toku Labe a Ohře, kde se daří pěstování ovoce a zeleniny.V okolí měst Žatec, Louny a Litoměřice se pěstuje světově známý český chmel.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Těžba hnědého uhlí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dirty="0"/>
              <a:t>Chomutovsko-mostecká hnědouhelná pánev</a:t>
            </a:r>
          </a:p>
          <a:p>
            <a:r>
              <a:rPr lang="cs-CZ" dirty="0" smtClean="0"/>
              <a:t>V blízkosti stojí tepelné elektrárny </a:t>
            </a:r>
            <a:r>
              <a:rPr lang="cs-CZ" dirty="0" err="1" smtClean="0"/>
              <a:t>Prunéřov</a:t>
            </a:r>
            <a:r>
              <a:rPr lang="cs-CZ" dirty="0" smtClean="0"/>
              <a:t>, Tušimice a </a:t>
            </a:r>
            <a:r>
              <a:rPr lang="cs-CZ" dirty="0" err="1" smtClean="0"/>
              <a:t>Počerady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06202687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7467600" cy="65293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Chemický průmysl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229600" cy="1396752"/>
          </a:xfrm>
        </p:spPr>
        <p:txBody>
          <a:bodyPr/>
          <a:lstStyle/>
          <a:p>
            <a:r>
              <a:rPr lang="cs-CZ" dirty="0" smtClean="0"/>
              <a:t>Zpracování ropy : rafinerie ropy v Litvínově,</a:t>
            </a:r>
          </a:p>
          <a:p>
            <a:pPr>
              <a:buFont typeface="Wingdings" pitchFamily="2" charset="2"/>
              <a:buNone/>
            </a:pPr>
            <a:r>
              <a:rPr lang="cs-CZ" dirty="0" smtClean="0"/>
              <a:t>    Záluží u Mostu</a:t>
            </a:r>
          </a:p>
          <a:p>
            <a:r>
              <a:rPr lang="cs-CZ" dirty="0" smtClean="0"/>
              <a:t>Chemický závod </a:t>
            </a:r>
            <a:r>
              <a:rPr lang="cs-CZ" dirty="0" err="1" smtClean="0"/>
              <a:t>Spolchemie</a:t>
            </a:r>
            <a:r>
              <a:rPr lang="cs-CZ" dirty="0" smtClean="0"/>
              <a:t> Ústí nad Labem</a:t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609600" y="3904456"/>
            <a:ext cx="8229600" cy="460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73050" indent="-273050" algn="l" rtl="0" fontAlgn="base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Papírna Štětí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Elite</a:t>
            </a:r>
            <a:r>
              <a:rPr lang="cs-CZ" dirty="0" smtClean="0"/>
              <a:t> Varnsdorf, </a:t>
            </a:r>
            <a:r>
              <a:rPr lang="cs-CZ" dirty="0" err="1" smtClean="0"/>
              <a:t>Velveta</a:t>
            </a:r>
            <a:r>
              <a:rPr lang="cs-CZ" dirty="0" smtClean="0"/>
              <a:t> Varnsdorf</a:t>
            </a:r>
          </a:p>
          <a:p>
            <a:endParaRPr lang="cs-CZ" dirty="0" smtClean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11560" y="3136106"/>
            <a:ext cx="7467600" cy="65293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PAPÍRENSKÝ</a:t>
            </a:r>
            <a:r>
              <a:rPr lang="cs-CZ" dirty="0" smtClean="0"/>
              <a:t> průmysl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29494" y="4365104"/>
            <a:ext cx="7467600" cy="65293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fontAlgn="base">
              <a:spcBef>
                <a:spcPct val="0"/>
              </a:spcBef>
              <a:spcAft>
                <a:spcPct val="0"/>
              </a:spcAft>
              <a:defRPr sz="3000" kern="1200" cap="small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000">
                <a:solidFill>
                  <a:schemeClr val="tx2"/>
                </a:solidFill>
                <a:latin typeface="Century Schoolbook" pitchFamily="18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TEXTILNÍ</a:t>
            </a:r>
            <a:r>
              <a:rPr lang="cs-CZ" dirty="0" smtClean="0"/>
              <a:t> průmysl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Sklářský</a:t>
            </a:r>
            <a:r>
              <a:rPr lang="cs-CZ" dirty="0" smtClean="0"/>
              <a:t> průmysl</a:t>
            </a:r>
            <a:endParaRPr lang="cs-CZ" dirty="0"/>
          </a:p>
        </p:txBody>
      </p:sp>
      <p:sp>
        <p:nvSpPr>
          <p:cNvPr id="2048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7467600" cy="1252736"/>
          </a:xfrm>
        </p:spPr>
        <p:txBody>
          <a:bodyPr/>
          <a:lstStyle/>
          <a:p>
            <a:r>
              <a:rPr lang="cs-CZ" dirty="0" smtClean="0"/>
              <a:t>Velký výrobce tabulového skla a automobilního skla v ČR se nachází v Teplicích –  </a:t>
            </a:r>
            <a:r>
              <a:rPr lang="cs-CZ" dirty="0"/>
              <a:t>AGC </a:t>
            </a:r>
            <a:r>
              <a:rPr lang="cs-CZ" dirty="0" err="1"/>
              <a:t>Flat</a:t>
            </a:r>
            <a:r>
              <a:rPr lang="cs-CZ" dirty="0"/>
              <a:t> </a:t>
            </a:r>
            <a:r>
              <a:rPr lang="cs-CZ" dirty="0" err="1"/>
              <a:t>Glass</a:t>
            </a:r>
            <a:r>
              <a:rPr lang="cs-CZ" dirty="0"/>
              <a:t> </a:t>
            </a:r>
            <a:r>
              <a:rPr lang="cs-CZ" dirty="0" smtClean="0"/>
              <a:t>Czech (dříve Glaverbel)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3083668"/>
            <a:ext cx="50738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cap="small" dirty="0" smtClean="0">
                <a:solidFill>
                  <a:srgbClr val="575F6D"/>
                </a:solidFill>
                <a:latin typeface="Century Schoolbook"/>
                <a:ea typeface="+mj-ea"/>
                <a:cs typeface="+mj-cs"/>
              </a:rPr>
              <a:t>PRŮMYSL STAVEBNÍCH HMOT</a:t>
            </a:r>
            <a:endParaRPr lang="cs-CZ" sz="2400" cap="small" dirty="0">
              <a:solidFill>
                <a:schemeClr val="tx2"/>
              </a:solidFill>
              <a:latin typeface="Century Schoolbook" pitchFamily="18" charset="0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539552" y="3645024"/>
            <a:ext cx="7537648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273050" indent="-273050" algn="l" rtl="0" fontAlgn="base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fontAlgn="base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 </a:t>
            </a:r>
            <a:r>
              <a:rPr lang="cs-CZ" dirty="0" err="1"/>
              <a:t>Lafarge</a:t>
            </a:r>
            <a:r>
              <a:rPr lang="cs-CZ" dirty="0"/>
              <a:t> </a:t>
            </a:r>
            <a:r>
              <a:rPr lang="cs-CZ" dirty="0" smtClean="0"/>
              <a:t>Cement - cementárna Čížkovice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 a pamětihodnosti kraje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Národní park České Švýcarsko</a:t>
            </a:r>
          </a:p>
          <a:p>
            <a:r>
              <a:rPr lang="cs-CZ" smtClean="0"/>
              <a:t>Pravčická brána</a:t>
            </a:r>
          </a:p>
          <a:p>
            <a:r>
              <a:rPr lang="cs-CZ" smtClean="0"/>
              <a:t>Říp s rotundou Sv. Jiří</a:t>
            </a:r>
          </a:p>
          <a:p>
            <a:r>
              <a:rPr lang="cs-CZ" smtClean="0"/>
              <a:t>Milešovka</a:t>
            </a:r>
          </a:p>
          <a:p>
            <a:r>
              <a:rPr lang="cs-CZ" smtClean="0"/>
              <a:t>Zámky Děčín, Teplice, Duchcov, Libochovice, Červený hrádek, zřícenina hradu Házmburk</a:t>
            </a:r>
          </a:p>
          <a:p>
            <a:r>
              <a:rPr lang="cs-CZ" smtClean="0"/>
              <a:t>Památník Terezín</a:t>
            </a:r>
          </a:p>
          <a:p>
            <a:r>
              <a:rPr lang="cs-CZ" smtClean="0"/>
              <a:t>Kostel Na nebevzetí Panny Marie v Mostě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PRAVČICKÁ BRÁNA</a:t>
            </a:r>
            <a:endParaRPr lang="cs-CZ" dirty="0"/>
          </a:p>
        </p:txBody>
      </p:sp>
      <p:pic>
        <p:nvPicPr>
          <p:cNvPr id="22531" name="Zástupný symbol pro obsah 3" descr="Brama_Pravcic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57200" y="1604963"/>
            <a:ext cx="7467600" cy="48641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ŘÍP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1917" y="1600200"/>
            <a:ext cx="6498166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ROTUNDA SV. JIŘÍ NA ŘÍPU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82040" y="1705292"/>
            <a:ext cx="6217920" cy="4663440"/>
          </a:xfrm>
        </p:spPr>
      </p:pic>
    </p:spTree>
    <p:extLst>
      <p:ext uri="{BB962C8B-B14F-4D97-AF65-F5344CB8AC3E}">
        <p14:creationId xmlns:p14="http://schemas.microsoft.com/office/powerpoint/2010/main" xmlns="" val="234722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MILEŠOVKA</a:t>
            </a:r>
            <a:endParaRPr lang="cs-CZ" dirty="0"/>
          </a:p>
        </p:txBody>
      </p:sp>
      <p:pic>
        <p:nvPicPr>
          <p:cNvPr id="24579" name="Zástupný symbol pro obsah 3" descr="Milleschau-WJP-1.jp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71488" y="1600200"/>
            <a:ext cx="7439025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ZÁMEK ČERVENÝ HRÁDEK</a:t>
            </a:r>
            <a:endParaRPr lang="cs-CZ" dirty="0"/>
          </a:p>
        </p:txBody>
      </p:sp>
      <p:pic>
        <p:nvPicPr>
          <p:cNvPr id="25603" name="Zástupný symbol pro obsah 3" descr="Cerveny_hradek_01.jp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77838" y="1600200"/>
            <a:ext cx="7426325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ZÁMEK DĚČÍN</a:t>
            </a:r>
            <a:endParaRPr lang="cs-CZ" dirty="0"/>
          </a:p>
        </p:txBody>
      </p:sp>
      <p:pic>
        <p:nvPicPr>
          <p:cNvPr id="26627" name="Zástupný symbol pro obsah 3" descr="Decin.JP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941388" y="1600200"/>
            <a:ext cx="6499225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PAMÁTNÍK TEREZÍN</a:t>
            </a:r>
            <a:endParaRPr lang="cs-CZ" dirty="0"/>
          </a:p>
        </p:txBody>
      </p:sp>
      <p:pic>
        <p:nvPicPr>
          <p:cNvPr id="27651" name="Zástupný symbol pro obsah 3" descr="Terezin_CZ_Ater95.jp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68313" y="1600200"/>
            <a:ext cx="7445375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HÁZMBURK</a:t>
            </a:r>
            <a:endParaRPr lang="cs-CZ" dirty="0"/>
          </a:p>
        </p:txBody>
      </p:sp>
      <p:pic>
        <p:nvPicPr>
          <p:cNvPr id="29699" name="Zástupný symbol pro obsah 3" descr="Hazmburk_from_south.jp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457200" y="3021013"/>
            <a:ext cx="7467600" cy="2032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KOSTEL NA NEBE VZETÍ </a:t>
            </a:r>
            <a:r>
              <a:rPr lang="cs-CZ" smtClean="0"/>
              <a:t>PANNY MARIE MOST</a:t>
            </a:r>
            <a:endParaRPr lang="cs-CZ" dirty="0"/>
          </a:p>
        </p:txBody>
      </p:sp>
      <p:pic>
        <p:nvPicPr>
          <p:cNvPr id="30723" name="Zástupný symbol pro obsah 3" descr="Kostel_Nanebevzetí_Panny_Marie_v_Mostě.JP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525463" y="1600200"/>
            <a:ext cx="7331075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PŘESUN KOSTELA 1975</a:t>
            </a:r>
            <a:endParaRPr lang="cs-CZ" dirty="0"/>
          </a:p>
        </p:txBody>
      </p:sp>
      <p:pic>
        <p:nvPicPr>
          <p:cNvPr id="31747" name="Zástupný symbol pro obsah 3" descr="Kostel_06.jpg"/>
          <p:cNvPicPr>
            <a:picLocks noGrp="1" noChangeAspect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46238" y="2236788"/>
            <a:ext cx="5089525" cy="36004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467600" cy="566936"/>
          </a:xfrm>
        </p:spPr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052736"/>
            <a:ext cx="7467600" cy="5328592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cs-CZ" sz="1050" dirty="0"/>
              <a:t>HUSTOLES. </a:t>
            </a:r>
            <a:r>
              <a:rPr lang="cs-CZ" sz="1050" i="1" dirty="0"/>
              <a:t>Lokační mapa Ústeckého kraje od 2004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cs.wikipedia.org/wiki/Soubor:2004_Ustecky_kraj.PNG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URBAN, Tomáš. </a:t>
            </a:r>
            <a:r>
              <a:rPr lang="cs-CZ" sz="1050" i="1" dirty="0" err="1"/>
              <a:t>Usti</a:t>
            </a:r>
            <a:r>
              <a:rPr lang="cs-CZ" sz="1050" i="1" dirty="0"/>
              <a:t> nad Labem Region </a:t>
            </a:r>
            <a:r>
              <a:rPr lang="cs-CZ" sz="1050" i="1" dirty="0" err="1"/>
              <a:t>CoA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cs.wikipedia.org/wiki/Soubor:Usti_nad_Labem_Region_CoA_CZ.svg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STRZELECKY, </a:t>
            </a:r>
            <a:r>
              <a:rPr lang="cs-CZ" sz="1050" dirty="0" err="1"/>
              <a:t>Jerzy</a:t>
            </a:r>
            <a:r>
              <a:rPr lang="cs-CZ" sz="1050" dirty="0"/>
              <a:t>. </a:t>
            </a:r>
            <a:r>
              <a:rPr lang="cs-CZ" sz="1050" i="1" dirty="0" err="1"/>
              <a:t>Pravčická</a:t>
            </a:r>
            <a:r>
              <a:rPr lang="cs-CZ" sz="1050" i="1" dirty="0"/>
              <a:t> brána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cs.wikipedia.org/wiki/Soubor:Brama_Pravcicka.jpg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LUDEK. </a:t>
            </a:r>
            <a:r>
              <a:rPr lang="cs-CZ" sz="1050" i="1" dirty="0"/>
              <a:t>Říp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pl.wikipedia.org/wiki/Plik:Rip_a_Cteneves.jpg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ŠJŮ. </a:t>
            </a:r>
            <a:r>
              <a:rPr lang="cs-CZ" sz="1050" i="1" dirty="0"/>
              <a:t>Říp, rotunda svatého Jiří</a:t>
            </a:r>
            <a:r>
              <a:rPr lang="cs-CZ" sz="1050" dirty="0"/>
              <a:t> [online]. [cit. 18.4.2013]. Dostupný na WWW: </a:t>
            </a:r>
            <a:r>
              <a:rPr lang="cs-CZ" sz="1050" dirty="0">
                <a:hlinkClick r:id="rId7"/>
              </a:rPr>
              <a:t>http://cs.wikipedia.org/wiki/Soubor:%C5%98%C3%ADp,_</a:t>
            </a:r>
            <a:r>
              <a:rPr lang="cs-CZ" sz="1050" dirty="0" smtClean="0">
                <a:hlinkClick r:id="rId7"/>
              </a:rPr>
              <a:t>rotunda_svat%C3%A9ho_Ji%C5%99%C3%AD.jpg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 smtClean="0"/>
              <a:t>PILSAK</a:t>
            </a:r>
            <a:r>
              <a:rPr lang="cs-CZ" sz="1050" dirty="0"/>
              <a:t>, Walter J.. </a:t>
            </a:r>
            <a:r>
              <a:rPr lang="cs-CZ" sz="1050" i="1" dirty="0"/>
              <a:t>Milešovka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cs.wikipedia.org/wiki/Soubor:Milleschau-WJP-1.jpg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REIF, </a:t>
            </a:r>
            <a:r>
              <a:rPr lang="cs-CZ" sz="1050" dirty="0" err="1"/>
              <a:t>Vaclav</a:t>
            </a:r>
            <a:r>
              <a:rPr lang="cs-CZ" sz="1050" dirty="0"/>
              <a:t>. </a:t>
            </a:r>
            <a:r>
              <a:rPr lang="cs-CZ" sz="1050" i="1" dirty="0"/>
              <a:t>Červený Hrádek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cs.wikipedia.org/wiki/Soubor:Cerveny_hradek_01.jpg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 KONÍČEK, Ondřej. </a:t>
            </a:r>
            <a:r>
              <a:rPr lang="cs-CZ" sz="1050" i="1" dirty="0"/>
              <a:t>Děčín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cs.wikipedia.org/wiki/Soubor:Decin.JPG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WEINGARTZ, Hans. </a:t>
            </a:r>
            <a:r>
              <a:rPr lang="cs-CZ" sz="1050" i="1" dirty="0"/>
              <a:t>Malá pevnost Terezín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11"/>
              </a:rPr>
              <a:t>http://</a:t>
            </a:r>
            <a:r>
              <a:rPr lang="cs-CZ" sz="1050" dirty="0" smtClean="0">
                <a:hlinkClick r:id="rId11"/>
              </a:rPr>
              <a:t>cs.wikipedia.org/wiki/Soubor:Terezin_CZ_Ater95.jpg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MIRACETI. </a:t>
            </a:r>
            <a:r>
              <a:rPr lang="cs-CZ" sz="1050" i="1" dirty="0" err="1"/>
              <a:t>Házmburk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12"/>
              </a:rPr>
              <a:t>http://</a:t>
            </a:r>
            <a:r>
              <a:rPr lang="cs-CZ" sz="1050" dirty="0" smtClean="0">
                <a:hlinkClick r:id="rId12"/>
              </a:rPr>
              <a:t>cs.wikipedia.org/wiki/Soubor:Hazmburk_from_south.jpg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FAIGL, Ladislav. </a:t>
            </a:r>
            <a:r>
              <a:rPr lang="cs-CZ" sz="1050" i="1" dirty="0"/>
              <a:t>Kostel Nanebevzetí Panny Marie (Most)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13"/>
              </a:rPr>
              <a:t>http://</a:t>
            </a:r>
            <a:r>
              <a:rPr lang="cs-CZ" sz="1050" dirty="0" smtClean="0">
                <a:hlinkClick r:id="rId13"/>
              </a:rPr>
              <a:t>cs.wikipedia.org/wiki/Soubor:Kostel_Nanebevzet%C3%AD_Panny_Marie_v_Most%C4%9B.JPG</a:t>
            </a:r>
            <a:endParaRPr lang="cs-CZ" sz="1050" dirty="0" smtClean="0"/>
          </a:p>
          <a:p>
            <a:pPr>
              <a:buFont typeface="+mj-lt"/>
              <a:buAutoNum type="arabicPeriod"/>
            </a:pPr>
            <a:r>
              <a:rPr lang="cs-CZ" sz="1050" dirty="0"/>
              <a:t>MYŠIČKA, Martin. </a:t>
            </a:r>
            <a:r>
              <a:rPr lang="cs-CZ" sz="1050" i="1" dirty="0"/>
              <a:t>Kostel Nanebevzetí Panny Marie (Most)</a:t>
            </a:r>
            <a:r>
              <a:rPr lang="cs-CZ" sz="1050" dirty="0"/>
              <a:t> [online]. [cit. 17.4.2013]. Dostupný na WWW: </a:t>
            </a:r>
            <a:r>
              <a:rPr lang="cs-CZ" sz="1050" dirty="0">
                <a:hlinkClick r:id="rId14"/>
              </a:rPr>
              <a:t>http://</a:t>
            </a:r>
            <a:r>
              <a:rPr lang="cs-CZ" sz="1050" dirty="0" smtClean="0">
                <a:hlinkClick r:id="rId14"/>
              </a:rPr>
              <a:t>cs.wikipedia.org/wiki/Soubor:Kostel_06.jpg</a:t>
            </a:r>
            <a:endParaRPr lang="cs-CZ" sz="1050" dirty="0" smtClean="0"/>
          </a:p>
          <a:p>
            <a:pPr lvl="0">
              <a:buFont typeface="+mj-lt"/>
              <a:buAutoNum type="arabicPeriod"/>
            </a:pPr>
            <a:r>
              <a:rPr lang="cs-CZ" sz="1050" dirty="0"/>
              <a:t>Daniel Borecký, Svatopluk Novák, Petr Chalupa </a:t>
            </a:r>
            <a:r>
              <a:rPr lang="cs-CZ" sz="1050" dirty="0">
                <a:solidFill>
                  <a:srgbClr val="660033"/>
                </a:solidFill>
                <a:latin typeface="Comic Sans MS" pitchFamily="66"/>
              </a:rPr>
              <a:t>. </a:t>
            </a:r>
            <a:r>
              <a:rPr lang="cs-CZ" sz="1050" dirty="0"/>
              <a:t>ZEMĚPIS pro 8. ročník, 2. díl, Česká republika. 1. vyd. Brno : NOVÁ ŠKOLA, 2009. ISBN 80-7289-102-2.</a:t>
            </a:r>
          </a:p>
          <a:p>
            <a:pPr>
              <a:buFont typeface="+mj-lt"/>
              <a:buAutoNum type="arabicPeriod"/>
            </a:pPr>
            <a:r>
              <a:rPr lang="cs-CZ" sz="1050" dirty="0" smtClean="0"/>
              <a:t>Archiv autora</a:t>
            </a:r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151128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401</TotalTime>
  <Words>772</Words>
  <Application>Microsoft Office PowerPoint</Application>
  <PresentationFormat>Předvádění na obrazovce (4:3)</PresentationFormat>
  <Paragraphs>139</Paragraphs>
  <Slides>27</Slides>
  <Notes>21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Arkýř</vt:lpstr>
      <vt:lpstr>Motiv systému Office</vt:lpstr>
      <vt:lpstr>Snímek 1</vt:lpstr>
      <vt:lpstr>ÚSTECKÝ KRAJ</vt:lpstr>
      <vt:lpstr>Základní údaje</vt:lpstr>
      <vt:lpstr>Znak kraje</vt:lpstr>
      <vt:lpstr>Poloha kraje v republice</vt:lpstr>
      <vt:lpstr>Charakteristika kraje</vt:lpstr>
      <vt:lpstr>Přírodní podmínky</vt:lpstr>
      <vt:lpstr>Vodstvo</vt:lpstr>
      <vt:lpstr>Snímek 9</vt:lpstr>
      <vt:lpstr>Obyvatelstvo a sídla</vt:lpstr>
      <vt:lpstr>Hospodářství</vt:lpstr>
      <vt:lpstr>Těžba hnědého uhlí</vt:lpstr>
      <vt:lpstr>Snímek 13</vt:lpstr>
      <vt:lpstr>Chemický průmysl</vt:lpstr>
      <vt:lpstr>Sklářský průmysl</vt:lpstr>
      <vt:lpstr>Zajímavosti a pamětihodnosti kraje</vt:lpstr>
      <vt:lpstr>PRAVČICKÁ BRÁNA</vt:lpstr>
      <vt:lpstr>ŘÍP</vt:lpstr>
      <vt:lpstr>ROTUNDA SV. JIŘÍ NA ŘÍPU</vt:lpstr>
      <vt:lpstr>MILEŠOVKA</vt:lpstr>
      <vt:lpstr>ZÁMEK ČERVENÝ HRÁDEK</vt:lpstr>
      <vt:lpstr>ZÁMEK DĚČÍN</vt:lpstr>
      <vt:lpstr>PAMÁTNÍK TEREZÍN</vt:lpstr>
      <vt:lpstr>HÁZMBURK</vt:lpstr>
      <vt:lpstr>KOSTEL NA NEBE VZETÍ PANNY MARIE MOST</vt:lpstr>
      <vt:lpstr>PŘESUN KOSTELA 1975</vt:lpstr>
      <vt:lpstr>Odkazy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oem</dc:creator>
  <cp:lastModifiedBy>šárka</cp:lastModifiedBy>
  <cp:revision>35</cp:revision>
  <dcterms:created xsi:type="dcterms:W3CDTF">2012-04-17T05:41:36Z</dcterms:created>
  <dcterms:modified xsi:type="dcterms:W3CDTF">2013-06-25T13:27:16Z</dcterms:modified>
</cp:coreProperties>
</file>