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333" r:id="rId2"/>
    <p:sldId id="256" r:id="rId3"/>
    <p:sldId id="257" r:id="rId4"/>
    <p:sldId id="286" r:id="rId5"/>
    <p:sldId id="335" r:id="rId6"/>
    <p:sldId id="287" r:id="rId7"/>
    <p:sldId id="288" r:id="rId8"/>
    <p:sldId id="336" r:id="rId9"/>
    <p:sldId id="289" r:id="rId10"/>
    <p:sldId id="334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FFCCCC"/>
    <a:srgbClr val="FFFF66"/>
    <a:srgbClr val="FF66FF"/>
    <a:srgbClr val="FF6600"/>
    <a:srgbClr val="CC9900"/>
    <a:srgbClr val="66FF33"/>
    <a:srgbClr val="FFCC66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49" autoAdjust="0"/>
    <p:restoredTop sz="95085" autoAdjust="0"/>
  </p:normalViewPr>
  <p:slideViewPr>
    <p:cSldViewPr>
      <p:cViewPr varScale="1">
        <p:scale>
          <a:sx n="104" d="100"/>
          <a:sy n="104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5540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5541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542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5543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4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5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5546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5547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5548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5549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5550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5551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2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3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4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5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6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7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8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9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0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1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2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3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4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5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6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7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8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9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0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1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2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3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4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5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6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7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8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9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0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1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2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3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4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5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6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5587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5588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89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0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1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2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3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4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5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6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7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8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9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560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5636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5637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38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639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5640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1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2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3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4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5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6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7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8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5649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5650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1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2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3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4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5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5656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5657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658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59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0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1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566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566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5664" name="Rectangle 12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5" name="Rectangle 12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6" name="Rectangle 13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fld id="{3DF2C216-6849-4C0E-B103-F0CA7D679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E6D1E-5931-4CE9-918A-F93AB53558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8DC7E-7362-476B-83FA-CEBFB169D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E5F4A-3359-4528-B9E2-D5CF4296E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77F94-F518-4442-BF21-DA9A4F0510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96BF4-D378-42D2-BFC7-2EDB1C4F1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AAF92-369D-482F-9743-C89CC9B25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28AF1-5C47-4B91-BB44-AA494311C3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56D9C-1100-40B7-92F5-B13CD3085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378C-F0ED-4197-9174-A8AFBEFC8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8BC5C8-BDF1-4655-8F8B-E8A0D2DCA9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6451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451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4517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518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4519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0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1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4522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4523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4524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4525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4526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4527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8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9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0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1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2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3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4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5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6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7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8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9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0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1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2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3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4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5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6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7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8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9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0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1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2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3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4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5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6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7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8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9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0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1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2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4563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4564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5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6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7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8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9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0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1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2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3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4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5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4576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7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8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9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0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1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2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3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4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5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6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7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8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9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0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1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2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3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4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5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6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7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8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9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0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1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2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3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4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5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6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7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8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9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0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1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4612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4613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14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615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4616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7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8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9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0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1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2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3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4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4625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4626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7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8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29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0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1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4632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463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63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463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3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4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1A2473F-8CBA-46B7-9884-27FEDCF2F1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464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64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06522159"/>
              </p:ext>
            </p:extLst>
          </p:nvPr>
        </p:nvGraphicFramePr>
        <p:xfrm>
          <a:off x="611560" y="1340768"/>
          <a:ext cx="8229600" cy="4687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VY_9_INOVACE_EKO33</a:t>
                      </a: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společnosti – veřejná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obchodní společnost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8427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SSGaS04\AppData\Local\Microsoft\Windows\Temporary Internet Files\Content.IE5\YWI8NPX5\MC900235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70317"/>
            <a:ext cx="4781831" cy="4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565400"/>
            <a:ext cx="9144000" cy="2908300"/>
          </a:xfrm>
        </p:spPr>
        <p:txBody>
          <a:bodyPr/>
          <a:lstStyle/>
          <a:p>
            <a:r>
              <a:rPr lang="cs-CZ" sz="6300" b="1" dirty="0">
                <a:solidFill>
                  <a:srgbClr val="FFFF66"/>
                </a:solidFill>
              </a:rPr>
              <a:t>Obchodní  </a:t>
            </a:r>
            <a:r>
              <a:rPr lang="cs-CZ" sz="6300" b="1" dirty="0" smtClean="0">
                <a:solidFill>
                  <a:srgbClr val="FFFF66"/>
                </a:solidFill>
              </a:rPr>
              <a:t>společnosti</a:t>
            </a:r>
            <a:br>
              <a:rPr lang="cs-CZ" sz="6300" b="1" dirty="0" smtClean="0">
                <a:solidFill>
                  <a:srgbClr val="FFFF66"/>
                </a:solidFill>
              </a:rPr>
            </a:br>
            <a:r>
              <a:rPr lang="cs-CZ" sz="3200" b="1" dirty="0" smtClean="0">
                <a:solidFill>
                  <a:srgbClr val="FFFF66"/>
                </a:solidFill>
              </a:rPr>
              <a:t>veřejná obchodní společnost</a:t>
            </a:r>
            <a:r>
              <a:rPr lang="cs-CZ" sz="6300" b="1" dirty="0">
                <a:solidFill>
                  <a:srgbClr val="FFFF66"/>
                </a:solidFill>
              </a:rPr>
              <a:t/>
            </a:r>
            <a:br>
              <a:rPr lang="cs-CZ" sz="6300" b="1" dirty="0">
                <a:solidFill>
                  <a:srgbClr val="FFFF66"/>
                </a:solidFill>
              </a:rPr>
            </a:br>
            <a:endParaRPr lang="cs-CZ" sz="6300" b="1" dirty="0">
              <a:solidFill>
                <a:srgbClr val="FFFF66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875"/>
          <a:stretch/>
        </p:blipFill>
        <p:spPr bwMode="auto">
          <a:xfrm>
            <a:off x="1038399" y="260648"/>
            <a:ext cx="1828800" cy="15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0000"/>
                </a:solidFill>
              </a:rPr>
              <a:t>Téma přednášky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808038" indent="-808038">
              <a:lnSpc>
                <a:spcPct val="90000"/>
              </a:lnSpc>
              <a:buSzPct val="120000"/>
            </a:pPr>
            <a:endParaRPr lang="cs-CZ" dirty="0" smtClean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 smtClean="0">
                <a:solidFill>
                  <a:schemeClr val="hlink"/>
                </a:solidFill>
              </a:rPr>
              <a:t>Veřejná </a:t>
            </a:r>
            <a:r>
              <a:rPr lang="cs-CZ" dirty="0">
                <a:solidFill>
                  <a:schemeClr val="hlink"/>
                </a:solidFill>
              </a:rPr>
              <a:t>obchodní společnost</a:t>
            </a:r>
          </a:p>
          <a:p>
            <a:pPr marL="808038" indent="-808038">
              <a:lnSpc>
                <a:spcPct val="90000"/>
              </a:lnSpc>
              <a:buSzPct val="120000"/>
              <a:buFont typeface="Wingdings" pitchFamily="2" charset="2"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66567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435022" y="2636912"/>
            <a:ext cx="647700" cy="503238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Veřejná obchodní společnost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65104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lnSpc>
                <a:spcPct val="150000"/>
              </a:lnSpc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Alespoň 2 osoby podnikají </a:t>
            </a:r>
            <a:r>
              <a:rPr lang="cs-CZ" b="1" dirty="0" smtClean="0">
                <a:solidFill>
                  <a:srgbClr val="FF0000"/>
                </a:solidFill>
              </a:rPr>
              <a:t>                       pod </a:t>
            </a:r>
            <a:r>
              <a:rPr lang="cs-CZ" b="1" dirty="0">
                <a:solidFill>
                  <a:srgbClr val="FF0000"/>
                </a:solidFill>
              </a:rPr>
              <a:t>společnou firmou a ručí  </a:t>
            </a:r>
            <a:r>
              <a:rPr lang="cs-CZ" b="1" dirty="0" smtClean="0">
                <a:solidFill>
                  <a:srgbClr val="FF0000"/>
                </a:solidFill>
              </a:rPr>
              <a:t>                za </a:t>
            </a:r>
            <a:r>
              <a:rPr lang="cs-CZ" b="1" dirty="0">
                <a:solidFill>
                  <a:srgbClr val="FF0000"/>
                </a:solidFill>
              </a:rPr>
              <a:t>závazky společnosti společně </a:t>
            </a:r>
          </a:p>
          <a:p>
            <a:pPr marL="609600" indent="-609600" algn="ctr">
              <a:lnSpc>
                <a:spcPct val="150000"/>
              </a:lnSpc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a nerozdílně celým svým majetkem </a:t>
            </a:r>
            <a:endParaRPr lang="cs-CZ" dirty="0">
              <a:solidFill>
                <a:srgbClr val="FF00FF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rgbClr val="FF00FF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Veřejná obchodní společnost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363272" cy="4997152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lnSpc>
                <a:spcPct val="150000"/>
              </a:lnSpc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Název musí obsahovat označení 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100000"/>
            </a:pPr>
            <a:r>
              <a:rPr lang="cs-CZ" b="1" dirty="0" smtClean="0">
                <a:solidFill>
                  <a:srgbClr val="FF0000"/>
                </a:solidFill>
              </a:rPr>
              <a:t> "</a:t>
            </a:r>
            <a:r>
              <a:rPr lang="cs-CZ" b="1" dirty="0">
                <a:solidFill>
                  <a:srgbClr val="FF0000"/>
                </a:solidFill>
              </a:rPr>
              <a:t>veřejná obchodní společnost„ 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100000"/>
            </a:pPr>
            <a:r>
              <a:rPr lang="cs-CZ" b="1" dirty="0" smtClean="0">
                <a:solidFill>
                  <a:srgbClr val="FF0000"/>
                </a:solidFill>
              </a:rPr>
              <a:t> "</a:t>
            </a:r>
            <a:r>
              <a:rPr lang="cs-CZ" b="1" dirty="0">
                <a:solidFill>
                  <a:srgbClr val="FF0000"/>
                </a:solidFill>
              </a:rPr>
              <a:t>veř. obch. spol." nebo "v. o. s.".</a:t>
            </a:r>
          </a:p>
          <a:p>
            <a:pPr marL="542925" indent="-542925">
              <a:lnSpc>
                <a:spcPct val="150000"/>
              </a:lnSpc>
              <a:buClr>
                <a:srgbClr val="FF0000"/>
              </a:buClr>
              <a:buSzPct val="100000"/>
            </a:pPr>
            <a:r>
              <a:rPr lang="cs-CZ" b="1" dirty="0" smtClean="0">
                <a:solidFill>
                  <a:srgbClr val="FF0000"/>
                </a:solidFill>
              </a:rPr>
              <a:t>je-li </a:t>
            </a:r>
            <a:r>
              <a:rPr lang="cs-CZ" b="1" dirty="0">
                <a:solidFill>
                  <a:srgbClr val="FF0000"/>
                </a:solidFill>
              </a:rPr>
              <a:t>v názvu jméno alespoň </a:t>
            </a:r>
            <a:r>
              <a:rPr lang="cs-CZ" b="1" dirty="0" smtClean="0">
                <a:solidFill>
                  <a:srgbClr val="FF0000"/>
                </a:solidFill>
              </a:rPr>
              <a:t>  jednoho </a:t>
            </a:r>
            <a:r>
              <a:rPr lang="cs-CZ" b="1" dirty="0">
                <a:solidFill>
                  <a:srgbClr val="FF0000"/>
                </a:solidFill>
              </a:rPr>
              <a:t>ze společníků, stačí dodatek "a spol.".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8940284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Veřejná obchodní společnost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637112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 smtClean="0">
                <a:solidFill>
                  <a:srgbClr val="FF0000"/>
                </a:solidFill>
              </a:rPr>
              <a:t>Založení společenskou smlouvou</a:t>
            </a:r>
          </a:p>
          <a:p>
            <a:pPr marL="609600" indent="-609600" algn="ctr">
              <a:buFontTx/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r>
              <a:rPr lang="cs-CZ" b="1" dirty="0" smtClean="0">
                <a:solidFill>
                  <a:srgbClr val="FF0000"/>
                </a:solidFill>
              </a:rPr>
              <a:t>FO </a:t>
            </a:r>
            <a:r>
              <a:rPr lang="cs-CZ" b="1" dirty="0">
                <a:solidFill>
                  <a:srgbClr val="FF0000"/>
                </a:solidFill>
              </a:rPr>
              <a:t>– splňuje </a:t>
            </a:r>
            <a:r>
              <a:rPr lang="cs-CZ" b="1" dirty="0" smtClean="0">
                <a:solidFill>
                  <a:srgbClr val="FF0000"/>
                </a:solidFill>
              </a:rPr>
              <a:t>podmínky k založení živnosti</a:t>
            </a: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PO – práva a povinnosti vykonává statutární orgán</a:t>
            </a:r>
          </a:p>
          <a:p>
            <a:pPr marL="609600" indent="-609600" algn="ctr">
              <a:buFontTx/>
              <a:buNone/>
            </a:pPr>
            <a:endParaRPr lang="cs-CZ" dirty="0">
              <a:solidFill>
                <a:srgbClr val="FF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Veřejná obchodní společnost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421088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0" indent="0" algn="ctr" defTabSz="261938">
              <a:buFontTx/>
              <a:buNone/>
            </a:pPr>
            <a:r>
              <a:rPr lang="cs-CZ" sz="3600" b="1" dirty="0">
                <a:solidFill>
                  <a:srgbClr val="990000"/>
                </a:solidFill>
              </a:rPr>
              <a:t>Obsah společenské smlouvy:</a:t>
            </a:r>
          </a:p>
          <a:p>
            <a:pPr defTabSz="261938">
              <a:buClr>
                <a:srgbClr val="FFFF00"/>
              </a:buClr>
              <a:buSzPct val="100000"/>
              <a:buFont typeface="Wingdings" pitchFamily="2" charset="2"/>
              <a:buChar char="q"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firmu </a:t>
            </a:r>
            <a:r>
              <a:rPr lang="cs-CZ" b="1" dirty="0">
                <a:solidFill>
                  <a:srgbClr val="FFFF00"/>
                </a:solidFill>
              </a:rPr>
              <a:t>a sídlo společnost</a:t>
            </a:r>
          </a:p>
          <a:p>
            <a:pPr defTabSz="261938">
              <a:buClr>
                <a:srgbClr val="FFFF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určení </a:t>
            </a:r>
            <a:r>
              <a:rPr lang="cs-CZ" b="1" dirty="0">
                <a:solidFill>
                  <a:srgbClr val="FFFF00"/>
                </a:solidFill>
              </a:rPr>
              <a:t>společníků</a:t>
            </a:r>
          </a:p>
          <a:p>
            <a:pPr defTabSz="261938">
              <a:buClr>
                <a:srgbClr val="FFFF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předmět </a:t>
            </a:r>
            <a:r>
              <a:rPr lang="cs-CZ" b="1" dirty="0">
                <a:solidFill>
                  <a:srgbClr val="FFFF00"/>
                </a:solidFill>
              </a:rPr>
              <a:t>podnikání</a:t>
            </a:r>
          </a:p>
        </p:txBody>
      </p:sp>
      <p:pic>
        <p:nvPicPr>
          <p:cNvPr id="102403" name="Picture 3" descr="C:\Users\SSGaS04\AppData\Local\Microsoft\Windows\Temporary Internet Files\Content.IE5\IQY67P0N\MC9004417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Veřejná obchodní společnost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421088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0" indent="0" algn="ctr" defTabSz="261938">
              <a:buFontTx/>
              <a:buNone/>
            </a:pPr>
            <a:r>
              <a:rPr lang="cs-CZ" sz="3600" b="1" dirty="0" smtClean="0">
                <a:solidFill>
                  <a:srgbClr val="990000"/>
                </a:solidFill>
              </a:rPr>
              <a:t>Obsah společenské smlouvy:</a:t>
            </a:r>
          </a:p>
          <a:p>
            <a:pPr marL="622300" lvl="0" indent="-622300" defTabSz="261938">
              <a:buClr>
                <a:srgbClr val="FFFF00"/>
              </a:buClr>
              <a:buSzPct val="100000"/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FF00"/>
                </a:solidFill>
              </a:rPr>
              <a:t>Ze </a:t>
            </a:r>
            <a:r>
              <a:rPr lang="cs-CZ" b="1" dirty="0">
                <a:solidFill>
                  <a:srgbClr val="FFFF00"/>
                </a:solidFill>
              </a:rPr>
              <a:t>zákona není určen </a:t>
            </a:r>
            <a:r>
              <a:rPr lang="cs-CZ" b="1" dirty="0" smtClean="0">
                <a:solidFill>
                  <a:srgbClr val="FFFF00"/>
                </a:solidFill>
              </a:rPr>
              <a:t> povinný </a:t>
            </a:r>
            <a:r>
              <a:rPr lang="cs-CZ" b="1" dirty="0">
                <a:solidFill>
                  <a:srgbClr val="FFFF00"/>
                </a:solidFill>
              </a:rPr>
              <a:t>vklad</a:t>
            </a:r>
          </a:p>
          <a:p>
            <a:pPr defTabSz="261938">
              <a:buClr>
                <a:srgbClr val="FFFF00"/>
              </a:buClr>
              <a:buSzPct val="100000"/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FF00"/>
                </a:solidFill>
              </a:rPr>
              <a:t>  pokud se společníci </a:t>
            </a:r>
          </a:p>
          <a:p>
            <a:pPr marL="0" indent="0" defTabSz="261938">
              <a:buClr>
                <a:srgbClr val="FFFF00"/>
              </a:buClr>
              <a:buSzPct val="100000"/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na něm dohodnou, </a:t>
            </a:r>
          </a:p>
          <a:p>
            <a:pPr marL="0" indent="0" defTabSz="261938">
              <a:buClr>
                <a:srgbClr val="FFFF00"/>
              </a:buClr>
              <a:buSzPct val="100000"/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zapisuje se do </a:t>
            </a:r>
          </a:p>
          <a:p>
            <a:pPr marL="0" indent="0" defTabSz="261938">
              <a:buClr>
                <a:srgbClr val="FFFF00"/>
              </a:buClr>
              <a:buSzPct val="100000"/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společenské smlouvy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02403" name="Picture 3" descr="C:\Users\SSGaS04\AppData\Local\Microsoft\Windows\Temporary Internet Files\Content.IE5\IQY67P0N\MC9004417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2494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14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Veřejná obchodní společnost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0" indent="0" algn="ctr" defTabSz="261938">
              <a:buFontTx/>
              <a:buNone/>
            </a:pPr>
            <a:r>
              <a:rPr lang="cs-CZ" sz="4000" b="1" dirty="0">
                <a:solidFill>
                  <a:srgbClr val="990000"/>
                </a:solidFill>
              </a:rPr>
              <a:t>Dělení zisku:</a:t>
            </a:r>
          </a:p>
          <a:p>
            <a:pPr marL="0" indent="0" defTabSz="261938">
              <a:buFontTx/>
              <a:buChar char="-"/>
            </a:pPr>
            <a:r>
              <a:rPr lang="cs-CZ" sz="4000" b="1" dirty="0">
                <a:solidFill>
                  <a:srgbClr val="FFFF00"/>
                </a:solidFill>
              </a:rPr>
              <a:t>Dělí se rovným dílem </a:t>
            </a:r>
          </a:p>
          <a:p>
            <a:pPr marL="0" indent="0" algn="ctr" defTabSz="261938">
              <a:buFontTx/>
              <a:buNone/>
            </a:pPr>
            <a:r>
              <a:rPr lang="cs-CZ" sz="4000" b="1" dirty="0">
                <a:solidFill>
                  <a:srgbClr val="990000"/>
                </a:solidFill>
              </a:rPr>
              <a:t>	</a:t>
            </a:r>
            <a:r>
              <a:rPr lang="cs-CZ" sz="4000" b="1" dirty="0" smtClean="0">
                <a:solidFill>
                  <a:srgbClr val="990000"/>
                </a:solidFill>
              </a:rPr>
              <a:t>Ztráty:</a:t>
            </a:r>
            <a:endParaRPr lang="cs-CZ" sz="4000" b="1" dirty="0">
              <a:solidFill>
                <a:srgbClr val="990000"/>
              </a:solidFill>
            </a:endParaRPr>
          </a:p>
          <a:p>
            <a:pPr marL="0" indent="0" defTabSz="261938">
              <a:buFontTx/>
              <a:buChar char="-"/>
            </a:pPr>
            <a:r>
              <a:rPr lang="cs-CZ" sz="4000" b="1" dirty="0">
                <a:solidFill>
                  <a:srgbClr val="FFFF00"/>
                </a:solidFill>
              </a:rPr>
              <a:t>Nesou všichni opět rovným  									dílem</a:t>
            </a:r>
          </a:p>
        </p:txBody>
      </p:sp>
      <p:sp>
        <p:nvSpPr>
          <p:cNvPr id="101380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16200000">
            <a:off x="7416007" y="4906169"/>
            <a:ext cx="1008062" cy="1079500"/>
          </a:xfrm>
          <a:prstGeom prst="curvedRightArrow">
            <a:avLst>
              <a:gd name="adj1" fmla="val 21417"/>
              <a:gd name="adj2" fmla="val 42835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03426" name="Picture 2" descr="C:\Users\SSGaS04\AppData\Local\Microsoft\Windows\Temporary Internet Files\Content.IE5\IQY67P0N\MP9001825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5934" flipH="1">
            <a:off x="5220072" y="4897928"/>
            <a:ext cx="1045166" cy="1556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28" name="Picture 4" descr="C:\Users\SSGaS04\AppData\Local\Microsoft\Windows\Temporary Internet Files\Content.IE5\YWI8NPX5\MP900400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25580">
            <a:off x="899592" y="4677511"/>
            <a:ext cx="1184908" cy="177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10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45751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Override1.xml><?xml version="1.0" encoding="utf-8"?>
<a:themeOverride xmlns:a="http://schemas.openxmlformats.org/drawingml/2006/main">
  <a:clrScheme name="Parabola 4">
    <a:dk1>
      <a:srgbClr val="666A5C"/>
    </a:dk1>
    <a:lt1>
      <a:srgbClr val="FFFFFF"/>
    </a:lt1>
    <a:dk2>
      <a:srgbClr val="757868"/>
    </a:dk2>
    <a:lt2>
      <a:srgbClr val="C4C3AA"/>
    </a:lt2>
    <a:accent1>
      <a:srgbClr val="9AC2C0"/>
    </a:accent1>
    <a:accent2>
      <a:srgbClr val="4D4F45"/>
    </a:accent2>
    <a:accent3>
      <a:srgbClr val="BDBEB9"/>
    </a:accent3>
    <a:accent4>
      <a:srgbClr val="DADADA"/>
    </a:accent4>
    <a:accent5>
      <a:srgbClr val="CADDDC"/>
    </a:accent5>
    <a:accent6>
      <a:srgbClr val="45473E"/>
    </a:accent6>
    <a:hlink>
      <a:srgbClr val="009999"/>
    </a:hlink>
    <a:folHlink>
      <a:srgbClr val="BFCB4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790</TotalTime>
  <Words>326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Parabola</vt:lpstr>
      <vt:lpstr>DIGITÁLNÍ UČEBNÍ MATERIÁL</vt:lpstr>
      <vt:lpstr>Obchodní  společnosti veřejná obchodní společnost </vt:lpstr>
      <vt:lpstr>Téma přednášky</vt:lpstr>
      <vt:lpstr>Veřejná obchodní společnost</vt:lpstr>
      <vt:lpstr>Veřejná obchodní společnost</vt:lpstr>
      <vt:lpstr>Veřejná obchodní společnost</vt:lpstr>
      <vt:lpstr>Veřejná obchodní společnost</vt:lpstr>
      <vt:lpstr>Veřejná obchodní společnost</vt:lpstr>
      <vt:lpstr>Veřejná obchodní společnost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</dc:title>
  <dc:creator>Kabinet VT</dc:creator>
  <cp:lastModifiedBy>Dum</cp:lastModifiedBy>
  <cp:revision>44</cp:revision>
  <dcterms:created xsi:type="dcterms:W3CDTF">2006-11-23T18:44:43Z</dcterms:created>
  <dcterms:modified xsi:type="dcterms:W3CDTF">2013-04-22T20:17:00Z</dcterms:modified>
</cp:coreProperties>
</file>