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9" r:id="rId3"/>
    <p:sldId id="258" r:id="rId4"/>
    <p:sldId id="263" r:id="rId5"/>
    <p:sldId id="265" r:id="rId6"/>
    <p:sldId id="259" r:id="rId7"/>
    <p:sldId id="264" r:id="rId8"/>
    <p:sldId id="260" r:id="rId9"/>
    <p:sldId id="261" r:id="rId10"/>
    <p:sldId id="262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6F13CE-CC21-4BF1-9B87-EA14C225A1B5}" type="doc">
      <dgm:prSet loTypeId="urn:microsoft.com/office/officeart/2005/8/layout/default#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B497BD-732E-42F0-A231-0F8531242C64}">
      <dgm:prSet phldrT="[Text]"/>
      <dgm:spPr/>
      <dgm:t>
        <a:bodyPr/>
        <a:lstStyle/>
        <a:p>
          <a:r>
            <a:rPr lang="cs-CZ" dirty="0" smtClean="0"/>
            <a:t>členská schůze</a:t>
          </a:r>
        </a:p>
        <a:p>
          <a:r>
            <a:rPr lang="cs-CZ" dirty="0" smtClean="0"/>
            <a:t>= nejvyšší orgán</a:t>
          </a:r>
          <a:endParaRPr lang="cs-CZ" dirty="0"/>
        </a:p>
      </dgm:t>
    </dgm:pt>
    <dgm:pt modelId="{0A2A4960-98CC-4307-BBC9-7F98BC6EF58F}" type="parTrans" cxnId="{6D413910-398E-4E0B-ABFF-7FF5709282A4}">
      <dgm:prSet/>
      <dgm:spPr/>
      <dgm:t>
        <a:bodyPr/>
        <a:lstStyle/>
        <a:p>
          <a:endParaRPr lang="cs-CZ"/>
        </a:p>
      </dgm:t>
    </dgm:pt>
    <dgm:pt modelId="{2B4D80B1-84D3-4F11-B168-B4ACBB88AE44}" type="sibTrans" cxnId="{6D413910-398E-4E0B-ABFF-7FF5709282A4}">
      <dgm:prSet/>
      <dgm:spPr/>
      <dgm:t>
        <a:bodyPr/>
        <a:lstStyle/>
        <a:p>
          <a:endParaRPr lang="cs-CZ"/>
        </a:p>
      </dgm:t>
    </dgm:pt>
    <dgm:pt modelId="{06EB04EF-A5C5-4865-928B-BF1926F4EFD8}">
      <dgm:prSet phldrT="[Text]"/>
      <dgm:spPr/>
      <dgm:t>
        <a:bodyPr/>
        <a:lstStyle/>
        <a:p>
          <a:endParaRPr lang="cs-CZ" dirty="0" smtClean="0"/>
        </a:p>
        <a:p>
          <a:r>
            <a:rPr lang="cs-CZ" dirty="0" smtClean="0"/>
            <a:t>kontrolní komise</a:t>
          </a:r>
        </a:p>
        <a:p>
          <a:r>
            <a:rPr lang="cs-CZ" dirty="0" smtClean="0"/>
            <a:t>= kontrolní orgán</a:t>
          </a:r>
        </a:p>
        <a:p>
          <a:endParaRPr lang="cs-CZ" dirty="0"/>
        </a:p>
      </dgm:t>
    </dgm:pt>
    <dgm:pt modelId="{019A44BE-8AEA-4CBC-AD79-7FF850DE1AD4}" type="parTrans" cxnId="{C34613D1-EA74-480E-BE86-F01EDDE0233B}">
      <dgm:prSet/>
      <dgm:spPr/>
      <dgm:t>
        <a:bodyPr/>
        <a:lstStyle/>
        <a:p>
          <a:endParaRPr lang="cs-CZ"/>
        </a:p>
      </dgm:t>
    </dgm:pt>
    <dgm:pt modelId="{26ED2745-EA62-45DF-AF40-D0710A11F63E}" type="sibTrans" cxnId="{C34613D1-EA74-480E-BE86-F01EDDE0233B}">
      <dgm:prSet/>
      <dgm:spPr/>
      <dgm:t>
        <a:bodyPr/>
        <a:lstStyle/>
        <a:p>
          <a:endParaRPr lang="cs-CZ"/>
        </a:p>
      </dgm:t>
    </dgm:pt>
    <dgm:pt modelId="{CD8033EA-ACD5-440A-89E2-18C58E89B27C}">
      <dgm:prSet phldrT="[Text]"/>
      <dgm:spPr/>
      <dgm:t>
        <a:bodyPr/>
        <a:lstStyle/>
        <a:p>
          <a:r>
            <a:rPr lang="cs-CZ" dirty="0" smtClean="0"/>
            <a:t>představenstvo</a:t>
          </a:r>
        </a:p>
        <a:p>
          <a:r>
            <a:rPr lang="cs-CZ" dirty="0" smtClean="0"/>
            <a:t>= statutární orgán</a:t>
          </a:r>
          <a:endParaRPr lang="cs-CZ" dirty="0"/>
        </a:p>
      </dgm:t>
    </dgm:pt>
    <dgm:pt modelId="{D4F20B57-B296-4F6E-9804-F1BA7925CB83}" type="parTrans" cxnId="{A7D50C88-4FB7-42E5-BB09-6CD3D1E1964C}">
      <dgm:prSet/>
      <dgm:spPr/>
      <dgm:t>
        <a:bodyPr/>
        <a:lstStyle/>
        <a:p>
          <a:endParaRPr lang="cs-CZ"/>
        </a:p>
      </dgm:t>
    </dgm:pt>
    <dgm:pt modelId="{7E50E213-4815-4F36-9E1B-078EF58FAF2C}" type="sibTrans" cxnId="{A7D50C88-4FB7-42E5-BB09-6CD3D1E1964C}">
      <dgm:prSet/>
      <dgm:spPr/>
      <dgm:t>
        <a:bodyPr/>
        <a:lstStyle/>
        <a:p>
          <a:endParaRPr lang="cs-CZ"/>
        </a:p>
      </dgm:t>
    </dgm:pt>
    <dgm:pt modelId="{E806B2CC-72F3-4702-9C2A-2682F97E35BD}" type="pres">
      <dgm:prSet presAssocID="{2C6F13CE-CC21-4BF1-9B87-EA14C225A1B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BAD52B-6EEA-4324-97B6-68005ED2505F}" type="pres">
      <dgm:prSet presAssocID="{F8B497BD-732E-42F0-A231-0F8531242C64}" presName="node" presStyleLbl="node1" presStyleIdx="0" presStyleCnt="3" custLinFactNeighborX="47401" custLinFactNeighborY="61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39800-3CCC-4ADB-8DC9-60124CCB7332}" type="pres">
      <dgm:prSet presAssocID="{2B4D80B1-84D3-4F11-B168-B4ACBB88AE44}" presName="sibTrans" presStyleCnt="0"/>
      <dgm:spPr/>
    </dgm:pt>
    <dgm:pt modelId="{D47597D5-94D1-4364-B4D5-252CBCD3503E}" type="pres">
      <dgm:prSet presAssocID="{06EB04EF-A5C5-4865-928B-BF1926F4EFD8}" presName="node" presStyleLbl="node1" presStyleIdx="1" presStyleCnt="3" custLinFactY="12837" custLinFactNeighborX="140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315463-12A6-4734-ACC8-8087F4C00FFA}" type="pres">
      <dgm:prSet presAssocID="{26ED2745-EA62-45DF-AF40-D0710A11F63E}" presName="sibTrans" presStyleCnt="0"/>
      <dgm:spPr/>
    </dgm:pt>
    <dgm:pt modelId="{0CAC8C73-A654-44CD-AFE9-A95BBAB1C3A4}" type="pres">
      <dgm:prSet presAssocID="{CD8033EA-ACD5-440A-89E2-18C58E89B27C}" presName="node" presStyleLbl="node1" presStyleIdx="2" presStyleCnt="3" custLinFactNeighborX="-65198" custLinFactNeighborY="-27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CA6647-3DF4-46B0-8104-A94BCBCC0256}" type="presOf" srcId="{F8B497BD-732E-42F0-A231-0F8531242C64}" destId="{ABBAD52B-6EEA-4324-97B6-68005ED2505F}" srcOrd="0" destOrd="0" presId="urn:microsoft.com/office/officeart/2005/8/layout/default#1"/>
    <dgm:cxn modelId="{6D413910-398E-4E0B-ABFF-7FF5709282A4}" srcId="{2C6F13CE-CC21-4BF1-9B87-EA14C225A1B5}" destId="{F8B497BD-732E-42F0-A231-0F8531242C64}" srcOrd="0" destOrd="0" parTransId="{0A2A4960-98CC-4307-BBC9-7F98BC6EF58F}" sibTransId="{2B4D80B1-84D3-4F11-B168-B4ACBB88AE44}"/>
    <dgm:cxn modelId="{B6B158E9-EC9D-4F7F-A0C0-03F445C2855F}" type="presOf" srcId="{2C6F13CE-CC21-4BF1-9B87-EA14C225A1B5}" destId="{E806B2CC-72F3-4702-9C2A-2682F97E35BD}" srcOrd="0" destOrd="0" presId="urn:microsoft.com/office/officeart/2005/8/layout/default#1"/>
    <dgm:cxn modelId="{A7D50C88-4FB7-42E5-BB09-6CD3D1E1964C}" srcId="{2C6F13CE-CC21-4BF1-9B87-EA14C225A1B5}" destId="{CD8033EA-ACD5-440A-89E2-18C58E89B27C}" srcOrd="2" destOrd="0" parTransId="{D4F20B57-B296-4F6E-9804-F1BA7925CB83}" sibTransId="{7E50E213-4815-4F36-9E1B-078EF58FAF2C}"/>
    <dgm:cxn modelId="{C34613D1-EA74-480E-BE86-F01EDDE0233B}" srcId="{2C6F13CE-CC21-4BF1-9B87-EA14C225A1B5}" destId="{06EB04EF-A5C5-4865-928B-BF1926F4EFD8}" srcOrd="1" destOrd="0" parTransId="{019A44BE-8AEA-4CBC-AD79-7FF850DE1AD4}" sibTransId="{26ED2745-EA62-45DF-AF40-D0710A11F63E}"/>
    <dgm:cxn modelId="{3BE094F5-CAE6-4E2E-BF16-A81BC725D6EE}" type="presOf" srcId="{06EB04EF-A5C5-4865-928B-BF1926F4EFD8}" destId="{D47597D5-94D1-4364-B4D5-252CBCD3503E}" srcOrd="0" destOrd="0" presId="urn:microsoft.com/office/officeart/2005/8/layout/default#1"/>
    <dgm:cxn modelId="{590E0F8A-6172-4104-A4A7-140CB92F6045}" type="presOf" srcId="{CD8033EA-ACD5-440A-89E2-18C58E89B27C}" destId="{0CAC8C73-A654-44CD-AFE9-A95BBAB1C3A4}" srcOrd="0" destOrd="0" presId="urn:microsoft.com/office/officeart/2005/8/layout/default#1"/>
    <dgm:cxn modelId="{468ECBC9-C148-4AA7-9C50-F7ED0292628B}" type="presParOf" srcId="{E806B2CC-72F3-4702-9C2A-2682F97E35BD}" destId="{ABBAD52B-6EEA-4324-97B6-68005ED2505F}" srcOrd="0" destOrd="0" presId="urn:microsoft.com/office/officeart/2005/8/layout/default#1"/>
    <dgm:cxn modelId="{C8902191-AD37-4ECE-8F3A-2F0380BE99C7}" type="presParOf" srcId="{E806B2CC-72F3-4702-9C2A-2682F97E35BD}" destId="{20439800-3CCC-4ADB-8DC9-60124CCB7332}" srcOrd="1" destOrd="0" presId="urn:microsoft.com/office/officeart/2005/8/layout/default#1"/>
    <dgm:cxn modelId="{850D5345-EB4E-4B8E-A367-85C04FC5BABE}" type="presParOf" srcId="{E806B2CC-72F3-4702-9C2A-2682F97E35BD}" destId="{D47597D5-94D1-4364-B4D5-252CBCD3503E}" srcOrd="2" destOrd="0" presId="urn:microsoft.com/office/officeart/2005/8/layout/default#1"/>
    <dgm:cxn modelId="{C6B81FE2-5C1D-4B19-8AF2-F928E72533BA}" type="presParOf" srcId="{E806B2CC-72F3-4702-9C2A-2682F97E35BD}" destId="{FE315463-12A6-4734-ACC8-8087F4C00FFA}" srcOrd="3" destOrd="0" presId="urn:microsoft.com/office/officeart/2005/8/layout/default#1"/>
    <dgm:cxn modelId="{2D6B4D44-9A91-46D9-AB33-F8B7EDAD96A3}" type="presParOf" srcId="{E806B2CC-72F3-4702-9C2A-2682F97E35BD}" destId="{0CAC8C73-A654-44CD-AFE9-A95BBAB1C3A4}" srcOrd="4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6F13CE-CC21-4BF1-9B87-EA14C225A1B5}" type="doc">
      <dgm:prSet loTypeId="urn:microsoft.com/office/officeart/2005/8/layout/default#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8B497BD-732E-42F0-A231-0F8531242C64}">
      <dgm:prSet phldrT="[Text]"/>
      <dgm:spPr/>
      <dgm:t>
        <a:bodyPr/>
        <a:lstStyle/>
        <a:p>
          <a:r>
            <a:rPr lang="cs-CZ" dirty="0" smtClean="0"/>
            <a:t>členská schůze</a:t>
          </a:r>
        </a:p>
        <a:p>
          <a:r>
            <a:rPr lang="cs-CZ" dirty="0" smtClean="0"/>
            <a:t>= nejvyšší orgán</a:t>
          </a:r>
          <a:endParaRPr lang="cs-CZ" dirty="0"/>
        </a:p>
      </dgm:t>
    </dgm:pt>
    <dgm:pt modelId="{0A2A4960-98CC-4307-BBC9-7F98BC6EF58F}" type="parTrans" cxnId="{6D413910-398E-4E0B-ABFF-7FF5709282A4}">
      <dgm:prSet/>
      <dgm:spPr/>
      <dgm:t>
        <a:bodyPr/>
        <a:lstStyle/>
        <a:p>
          <a:endParaRPr lang="cs-CZ"/>
        </a:p>
      </dgm:t>
    </dgm:pt>
    <dgm:pt modelId="{2B4D80B1-84D3-4F11-B168-B4ACBB88AE44}" type="sibTrans" cxnId="{6D413910-398E-4E0B-ABFF-7FF5709282A4}">
      <dgm:prSet/>
      <dgm:spPr/>
      <dgm:t>
        <a:bodyPr/>
        <a:lstStyle/>
        <a:p>
          <a:endParaRPr lang="cs-CZ"/>
        </a:p>
      </dgm:t>
    </dgm:pt>
    <dgm:pt modelId="{06EB04EF-A5C5-4865-928B-BF1926F4EFD8}">
      <dgm:prSet phldrT="[Text]"/>
      <dgm:spPr/>
      <dgm:t>
        <a:bodyPr/>
        <a:lstStyle/>
        <a:p>
          <a:endParaRPr lang="cs-CZ" dirty="0" smtClean="0"/>
        </a:p>
        <a:p>
          <a:r>
            <a:rPr lang="cs-CZ" dirty="0" smtClean="0"/>
            <a:t>kontrolní komise</a:t>
          </a:r>
        </a:p>
        <a:p>
          <a:r>
            <a:rPr lang="cs-CZ" dirty="0" smtClean="0"/>
            <a:t>= kontrolní orgán</a:t>
          </a:r>
        </a:p>
        <a:p>
          <a:endParaRPr lang="cs-CZ" dirty="0"/>
        </a:p>
      </dgm:t>
    </dgm:pt>
    <dgm:pt modelId="{019A44BE-8AEA-4CBC-AD79-7FF850DE1AD4}" type="parTrans" cxnId="{C34613D1-EA74-480E-BE86-F01EDDE0233B}">
      <dgm:prSet/>
      <dgm:spPr/>
      <dgm:t>
        <a:bodyPr/>
        <a:lstStyle/>
        <a:p>
          <a:endParaRPr lang="cs-CZ"/>
        </a:p>
      </dgm:t>
    </dgm:pt>
    <dgm:pt modelId="{26ED2745-EA62-45DF-AF40-D0710A11F63E}" type="sibTrans" cxnId="{C34613D1-EA74-480E-BE86-F01EDDE0233B}">
      <dgm:prSet/>
      <dgm:spPr/>
      <dgm:t>
        <a:bodyPr/>
        <a:lstStyle/>
        <a:p>
          <a:endParaRPr lang="cs-CZ"/>
        </a:p>
      </dgm:t>
    </dgm:pt>
    <dgm:pt modelId="{CD8033EA-ACD5-440A-89E2-18C58E89B27C}">
      <dgm:prSet phldrT="[Text]"/>
      <dgm:spPr/>
      <dgm:t>
        <a:bodyPr/>
        <a:lstStyle/>
        <a:p>
          <a:r>
            <a:rPr lang="cs-CZ" dirty="0" smtClean="0"/>
            <a:t>představenstvo</a:t>
          </a:r>
        </a:p>
        <a:p>
          <a:r>
            <a:rPr lang="cs-CZ" dirty="0" smtClean="0"/>
            <a:t>= statutární orgán</a:t>
          </a:r>
          <a:endParaRPr lang="cs-CZ" dirty="0"/>
        </a:p>
      </dgm:t>
    </dgm:pt>
    <dgm:pt modelId="{D4F20B57-B296-4F6E-9804-F1BA7925CB83}" type="parTrans" cxnId="{A7D50C88-4FB7-42E5-BB09-6CD3D1E1964C}">
      <dgm:prSet/>
      <dgm:spPr/>
      <dgm:t>
        <a:bodyPr/>
        <a:lstStyle/>
        <a:p>
          <a:endParaRPr lang="cs-CZ"/>
        </a:p>
      </dgm:t>
    </dgm:pt>
    <dgm:pt modelId="{7E50E213-4815-4F36-9E1B-078EF58FAF2C}" type="sibTrans" cxnId="{A7D50C88-4FB7-42E5-BB09-6CD3D1E1964C}">
      <dgm:prSet/>
      <dgm:spPr/>
      <dgm:t>
        <a:bodyPr/>
        <a:lstStyle/>
        <a:p>
          <a:endParaRPr lang="cs-CZ"/>
        </a:p>
      </dgm:t>
    </dgm:pt>
    <dgm:pt modelId="{E806B2CC-72F3-4702-9C2A-2682F97E35BD}" type="pres">
      <dgm:prSet presAssocID="{2C6F13CE-CC21-4BF1-9B87-EA14C225A1B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BBAD52B-6EEA-4324-97B6-68005ED2505F}" type="pres">
      <dgm:prSet presAssocID="{F8B497BD-732E-42F0-A231-0F8531242C64}" presName="node" presStyleLbl="node1" presStyleIdx="0" presStyleCnt="3" custLinFactNeighborX="5707" custLinFactNeighborY="-44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39800-3CCC-4ADB-8DC9-60124CCB7332}" type="pres">
      <dgm:prSet presAssocID="{2B4D80B1-84D3-4F11-B168-B4ACBB88AE44}" presName="sibTrans" presStyleCnt="0"/>
      <dgm:spPr/>
    </dgm:pt>
    <dgm:pt modelId="{D47597D5-94D1-4364-B4D5-252CBCD3503E}" type="pres">
      <dgm:prSet presAssocID="{06EB04EF-A5C5-4865-928B-BF1926F4EFD8}" presName="node" presStyleLbl="node1" presStyleIdx="1" presStyleCnt="3" custLinFactX="9718" custLinFactNeighborX="100000" custLinFactNeighborY="-4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315463-12A6-4734-ACC8-8087F4C00FFA}" type="pres">
      <dgm:prSet presAssocID="{26ED2745-EA62-45DF-AF40-D0710A11F63E}" presName="sibTrans" presStyleCnt="0"/>
      <dgm:spPr/>
    </dgm:pt>
    <dgm:pt modelId="{0CAC8C73-A654-44CD-AFE9-A95BBAB1C3A4}" type="pres">
      <dgm:prSet presAssocID="{CD8033EA-ACD5-440A-89E2-18C58E89B27C}" presName="node" presStyleLbl="node1" presStyleIdx="2" presStyleCnt="3" custLinFactX="-5861" custLinFactNeighborX="-100000" custLinFactNeighborY="-4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B7B68B9-BF83-4801-B61A-45452047122E}" type="presOf" srcId="{06EB04EF-A5C5-4865-928B-BF1926F4EFD8}" destId="{D47597D5-94D1-4364-B4D5-252CBCD3503E}" srcOrd="0" destOrd="0" presId="urn:microsoft.com/office/officeart/2005/8/layout/default#2"/>
    <dgm:cxn modelId="{1E8C330E-714D-4CF1-B49D-ED78903151D2}" type="presOf" srcId="{CD8033EA-ACD5-440A-89E2-18C58E89B27C}" destId="{0CAC8C73-A654-44CD-AFE9-A95BBAB1C3A4}" srcOrd="0" destOrd="0" presId="urn:microsoft.com/office/officeart/2005/8/layout/default#2"/>
    <dgm:cxn modelId="{31B3E5CD-ED00-4CC9-BB2E-4FCE7861BAAF}" type="presOf" srcId="{F8B497BD-732E-42F0-A231-0F8531242C64}" destId="{ABBAD52B-6EEA-4324-97B6-68005ED2505F}" srcOrd="0" destOrd="0" presId="urn:microsoft.com/office/officeart/2005/8/layout/default#2"/>
    <dgm:cxn modelId="{B54D5949-8F0B-4467-838F-F20A8AE23DAB}" type="presOf" srcId="{2C6F13CE-CC21-4BF1-9B87-EA14C225A1B5}" destId="{E806B2CC-72F3-4702-9C2A-2682F97E35BD}" srcOrd="0" destOrd="0" presId="urn:microsoft.com/office/officeart/2005/8/layout/default#2"/>
    <dgm:cxn modelId="{6D413910-398E-4E0B-ABFF-7FF5709282A4}" srcId="{2C6F13CE-CC21-4BF1-9B87-EA14C225A1B5}" destId="{F8B497BD-732E-42F0-A231-0F8531242C64}" srcOrd="0" destOrd="0" parTransId="{0A2A4960-98CC-4307-BBC9-7F98BC6EF58F}" sibTransId="{2B4D80B1-84D3-4F11-B168-B4ACBB88AE44}"/>
    <dgm:cxn modelId="{A7D50C88-4FB7-42E5-BB09-6CD3D1E1964C}" srcId="{2C6F13CE-CC21-4BF1-9B87-EA14C225A1B5}" destId="{CD8033EA-ACD5-440A-89E2-18C58E89B27C}" srcOrd="2" destOrd="0" parTransId="{D4F20B57-B296-4F6E-9804-F1BA7925CB83}" sibTransId="{7E50E213-4815-4F36-9E1B-078EF58FAF2C}"/>
    <dgm:cxn modelId="{C34613D1-EA74-480E-BE86-F01EDDE0233B}" srcId="{2C6F13CE-CC21-4BF1-9B87-EA14C225A1B5}" destId="{06EB04EF-A5C5-4865-928B-BF1926F4EFD8}" srcOrd="1" destOrd="0" parTransId="{019A44BE-8AEA-4CBC-AD79-7FF850DE1AD4}" sibTransId="{26ED2745-EA62-45DF-AF40-D0710A11F63E}"/>
    <dgm:cxn modelId="{857F6CB1-565E-4E4A-8467-737CCC7C870B}" type="presParOf" srcId="{E806B2CC-72F3-4702-9C2A-2682F97E35BD}" destId="{ABBAD52B-6EEA-4324-97B6-68005ED2505F}" srcOrd="0" destOrd="0" presId="urn:microsoft.com/office/officeart/2005/8/layout/default#2"/>
    <dgm:cxn modelId="{6ABF21C1-58A6-4E11-BB12-D9F1128A2B70}" type="presParOf" srcId="{E806B2CC-72F3-4702-9C2A-2682F97E35BD}" destId="{20439800-3CCC-4ADB-8DC9-60124CCB7332}" srcOrd="1" destOrd="0" presId="urn:microsoft.com/office/officeart/2005/8/layout/default#2"/>
    <dgm:cxn modelId="{938F4E74-8F52-4551-90F6-85BA534A9D0C}" type="presParOf" srcId="{E806B2CC-72F3-4702-9C2A-2682F97E35BD}" destId="{D47597D5-94D1-4364-B4D5-252CBCD3503E}" srcOrd="2" destOrd="0" presId="urn:microsoft.com/office/officeart/2005/8/layout/default#2"/>
    <dgm:cxn modelId="{4D12E7A0-FC8B-4885-82BE-BEE85E636274}" type="presParOf" srcId="{E806B2CC-72F3-4702-9C2A-2682F97E35BD}" destId="{FE315463-12A6-4734-ACC8-8087F4C00FFA}" srcOrd="3" destOrd="0" presId="urn:microsoft.com/office/officeart/2005/8/layout/default#2"/>
    <dgm:cxn modelId="{46DCA17A-3E94-41A6-A816-A76DE9F19B04}" type="presParOf" srcId="{E806B2CC-72F3-4702-9C2A-2682F97E35BD}" destId="{0CAC8C73-A654-44CD-AFE9-A95BBAB1C3A4}" srcOrd="4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BBAD52B-6EEA-4324-97B6-68005ED2505F}">
      <dsp:nvSpPr>
        <dsp:cNvPr id="0" name=""/>
        <dsp:cNvSpPr/>
      </dsp:nvSpPr>
      <dsp:spPr>
        <a:xfrm>
          <a:off x="2170590" y="125692"/>
          <a:ext cx="3375421" cy="202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členská schůze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= nejvyšší orgán</a:t>
          </a:r>
          <a:endParaRPr lang="cs-CZ" sz="2500" kern="1200" dirty="0"/>
        </a:p>
      </dsp:txBody>
      <dsp:txXfrm>
        <a:off x="2170590" y="125692"/>
        <a:ext cx="3375421" cy="2025253"/>
      </dsp:txXfrm>
    </dsp:sp>
    <dsp:sp modelId="{D47597D5-94D1-4364-B4D5-252CBCD3503E}">
      <dsp:nvSpPr>
        <dsp:cNvPr id="0" name=""/>
        <dsp:cNvSpPr/>
      </dsp:nvSpPr>
      <dsp:spPr>
        <a:xfrm>
          <a:off x="4330827" y="2285929"/>
          <a:ext cx="3375421" cy="202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 smtClean="0"/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kontrolní komise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= kontrolní orgán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 dirty="0"/>
        </a:p>
      </dsp:txBody>
      <dsp:txXfrm>
        <a:off x="4330827" y="2285929"/>
        <a:ext cx="3375421" cy="2025253"/>
      </dsp:txXfrm>
    </dsp:sp>
    <dsp:sp modelId="{0CAC8C73-A654-44CD-AFE9-A95BBAB1C3A4}">
      <dsp:nvSpPr>
        <dsp:cNvPr id="0" name=""/>
        <dsp:cNvSpPr/>
      </dsp:nvSpPr>
      <dsp:spPr>
        <a:xfrm>
          <a:off x="226381" y="2357940"/>
          <a:ext cx="3375421" cy="202525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představenstvo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= statutární orgán</a:t>
          </a:r>
          <a:endParaRPr lang="cs-CZ" sz="2500" kern="1200" dirty="0"/>
        </a:p>
      </dsp:txBody>
      <dsp:txXfrm>
        <a:off x="226381" y="2357940"/>
        <a:ext cx="3375421" cy="202525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BBAD52B-6EEA-4324-97B6-68005ED2505F}">
      <dsp:nvSpPr>
        <dsp:cNvPr id="0" name=""/>
        <dsp:cNvSpPr/>
      </dsp:nvSpPr>
      <dsp:spPr>
        <a:xfrm>
          <a:off x="144016" y="144024"/>
          <a:ext cx="2523512" cy="1514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členská schůze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= nejvyšší orgán</a:t>
          </a:r>
          <a:endParaRPr lang="cs-CZ" sz="1800" kern="1200" dirty="0"/>
        </a:p>
      </dsp:txBody>
      <dsp:txXfrm>
        <a:off x="144016" y="144024"/>
        <a:ext cx="2523512" cy="1514107"/>
      </dsp:txXfrm>
    </dsp:sp>
    <dsp:sp modelId="{D47597D5-94D1-4364-B4D5-252CBCD3503E}">
      <dsp:nvSpPr>
        <dsp:cNvPr id="0" name=""/>
        <dsp:cNvSpPr/>
      </dsp:nvSpPr>
      <dsp:spPr>
        <a:xfrm>
          <a:off x="5544611" y="144009"/>
          <a:ext cx="2523512" cy="1514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kontrolní komise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= kontrolní orgán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5544611" y="144009"/>
        <a:ext cx="2523512" cy="1514107"/>
      </dsp:txXfrm>
    </dsp:sp>
    <dsp:sp modelId="{0CAC8C73-A654-44CD-AFE9-A95BBAB1C3A4}">
      <dsp:nvSpPr>
        <dsp:cNvPr id="0" name=""/>
        <dsp:cNvSpPr/>
      </dsp:nvSpPr>
      <dsp:spPr>
        <a:xfrm>
          <a:off x="2880311" y="144009"/>
          <a:ext cx="2523512" cy="15141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představenstvo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= statutární orgán</a:t>
          </a:r>
          <a:endParaRPr lang="cs-CZ" sz="1800" kern="1200" dirty="0"/>
        </a:p>
      </dsp:txBody>
      <dsp:txXfrm>
        <a:off x="2880311" y="144009"/>
        <a:ext cx="2523512" cy="15141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277DE8D-8FD5-409B-915A-CBE6B14B963C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8CBED42-7918-4F47-9C6A-057718B4A06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097662249"/>
              </p:ext>
            </p:extLst>
          </p:nvPr>
        </p:nvGraphicFramePr>
        <p:xfrm>
          <a:off x="611560" y="1340768"/>
          <a:ext cx="8229600" cy="44809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38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Podnikání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Družstvo, státní podnik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03. 01. 2013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podnikání.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1. ročníku obor kuchař, číšník a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k 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225753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60648"/>
            <a:ext cx="7851648" cy="1828800"/>
          </a:xfrm>
        </p:spPr>
        <p:txBody>
          <a:bodyPr/>
          <a:lstStyle/>
          <a:p>
            <a:pPr algn="ctr"/>
            <a:r>
              <a:rPr lang="cs-CZ" dirty="0" smtClean="0"/>
              <a:t>Téma 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457200" indent="-457200" algn="l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3200" b="1" dirty="0" smtClean="0"/>
              <a:t>Družstvo                  </a:t>
            </a:r>
          </a:p>
          <a:p>
            <a:pPr marL="457200" indent="-457200" algn="l">
              <a:buClr>
                <a:schemeClr val="tx1"/>
              </a:buClr>
              <a:buFont typeface="Wingdings" pitchFamily="2" charset="2"/>
              <a:buChar char="v"/>
            </a:pPr>
            <a:endParaRPr lang="cs-CZ" sz="3200" b="1" dirty="0" smtClean="0"/>
          </a:p>
          <a:p>
            <a:pPr marL="457200" indent="-457200" algn="l">
              <a:buClr>
                <a:schemeClr val="tx1"/>
              </a:buClr>
              <a:buFont typeface="Wingdings" pitchFamily="2" charset="2"/>
              <a:buChar char="v"/>
            </a:pPr>
            <a:r>
              <a:rPr lang="cs-CZ" sz="3200" b="1" dirty="0" smtClean="0"/>
              <a:t>Státní podnik</a:t>
            </a:r>
            <a:endParaRPr lang="cs-CZ" sz="3200" b="1" dirty="0"/>
          </a:p>
        </p:txBody>
      </p:sp>
      <p:sp>
        <p:nvSpPr>
          <p:cNvPr id="4" name="Veselý obličej 3">
            <a:hlinkClick r:id="rId2" action="ppaction://hlinksldjump"/>
          </p:cNvPr>
          <p:cNvSpPr/>
          <p:nvPr/>
        </p:nvSpPr>
        <p:spPr>
          <a:xfrm>
            <a:off x="4427984" y="3429000"/>
            <a:ext cx="432048" cy="360040"/>
          </a:xfrm>
          <a:prstGeom prst="smileyFac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>
            <a:hlinkClick r:id="rId3" action="ppaction://hlinksldjump"/>
          </p:cNvPr>
          <p:cNvSpPr/>
          <p:nvPr/>
        </p:nvSpPr>
        <p:spPr>
          <a:xfrm>
            <a:off x="4427984" y="4509120"/>
            <a:ext cx="432048" cy="360040"/>
          </a:xfrm>
          <a:prstGeom prst="smileyFace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393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25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DRUŽSTVO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Společenství neuzavřeného počtu osob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lvl="7"/>
            <a:r>
              <a:rPr lang="cs-CZ" sz="2600" dirty="0" smtClean="0"/>
              <a:t>noví členové mohou kdykoli vstupovat </a:t>
            </a:r>
            <a:endParaRPr lang="cs-CZ" sz="2600" dirty="0"/>
          </a:p>
        </p:txBody>
      </p:sp>
      <p:sp>
        <p:nvSpPr>
          <p:cNvPr id="4" name="Šipka doprava 3"/>
          <p:cNvSpPr/>
          <p:nvPr/>
        </p:nvSpPr>
        <p:spPr>
          <a:xfrm>
            <a:off x="899592" y="5013176"/>
            <a:ext cx="1080120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5175203" y="3992928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3556050" y="4514696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4413284" y="4514695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5198023" y="2974354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2836458" y="3015670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2836458" y="3863821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1131431" y="2648916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7164288" y="2344137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7164288" y="3718364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SGaS04\AppData\Local\Microsoft\Windows\Temporary Internet Files\Content.IE5\ESJW84FU\MC900441982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0585"/>
          <a:stretch/>
        </p:blipFill>
        <p:spPr bwMode="auto">
          <a:xfrm>
            <a:off x="1131431" y="3966034"/>
            <a:ext cx="367390" cy="650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>
            <a:off x="1619672" y="3015670"/>
            <a:ext cx="1080120" cy="1252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496435" y="4043801"/>
            <a:ext cx="1203357" cy="40824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5588442" y="3852207"/>
            <a:ext cx="1407832" cy="1022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5636506" y="2920691"/>
            <a:ext cx="1359768" cy="1252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7288253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DRUŽSTVO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93192" lvl="1" indent="0">
              <a:buNone/>
            </a:pPr>
            <a:r>
              <a:rPr lang="cs-CZ" sz="2800" dirty="0" smtClean="0"/>
              <a:t>minimální počet zakladatelů </a:t>
            </a:r>
          </a:p>
          <a:p>
            <a:pPr lvl="1"/>
            <a:r>
              <a:rPr lang="cs-CZ" sz="2800" dirty="0" smtClean="0"/>
              <a:t>5 osob fyzických </a:t>
            </a:r>
          </a:p>
          <a:p>
            <a:pPr lvl="1"/>
            <a:r>
              <a:rPr lang="cs-CZ" sz="2800" dirty="0" smtClean="0"/>
              <a:t>nebo 2 osoby právnické</a:t>
            </a:r>
          </a:p>
          <a:p>
            <a:pPr marL="393192" lvl="1" indent="0">
              <a:buClr>
                <a:schemeClr val="accent3"/>
              </a:buClr>
              <a:buSzPct val="100000"/>
              <a:buNone/>
            </a:pPr>
            <a:r>
              <a:rPr lang="cs-CZ" sz="2800" dirty="0" smtClean="0"/>
              <a:t>člen</a:t>
            </a:r>
          </a:p>
          <a:p>
            <a:pPr lvl="1">
              <a:buSzPct val="120000"/>
              <a:buFont typeface="Arial" pitchFamily="34" charset="0"/>
              <a:buChar char="•"/>
            </a:pPr>
            <a:r>
              <a:rPr lang="cs-CZ" sz="2800" dirty="0" smtClean="0"/>
              <a:t>právnická osoba a fyzická osoba od 15 let věku</a:t>
            </a:r>
            <a:endParaRPr lang="cs-CZ" sz="2800" dirty="0"/>
          </a:p>
          <a:p>
            <a:pPr marL="393192" lvl="1" indent="0">
              <a:buClr>
                <a:schemeClr val="accent3"/>
              </a:buClr>
              <a:buSzPct val="120000"/>
              <a:buNone/>
            </a:pPr>
            <a:r>
              <a:rPr lang="cs-CZ" sz="2800" dirty="0" smtClean="0"/>
              <a:t>pro </a:t>
            </a:r>
            <a:r>
              <a:rPr lang="cs-CZ" sz="2800" dirty="0"/>
              <a:t>členství je nutné splacení členského </a:t>
            </a:r>
            <a:r>
              <a:rPr lang="cs-CZ" sz="2800" dirty="0" smtClean="0"/>
              <a:t>vkladu</a:t>
            </a:r>
          </a:p>
          <a:p>
            <a:pPr marL="393192" lvl="1" indent="0">
              <a:buClr>
                <a:schemeClr val="accent3"/>
              </a:buClr>
              <a:buSzPct val="120000"/>
              <a:buNone/>
            </a:pPr>
            <a:r>
              <a:rPr lang="cs-CZ" dirty="0" smtClean="0"/>
              <a:t>(podle stanov družstva</a:t>
            </a:r>
            <a:r>
              <a:rPr lang="cs-CZ" sz="2800" dirty="0" smtClean="0"/>
              <a:t>)</a:t>
            </a:r>
            <a:endParaRPr lang="cs-CZ" sz="3200" dirty="0"/>
          </a:p>
        </p:txBody>
      </p:sp>
      <p:pic>
        <p:nvPicPr>
          <p:cNvPr id="2050" name="Picture 2" descr="C:\Users\SSGaS04\AppData\Local\Microsoft\Windows\Temporary Internet Files\Content.IE5\YWI8NPX5\MC9000068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941168"/>
            <a:ext cx="1240744" cy="1258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940626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DRUŽSTVO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93192" lvl="1" indent="0">
              <a:buNone/>
            </a:pPr>
            <a:r>
              <a:rPr lang="cs-CZ" sz="3200" dirty="0" smtClean="0"/>
              <a:t>různé zaměření družstev:</a:t>
            </a:r>
          </a:p>
          <a:p>
            <a:pPr marL="393192" lvl="1" indent="0">
              <a:buNone/>
            </a:pPr>
            <a:endParaRPr lang="cs-CZ" sz="3200" dirty="0" smtClean="0"/>
          </a:p>
          <a:p>
            <a:pPr marL="393192" lvl="1" indent="0" algn="ctr">
              <a:buNone/>
            </a:pPr>
            <a:r>
              <a:rPr lang="cs-CZ" sz="3200" dirty="0" smtClean="0"/>
              <a:t>bytová,</a:t>
            </a:r>
          </a:p>
          <a:p>
            <a:pPr marL="393192" lvl="1" indent="0" algn="ctr">
              <a:buNone/>
            </a:pPr>
            <a:r>
              <a:rPr lang="cs-CZ" sz="3200" dirty="0" smtClean="0"/>
              <a:t>výrobní,</a:t>
            </a:r>
          </a:p>
          <a:p>
            <a:pPr marL="393192" lvl="1" indent="0" algn="ctr">
              <a:buNone/>
            </a:pPr>
            <a:r>
              <a:rPr lang="cs-CZ" sz="3200" dirty="0" smtClean="0"/>
              <a:t>zemědělská,</a:t>
            </a:r>
          </a:p>
          <a:p>
            <a:pPr marL="393192" lvl="1" indent="0" algn="ctr">
              <a:buNone/>
            </a:pPr>
            <a:r>
              <a:rPr lang="cs-CZ" sz="3200" dirty="0" smtClean="0"/>
              <a:t>obchodní, atd.</a:t>
            </a:r>
          </a:p>
          <a:p>
            <a:pPr marL="393192" lvl="1" indent="0">
              <a:buNone/>
            </a:pPr>
            <a:endParaRPr lang="cs-CZ" sz="3200" dirty="0"/>
          </a:p>
        </p:txBody>
      </p:sp>
      <p:pic>
        <p:nvPicPr>
          <p:cNvPr id="3074" name="Picture 2" descr="C:\Program Files\Microsoft Office\MEDIA\CAGCAT10\j020546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411091">
            <a:off x="5868145" y="2540093"/>
            <a:ext cx="1818742" cy="1521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SGaS04\AppData\Local\Microsoft\Windows\Temporary Internet Files\Content.IE5\IQY67P0N\MC9002149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557356"/>
            <a:ext cx="2144162" cy="1225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SGaS04\AppData\Local\Microsoft\Windows\Temporary Internet Files\Content.IE5\YWI8NPX5\MC90033599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373216"/>
            <a:ext cx="1453089" cy="1278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9670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22" presetClass="entr" presetSubtype="4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DRUŽSTVO</a:t>
            </a:r>
            <a:br>
              <a:rPr lang="cs-CZ" dirty="0" smtClean="0"/>
            </a:br>
            <a:r>
              <a:rPr lang="cs-CZ" dirty="0" smtClean="0"/>
              <a:t>orgány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4641569"/>
              </p:ext>
            </p:extLst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21719973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DRUŽSTVO</a:t>
            </a:r>
            <a:br>
              <a:rPr lang="cs-CZ" dirty="0" smtClean="0"/>
            </a:br>
            <a:r>
              <a:rPr lang="cs-CZ" dirty="0" smtClean="0"/>
              <a:t>orgány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87758432"/>
              </p:ext>
            </p:extLst>
          </p:nvPr>
        </p:nvGraphicFramePr>
        <p:xfrm>
          <a:off x="611560" y="4509120"/>
          <a:ext cx="8075240" cy="1815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2"/>
          <p:cNvSpPr txBox="1">
            <a:spLocks/>
          </p:cNvSpPr>
          <p:nvPr/>
        </p:nvSpPr>
        <p:spPr>
          <a:xfrm>
            <a:off x="683568" y="1917039"/>
            <a:ext cx="7992888" cy="2573640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Char char="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cs-CZ" sz="2800" dirty="0" smtClean="0"/>
              <a:t>funkční období v jednotlivých orgánech nepřesahuje 5 let</a:t>
            </a:r>
          </a:p>
          <a:p>
            <a:pPr lvl="1"/>
            <a:r>
              <a:rPr lang="cs-CZ" sz="2800" dirty="0" smtClean="0"/>
              <a:t>členská schůze se schází nejméně </a:t>
            </a:r>
            <a:r>
              <a:rPr lang="cs-CZ" sz="2800" dirty="0" smtClean="0"/>
              <a:t>1</a:t>
            </a:r>
            <a:r>
              <a:rPr lang="cs-CZ" sz="2000" dirty="0" smtClean="0">
                <a:latin typeface="Times New Roman"/>
                <a:cs typeface="Times New Roman"/>
              </a:rPr>
              <a:t>x</a:t>
            </a:r>
            <a:r>
              <a:rPr lang="cs-CZ" sz="2000" dirty="0" smtClean="0">
                <a:latin typeface="Times New Roman"/>
                <a:cs typeface="Times New Roman"/>
              </a:rPr>
              <a:t> </a:t>
            </a:r>
            <a:r>
              <a:rPr lang="cs-CZ" sz="2800" dirty="0" smtClean="0">
                <a:latin typeface="Times New Roman"/>
                <a:cs typeface="Times New Roman"/>
              </a:rPr>
              <a:t>ročně</a:t>
            </a:r>
            <a:endParaRPr lang="cs-CZ" sz="2800" dirty="0" smtClean="0">
              <a:latin typeface="Times New Roman"/>
              <a:cs typeface="Times New Roman"/>
            </a:endParaRPr>
          </a:p>
          <a:p>
            <a:pPr lvl="1"/>
            <a:r>
              <a:rPr lang="cs-CZ" sz="2800" dirty="0" smtClean="0">
                <a:latin typeface="Times New Roman"/>
                <a:cs typeface="Times New Roman"/>
              </a:rPr>
              <a:t>platí zákaz konkurence u představenstva  </a:t>
            </a:r>
          </a:p>
          <a:p>
            <a:pPr marL="393192" lvl="1" indent="0">
              <a:buNone/>
            </a:pPr>
            <a:r>
              <a:rPr lang="cs-CZ" sz="2800" dirty="0">
                <a:latin typeface="Times New Roman"/>
                <a:cs typeface="Times New Roman"/>
              </a:rPr>
              <a:t> </a:t>
            </a:r>
            <a:r>
              <a:rPr lang="cs-CZ" sz="2800" dirty="0" smtClean="0">
                <a:latin typeface="Times New Roman"/>
                <a:cs typeface="Times New Roman"/>
              </a:rPr>
              <a:t>  a kontrolní komise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756310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DRUŽSTVO</a:t>
            </a:r>
            <a:br>
              <a:rPr lang="cs-CZ" dirty="0" smtClean="0"/>
            </a:br>
            <a:r>
              <a:rPr lang="cs-CZ" dirty="0" smtClean="0"/>
              <a:t>ekonomika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kapitál je 50 000 Kč</a:t>
            </a:r>
          </a:p>
          <a:p>
            <a:endParaRPr lang="cs-CZ" dirty="0" smtClean="0"/>
          </a:p>
          <a:p>
            <a:r>
              <a:rPr lang="cs-CZ" dirty="0" smtClean="0"/>
              <a:t>zřizuje se nedělitelný fond v konečné  výši poloviny základního kapitálu (ze zisku firmy)</a:t>
            </a:r>
          </a:p>
          <a:p>
            <a:endParaRPr lang="cs-CZ" dirty="0" smtClean="0"/>
          </a:p>
          <a:p>
            <a:r>
              <a:rPr lang="cs-CZ" dirty="0" smtClean="0"/>
              <a:t> za závazky družstva členové neručí</a:t>
            </a:r>
          </a:p>
          <a:p>
            <a:endParaRPr lang="cs-CZ" dirty="0"/>
          </a:p>
        </p:txBody>
      </p:sp>
      <p:pic>
        <p:nvPicPr>
          <p:cNvPr id="1026" name="Picture 2" descr="C:\Users\SSGaS04\AppData\Local\Microsoft\Windows\Temporary Internet Files\Content.IE5\IQY67P0N\MC90044039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hnutá šipka nahoru 3">
            <a:hlinkClick r:id="rId3" action="ppaction://hlinksldjump"/>
          </p:cNvPr>
          <p:cNvSpPr/>
          <p:nvPr/>
        </p:nvSpPr>
        <p:spPr>
          <a:xfrm>
            <a:off x="5148064" y="5808712"/>
            <a:ext cx="1080120" cy="72352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89331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podnik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/>
          <a:lstStyle/>
          <a:p>
            <a:r>
              <a:rPr lang="cs-CZ" dirty="0" smtClean="0"/>
              <a:t>v ziskovém sektoru působí stát jako podnikatel</a:t>
            </a:r>
          </a:p>
          <a:p>
            <a:endParaRPr lang="cs-CZ" dirty="0" smtClean="0"/>
          </a:p>
          <a:p>
            <a:r>
              <a:rPr lang="cs-CZ" dirty="0" smtClean="0"/>
              <a:t>snaží se dosahovat zisku !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 smtClean="0"/>
              <a:t>(stát působí i v sektoru neziskové- příspěvkové a rozpočtové organizace, s funkcí sociální, charitativní, atd.)</a:t>
            </a:r>
            <a:endParaRPr lang="cs-CZ" sz="2400" dirty="0"/>
          </a:p>
        </p:txBody>
      </p:sp>
      <p:pic>
        <p:nvPicPr>
          <p:cNvPr id="4098" name="Picture 2" descr="C:\Users\SSGaS04\AppData\Local\Microsoft\Windows\Temporary Internet Files\Content.IE5\IQY67P0N\MC90044039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780928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62523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6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36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139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15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415" tmFilter="0, 0; 0.125,0.2665; 0.25,0.4; 0.375,0.465; 0.5,0.5;  0.625,0.535; 0.75,0.6; 0.875,0.7335; 1,1">
                                          <p:stCondLst>
                                            <p:cond delay="415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7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3" tmFilter="0, 0; 0.125,0.2665; 0.25,0.4; 0.375,0.465; 0.5,0.5;  0.625,0.535; 0.75,0.6; 0.875,0.7335; 1,1">
                                          <p:stCondLst>
                                            <p:cond delay="1035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16">
                                          <p:stCondLst>
                                            <p:cond delay="40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04" decel="50000">
                                          <p:stCondLst>
                                            <p:cond delay="423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16">
                                          <p:stCondLst>
                                            <p:cond delay="82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04" decel="50000">
                                          <p:stCondLst>
                                            <p:cond delay="83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16">
                                          <p:stCondLst>
                                            <p:cond delay="102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04" decel="50000">
                                          <p:stCondLst>
                                            <p:cond delay="10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16">
                                          <p:stCondLst>
                                            <p:cond delay="113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04" decel="50000">
                                          <p:stCondLst>
                                            <p:cond delay="114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Státní podnik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8219256" cy="659352"/>
          </a:xfrm>
        </p:spPr>
        <p:txBody>
          <a:bodyPr/>
          <a:lstStyle/>
          <a:p>
            <a:pPr algn="ctr"/>
            <a:r>
              <a:rPr lang="cs-CZ" dirty="0" smtClean="0"/>
              <a:t>2 způsoby podnikání státu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majoritní podíl</a:t>
            </a:r>
          </a:p>
          <a:p>
            <a:r>
              <a:rPr lang="cs-CZ" sz="3200" dirty="0" smtClean="0"/>
              <a:t>minoritní podíl </a:t>
            </a:r>
          </a:p>
          <a:p>
            <a:pPr marL="0" indent="0" algn="ctr">
              <a:buNone/>
            </a:pPr>
            <a:r>
              <a:rPr lang="cs-CZ" sz="3200" dirty="0" smtClean="0"/>
              <a:t>ve strategických soukromých firmách</a:t>
            </a:r>
          </a:p>
          <a:p>
            <a:pPr marL="0" indent="0" algn="ctr">
              <a:buNone/>
            </a:pPr>
            <a:r>
              <a:rPr lang="cs-CZ" sz="3200" dirty="0" smtClean="0"/>
              <a:t>např. energetické firmy</a:t>
            </a: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zakládání státních podniků</a:t>
            </a:r>
          </a:p>
          <a:p>
            <a:pPr marL="0" indent="0" algn="ctr">
              <a:buNone/>
            </a:pPr>
            <a:r>
              <a:rPr lang="cs-CZ" sz="3200" dirty="0" smtClean="0"/>
              <a:t>v současnosti velmi malý podíl na trhu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2941296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1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1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podnik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zřizovatel je stát (zákon o Státním podniku)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zakladatelem jsou ministerstva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zaměřený na podnikatelskou činnost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vznik vydáním zakládací listiny 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zapsáním do obchodního rejstříku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7139470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75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25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podnik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3200" b="1" dirty="0" smtClean="0"/>
              <a:t>Orgány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ředitel – jmenovaný zakladatelem</a:t>
            </a:r>
          </a:p>
          <a:p>
            <a:pPr>
              <a:lnSpc>
                <a:spcPct val="150000"/>
              </a:lnSpc>
            </a:pPr>
            <a:r>
              <a:rPr lang="cs-CZ" sz="3200" dirty="0" smtClean="0"/>
              <a:t>dozorčí rada – kontrolní orgán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(podrobnější pravidla pro nakládání s majetkem)</a:t>
            </a:r>
          </a:p>
          <a:p>
            <a:pPr marL="0" indent="0">
              <a:lnSpc>
                <a:spcPct val="150000"/>
              </a:lnSpc>
              <a:buNone/>
            </a:pPr>
            <a:endParaRPr lang="cs-CZ" sz="3200" dirty="0"/>
          </a:p>
        </p:txBody>
      </p:sp>
      <p:sp>
        <p:nvSpPr>
          <p:cNvPr id="4" name="Zahnutá šipka nahoru 3">
            <a:hlinkClick r:id="rId2" action="ppaction://hlinksldjump"/>
          </p:cNvPr>
          <p:cNvSpPr/>
          <p:nvPr/>
        </p:nvSpPr>
        <p:spPr>
          <a:xfrm>
            <a:off x="6444208" y="5808712"/>
            <a:ext cx="1080120" cy="72352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077518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76672"/>
            <a:ext cx="7772400" cy="1362456"/>
          </a:xfrm>
        </p:spPr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0352" y="2060848"/>
            <a:ext cx="7772400" cy="4176464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Švarcová</a:t>
            </a:r>
            <a:r>
              <a:rPr lang="cs-CZ" sz="2000" dirty="0"/>
              <a:t>, J. a kol. </a:t>
            </a:r>
            <a:r>
              <a:rPr lang="cs-CZ" sz="2000" i="1" dirty="0"/>
              <a:t>Ekonomie – stručný přehled, </a:t>
            </a:r>
            <a:r>
              <a:rPr lang="cs-CZ" sz="2000" i="1" dirty="0" smtClean="0"/>
              <a:t>2012/2013</a:t>
            </a:r>
            <a:r>
              <a:rPr lang="cs-CZ" sz="2000" dirty="0" smtClean="0"/>
              <a:t>. </a:t>
            </a:r>
            <a:r>
              <a:rPr lang="cs-CZ" sz="2000" dirty="0"/>
              <a:t>Zlín, CEED </a:t>
            </a:r>
            <a:r>
              <a:rPr lang="cs-CZ" sz="2000" dirty="0" smtClean="0"/>
              <a:t>2012 ISBN 978-80-8730-116-6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/>
              <a:t>Zákon č. 513/1991 Sb., obchodní zákoník, ve znění pozdějších </a:t>
            </a:r>
            <a:r>
              <a:rPr lang="cs-CZ" sz="2000" dirty="0" smtClean="0"/>
              <a:t>předpisů</a:t>
            </a:r>
            <a:r>
              <a:rPr lang="cs-CZ" sz="2000" dirty="0"/>
              <a:t>. 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Zákon </a:t>
            </a:r>
            <a:r>
              <a:rPr lang="cs-CZ" sz="2000" dirty="0"/>
              <a:t>č. </a:t>
            </a:r>
            <a:r>
              <a:rPr lang="cs-CZ" sz="2000" dirty="0" smtClean="0"/>
              <a:t>77/1977 </a:t>
            </a:r>
            <a:r>
              <a:rPr lang="cs-CZ" sz="2000" dirty="0"/>
              <a:t>Sb., o </a:t>
            </a:r>
            <a:r>
              <a:rPr lang="cs-CZ" sz="2000" dirty="0" smtClean="0"/>
              <a:t>státním podniku, </a:t>
            </a:r>
            <a:r>
              <a:rPr lang="cs-CZ" sz="2000" dirty="0"/>
              <a:t>ve znění pozdějších předpisů</a:t>
            </a:r>
            <a:r>
              <a:rPr lang="cs-CZ" sz="2000" dirty="0" smtClean="0"/>
              <a:t>. </a:t>
            </a:r>
            <a:r>
              <a:rPr lang="pl-PL" sz="2000" dirty="0"/>
              <a:t> In: </a:t>
            </a:r>
            <a:r>
              <a:rPr lang="pl-PL" sz="2000" i="1" dirty="0"/>
              <a:t>1997</a:t>
            </a:r>
            <a:r>
              <a:rPr lang="pl-PL" sz="2000" dirty="0"/>
              <a:t>. 1997. Dostupné </a:t>
            </a:r>
            <a:r>
              <a:rPr lang="pl-PL" sz="2000" dirty="0" smtClean="0"/>
              <a:t>z: http</a:t>
            </a:r>
            <a:r>
              <a:rPr lang="pl-PL" sz="2000" dirty="0"/>
              <a:t>://www.zakonyprolidi.cz/cs/1997-77</a:t>
            </a:r>
            <a:endParaRPr lang="cs-CZ" sz="2000" dirty="0"/>
          </a:p>
          <a:p>
            <a:pPr>
              <a:buClrTx/>
              <a:buFont typeface="Wingdings" pitchFamily="2" charset="2"/>
              <a:buChar char="§"/>
            </a:pPr>
            <a:r>
              <a:rPr lang="cs-CZ" sz="2000" dirty="0" smtClean="0"/>
              <a:t>Mach</a:t>
            </a:r>
            <a:r>
              <a:rPr lang="cs-CZ" sz="2000" dirty="0"/>
              <a:t>, Josef. </a:t>
            </a:r>
            <a:r>
              <a:rPr lang="cs-CZ" sz="2000" i="1" dirty="0"/>
              <a:t>Ekonomika pro střední odborná učiliště 1. </a:t>
            </a:r>
            <a:r>
              <a:rPr lang="cs-CZ" sz="2000" dirty="0"/>
              <a:t>Praha: nakladatelství Fortuna, 2003. ISBN 80-7168-728-6</a:t>
            </a:r>
          </a:p>
          <a:p>
            <a:pPr>
              <a:buClrTx/>
              <a:buFont typeface="Wingdings" pitchFamily="2" charset="2"/>
              <a:buChar char="§"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2000" u="sng" dirty="0"/>
              <a:t>http://</a:t>
            </a:r>
            <a:r>
              <a:rPr lang="cs-CZ" sz="2000" u="sng" dirty="0" smtClean="0"/>
              <a:t>office.microsoft.com </a:t>
            </a:r>
            <a:r>
              <a:rPr lang="cs-CZ" sz="2000" dirty="0" smtClean="0"/>
              <a:t>Galerie </a:t>
            </a:r>
            <a:r>
              <a:rPr lang="cs-CZ" sz="2000" dirty="0"/>
              <a:t>Office, </a:t>
            </a:r>
            <a:r>
              <a:rPr lang="cs-CZ" sz="2000" dirty="0" smtClean="0"/>
              <a:t>03.01.2013</a:t>
            </a:r>
            <a:endParaRPr lang="cs-CZ" sz="2000" dirty="0"/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03828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4006</TotalTime>
  <Words>412</Words>
  <Application>Microsoft Office PowerPoint</Application>
  <PresentationFormat>Předvádění na obrazovce (4:3)</PresentationFormat>
  <Paragraphs>113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DIGITÁLNÍ UČEBNÍ MATERIÁL</vt:lpstr>
      <vt:lpstr>Téma  </vt:lpstr>
      <vt:lpstr>DRUŽSTVO</vt:lpstr>
      <vt:lpstr>DRUŽSTVO</vt:lpstr>
      <vt:lpstr>DRUŽSTVO</vt:lpstr>
      <vt:lpstr>DRUŽSTVO orgány</vt:lpstr>
      <vt:lpstr>DRUŽSTVO orgány</vt:lpstr>
      <vt:lpstr>DRUŽSTVO ekonomika</vt:lpstr>
      <vt:lpstr>Státní podnik</vt:lpstr>
      <vt:lpstr>Státní podnik</vt:lpstr>
      <vt:lpstr>Státní podnik</vt:lpstr>
      <vt:lpstr>Státní podnik</vt:lpstr>
      <vt:lpstr>Literární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dc:creator>SSGaS04</dc:creator>
  <cp:lastModifiedBy>Dum</cp:lastModifiedBy>
  <cp:revision>22</cp:revision>
  <dcterms:created xsi:type="dcterms:W3CDTF">2013-04-12T14:20:14Z</dcterms:created>
  <dcterms:modified xsi:type="dcterms:W3CDTF">2013-04-22T20:26:46Z</dcterms:modified>
</cp:coreProperties>
</file>