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8" r:id="rId1"/>
  </p:sldMasterIdLst>
  <p:notesMasterIdLst>
    <p:notesMasterId r:id="rId12"/>
  </p:notesMasterIdLst>
  <p:handoutMasterIdLst>
    <p:handoutMasterId r:id="rId13"/>
  </p:handoutMasterIdLst>
  <p:sldIdLst>
    <p:sldId id="265" r:id="rId2"/>
    <p:sldId id="256" r:id="rId3"/>
    <p:sldId id="257" r:id="rId4"/>
    <p:sldId id="270" r:id="rId5"/>
    <p:sldId id="267" r:id="rId6"/>
    <p:sldId id="266" r:id="rId7"/>
    <p:sldId id="258" r:id="rId8"/>
    <p:sldId id="268" r:id="rId9"/>
    <p:sldId id="269" r:id="rId10"/>
    <p:sldId id="264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66"/>
    <a:srgbClr val="FFCC00"/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44" autoAdjust="0"/>
    <p:restoredTop sz="94600" autoAdjust="0"/>
  </p:normalViewPr>
  <p:slideViewPr>
    <p:cSldViewPr>
      <p:cViewPr varScale="1">
        <p:scale>
          <a:sx n="71" d="100"/>
          <a:sy n="71" d="100"/>
        </p:scale>
        <p:origin x="-11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D6385B26-2F87-4DF3-81D9-791E663588A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1195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</a:defRPr>
            </a:lvl1pPr>
          </a:lstStyle>
          <a:p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fld id="{80C6DAAA-9D12-40E7-B5E6-C9E5B693538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5269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47700" y="1447800"/>
            <a:ext cx="7848600" cy="1295400"/>
          </a:xfrm>
        </p:spPr>
        <p:txBody>
          <a:bodyPr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3400" y="3048000"/>
            <a:ext cx="8077200" cy="635000"/>
          </a:xfrm>
        </p:spPr>
        <p:txBody>
          <a:bodyPr/>
          <a:lstStyle>
            <a:lvl1pPr marL="0" indent="0" algn="ctr">
              <a:buFontTx/>
              <a:buNone/>
              <a:defRPr sz="3600"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109572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 b="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957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 b="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957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 b="0">
                <a:latin typeface="+mn-lt"/>
              </a:defRPr>
            </a:lvl1pPr>
          </a:lstStyle>
          <a:p>
            <a:fld id="{7E71EE9F-0FE0-4AFF-8B4F-A395A3A4F9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BBEA3E-A2C3-47D3-BC20-876A1C09099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9872029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85B090-CA18-43DC-84D2-A46D7E47C17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213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39624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905000"/>
            <a:ext cx="39624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F89CBC-C52B-4D6D-9DD6-2327EA84467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09470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37AFE9-2B3B-4676-B97B-A9E0C1179BC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70316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02BC01-35A1-48F7-B26E-60CB8E027E6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80427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15978F-6014-4DE9-890F-BE08CD2A42E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23351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88B44C-46DD-468F-A003-1E9D2D6D3F3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37901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EE1876-3B73-4210-BA33-B86860A2970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73895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4468C1-1E1D-499A-B3DF-646B96A815E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47346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85800"/>
            <a:ext cx="20193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85800"/>
            <a:ext cx="59055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6E930B-C879-43F3-A9AE-2B62736058E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609889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05000"/>
            <a:ext cx="80772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Text s odrážkami na druhé úrovni</a:t>
            </a:r>
          </a:p>
          <a:p>
            <a:pPr lvl="2"/>
            <a:r>
              <a:rPr lang="cs-CZ" smtClean="0"/>
              <a:t>Text s odrážkami na třetí úrovni</a:t>
            </a:r>
          </a:p>
          <a:p>
            <a:pPr lvl="3"/>
            <a:r>
              <a:rPr lang="cs-CZ" smtClean="0"/>
              <a:t> Text s odrážkami na čtvrté úrovni</a:t>
            </a:r>
          </a:p>
          <a:p>
            <a:pPr lvl="4"/>
            <a:r>
              <a:rPr lang="cs-CZ" smtClean="0"/>
              <a:t>Text s odrážkami na páté úrovni</a:t>
            </a:r>
          </a:p>
          <a:p>
            <a:pPr lvl="1"/>
            <a:endParaRPr lang="cs-CZ" smtClean="0"/>
          </a:p>
          <a:p>
            <a:pPr lvl="2"/>
            <a:endParaRPr lang="cs-CZ" smtClean="0"/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685800"/>
            <a:ext cx="8077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85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629400"/>
            <a:ext cx="1905000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b="1"/>
            </a:lvl1pPr>
          </a:lstStyle>
          <a:p>
            <a:endParaRPr lang="cs-CZ"/>
          </a:p>
        </p:txBody>
      </p:sp>
      <p:sp>
        <p:nvSpPr>
          <p:cNvPr id="1085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629400"/>
            <a:ext cx="2895600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b="1"/>
            </a:lvl1pPr>
          </a:lstStyle>
          <a:p>
            <a:endParaRPr lang="cs-CZ"/>
          </a:p>
        </p:txBody>
      </p:sp>
      <p:sp>
        <p:nvSpPr>
          <p:cNvPr id="1085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239000" y="6629400"/>
            <a:ext cx="1905000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b="1"/>
            </a:lvl1pPr>
          </a:lstStyle>
          <a:p>
            <a:fld id="{A9471D47-5D46-4512-A34B-69AD9721D22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transition/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rgbClr val="284C6A"/>
          </a:solidFill>
          <a:latin typeface="Trebuchet MS" pitchFamily="34" charset="0"/>
        </a:defRPr>
      </a:lvl9pPr>
    </p:titleStyle>
    <p:bodyStyle>
      <a:lvl1pPr marL="342900" indent="-342900" algn="l" rtl="0" eaLnBrk="1" fontAlgn="base" hangingPunct="1">
        <a:lnSpc>
          <a:spcPct val="125000"/>
        </a:lnSpc>
        <a:spcBef>
          <a:spcPct val="20000"/>
        </a:spcBef>
        <a:spcAft>
          <a:spcPct val="0"/>
        </a:spcAft>
        <a:buClr>
          <a:schemeClr val="bg2"/>
        </a:buClr>
        <a:buChar char="•"/>
        <a:defRPr sz="3200">
          <a:solidFill>
            <a:srgbClr val="284C6A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Trebuchet MS" pitchFamily="34" charset="0"/>
        <a:buChar char="−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Trebuchet MS" pitchFamily="34" charset="0"/>
        <a:buChar char="−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93603900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39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Ostatní formy 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5522272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Ostatní formy podnikání</a:t>
            </a:r>
            <a:endParaRPr lang="cs-CZ" dirty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Spojování podnikatelů bez vzniku právnické osoby</a:t>
            </a:r>
            <a:endParaRPr lang="cs-CZ" dirty="0"/>
          </a:p>
        </p:txBody>
      </p:sp>
      <p:pic>
        <p:nvPicPr>
          <p:cNvPr id="4103" name="Picture 7" descr="C:\Users\SSGaS04\AppData\Local\Microsoft\Windows\Temporary Internet Files\Content.IE5\YWI8NPX5\MC900157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653136"/>
            <a:ext cx="1855318" cy="167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533400" y="3048000"/>
            <a:ext cx="8077200" cy="1821160"/>
          </a:xfrm>
        </p:spPr>
        <p:txBody>
          <a:bodyPr/>
          <a:lstStyle/>
          <a:p>
            <a:pPr algn="l"/>
            <a:r>
              <a:rPr lang="cs-CZ" dirty="0" smtClean="0"/>
              <a:t>Sdružení podnikatelů			</a:t>
            </a:r>
          </a:p>
          <a:p>
            <a:pPr algn="l"/>
            <a:r>
              <a:rPr lang="cs-CZ" dirty="0" smtClean="0"/>
              <a:t>Smlouva o tichém společenství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sz="2400" dirty="0" smtClean="0"/>
          </a:p>
        </p:txBody>
      </p:sp>
      <p:sp>
        <p:nvSpPr>
          <p:cNvPr id="2" name="Veselý obličej 1">
            <a:hlinkClick r:id="rId2" action="ppaction://hlinksldjump"/>
          </p:cNvPr>
          <p:cNvSpPr/>
          <p:nvPr/>
        </p:nvSpPr>
        <p:spPr>
          <a:xfrm>
            <a:off x="7236296" y="3326196"/>
            <a:ext cx="576064" cy="432048"/>
          </a:xfrm>
          <a:prstGeom prst="smileyFac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>
            <a:hlinkClick r:id="rId3" action="ppaction://hlinksldjump"/>
          </p:cNvPr>
          <p:cNvSpPr/>
          <p:nvPr/>
        </p:nvSpPr>
        <p:spPr>
          <a:xfrm>
            <a:off x="7236296" y="3910644"/>
            <a:ext cx="576064" cy="432048"/>
          </a:xfrm>
          <a:prstGeom prst="smileyFac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xfrm>
            <a:off x="531813" y="857250"/>
            <a:ext cx="8002587" cy="571500"/>
          </a:xfrm>
        </p:spPr>
        <p:txBody>
          <a:bodyPr/>
          <a:lstStyle/>
          <a:p>
            <a:pPr algn="ctr"/>
            <a:r>
              <a:rPr lang="cs-CZ" dirty="0" smtClean="0"/>
              <a:t>Sdružení podnikatelů</a:t>
            </a:r>
            <a:endParaRPr lang="cs-CZ" dirty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1259632" y="1700808"/>
            <a:ext cx="7180263" cy="4680520"/>
          </a:xfrm>
        </p:spPr>
        <p:txBody>
          <a:bodyPr/>
          <a:lstStyle/>
          <a:p>
            <a:r>
              <a:rPr lang="cs-CZ" dirty="0" smtClean="0"/>
              <a:t>podle občanského zákoníku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sdružení dvou a více samostatných podnikatelů </a:t>
            </a:r>
            <a:r>
              <a:rPr lang="cs-CZ" sz="2400" dirty="0" smtClean="0"/>
              <a:t>(živnostníci, obchodní společnosti, atd.)</a:t>
            </a:r>
          </a:p>
          <a:p>
            <a:endParaRPr lang="cs-CZ" sz="2400" dirty="0" smtClean="0"/>
          </a:p>
          <a:p>
            <a:r>
              <a:rPr lang="cs-CZ" dirty="0" smtClean="0"/>
              <a:t>každý jedná svým jménem</a:t>
            </a:r>
          </a:p>
        </p:txBody>
      </p:sp>
      <p:pic>
        <p:nvPicPr>
          <p:cNvPr id="5126" name="Picture 6" descr="C:\Users\SSGaS04\AppData\Local\Microsoft\Windows\Temporary Internet Files\Content.IE5\IQY67P0N\MC9002506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149080"/>
            <a:ext cx="2150198" cy="197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808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500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750"/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175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xfrm>
            <a:off x="531813" y="857250"/>
            <a:ext cx="8002587" cy="571500"/>
          </a:xfrm>
        </p:spPr>
        <p:txBody>
          <a:bodyPr/>
          <a:lstStyle/>
          <a:p>
            <a:pPr algn="ctr"/>
            <a:r>
              <a:rPr lang="cs-CZ" dirty="0" smtClean="0"/>
              <a:t>Sdružení podnikatelů</a:t>
            </a:r>
            <a:endParaRPr lang="cs-CZ" dirty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1259632" y="1700808"/>
            <a:ext cx="7180263" cy="4175125"/>
          </a:xfrm>
        </p:spPr>
        <p:txBody>
          <a:bodyPr/>
          <a:lstStyle/>
          <a:p>
            <a:r>
              <a:rPr lang="cs-CZ" dirty="0" smtClean="0"/>
              <a:t>na vlastní odpovědnost</a:t>
            </a:r>
          </a:p>
          <a:p>
            <a:endParaRPr lang="cs-CZ" dirty="0" smtClean="0"/>
          </a:p>
          <a:p>
            <a:r>
              <a:rPr lang="cs-CZ" dirty="0" smtClean="0"/>
              <a:t>nezapisuje se do obchodního rejstříku</a:t>
            </a:r>
          </a:p>
          <a:p>
            <a:endParaRPr lang="cs-CZ" dirty="0" smtClean="0"/>
          </a:p>
          <a:p>
            <a:r>
              <a:rPr lang="cs-CZ" dirty="0" smtClean="0"/>
              <a:t>dříve název konsorcium</a:t>
            </a:r>
          </a:p>
          <a:p>
            <a:endParaRPr lang="cs-CZ" dirty="0"/>
          </a:p>
        </p:txBody>
      </p:sp>
      <p:pic>
        <p:nvPicPr>
          <p:cNvPr id="272386" name="Picture 2" descr="C:\Users\SSGaS04\AppData\Local\Microsoft\Windows\Temporary Internet Files\Content.IE5\0X0TOX8J\MC900233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933056"/>
            <a:ext cx="2074752" cy="2011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750"/>
                                        <p:tgtEl>
                                          <p:spTgt spid="5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500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25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72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>
          <a:xfrm>
            <a:off x="531813" y="857250"/>
            <a:ext cx="8002587" cy="571500"/>
          </a:xfrm>
        </p:spPr>
        <p:txBody>
          <a:bodyPr/>
          <a:lstStyle/>
          <a:p>
            <a:pPr algn="ctr"/>
            <a:r>
              <a:rPr lang="cs-CZ" dirty="0" smtClean="0"/>
              <a:t>Sdružení podnikatelů</a:t>
            </a:r>
            <a:endParaRPr lang="cs-CZ" dirty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1259632" y="1700808"/>
            <a:ext cx="7180263" cy="417512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Smlouva o sdružení:</a:t>
            </a:r>
          </a:p>
          <a:p>
            <a:r>
              <a:rPr lang="cs-CZ" dirty="0" smtClean="0"/>
              <a:t>pod čím jménem </a:t>
            </a:r>
          </a:p>
          <a:p>
            <a:r>
              <a:rPr lang="cs-CZ" dirty="0" smtClean="0"/>
              <a:t>na čí účet</a:t>
            </a:r>
          </a:p>
          <a:p>
            <a:r>
              <a:rPr lang="cs-CZ" dirty="0" smtClean="0"/>
              <a:t>kdo povede účetnictví</a:t>
            </a:r>
          </a:p>
          <a:p>
            <a:r>
              <a:rPr lang="cs-CZ" dirty="0" smtClean="0"/>
              <a:t>dělení při zisku i ztrátě</a:t>
            </a:r>
          </a:p>
          <a:p>
            <a:r>
              <a:rPr lang="cs-CZ" dirty="0" smtClean="0"/>
              <a:t>jen mezi podnikateli (neověřena)</a:t>
            </a:r>
          </a:p>
        </p:txBody>
      </p:sp>
      <p:pic>
        <p:nvPicPr>
          <p:cNvPr id="273410" name="Picture 2" descr="C:\Users\SSGaS04\AppData\Local\Microsoft\Windows\Temporary Internet Files\Content.IE5\ESJW84FU\MC900290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09120"/>
            <a:ext cx="1240751" cy="82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3411" name="Picture 3" descr="C:\Users\SSGaS04\AppData\Local\Microsoft\Windows\Temporary Internet Files\Content.IE5\YWI8NPX5\MC900301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150" y="1916832"/>
            <a:ext cx="1469441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nahoru 1">
            <a:hlinkClick r:id="rId4" action="ppaction://hlinksldjump"/>
          </p:cNvPr>
          <p:cNvSpPr/>
          <p:nvPr/>
        </p:nvSpPr>
        <p:spPr>
          <a:xfrm>
            <a:off x="6876256" y="5949280"/>
            <a:ext cx="648072" cy="720080"/>
          </a:xfrm>
          <a:prstGeom prst="up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966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34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3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3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51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3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51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Smlouva o tichém společenství</a:t>
            </a:r>
            <a:endParaRPr lang="cs-CZ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upraveno obchodním zákoníkem</a:t>
            </a:r>
          </a:p>
          <a:p>
            <a:endParaRPr lang="cs-CZ" dirty="0" smtClean="0"/>
          </a:p>
          <a:p>
            <a:r>
              <a:rPr lang="cs-CZ" dirty="0" smtClean="0"/>
              <a:t>není registrovaná v obchodním rejstříku</a:t>
            </a:r>
          </a:p>
          <a:p>
            <a:endParaRPr lang="cs-CZ" dirty="0" smtClean="0"/>
          </a:p>
          <a:p>
            <a:r>
              <a:rPr lang="cs-CZ" dirty="0" smtClean="0"/>
              <a:t>není notářsky ověřena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5529338" y="4132166"/>
            <a:ext cx="2283022" cy="1385066"/>
            <a:chOff x="5529338" y="4132166"/>
            <a:chExt cx="1778966" cy="953632"/>
          </a:xfrm>
        </p:grpSpPr>
        <p:pic>
          <p:nvPicPr>
            <p:cNvPr id="6150" name="Picture 6" descr="C:\Users\SSGaS04\AppData\Local\Microsoft\Windows\Temporary Internet Files\Content.IE5\ESJW84FU\MC90023803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2532" y="4132166"/>
              <a:ext cx="1388953" cy="9536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" name="Přímá spojnice 2"/>
            <p:cNvCxnSpPr/>
            <p:nvPr/>
          </p:nvCxnSpPr>
          <p:spPr>
            <a:xfrm flipV="1">
              <a:off x="5681058" y="4293096"/>
              <a:ext cx="1627246" cy="792702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5529338" y="4271326"/>
              <a:ext cx="1778966" cy="814472"/>
            </a:xfrm>
            <a:prstGeom prst="line">
              <a:avLst/>
            </a:prstGeom>
            <a:ln w="254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151" name="Picture 7" descr="C:\Users\SSGaS04\AppData\Local\Microsoft\Windows\Temporary Internet Files\Content.IE5\IQY67P0N\MC9002380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44436"/>
            <a:ext cx="1398760" cy="984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Smlouva o tichém společenství</a:t>
            </a:r>
            <a:endParaRPr lang="cs-CZ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smlouvou se podnikatel zavazuje:</a:t>
            </a:r>
          </a:p>
          <a:p>
            <a:endParaRPr lang="cs-CZ" dirty="0" smtClean="0"/>
          </a:p>
          <a:p>
            <a:pPr lvl="1"/>
            <a:r>
              <a:rPr lang="cs-CZ" sz="3200" dirty="0">
                <a:solidFill>
                  <a:srgbClr val="284C6A"/>
                </a:solidFill>
                <a:ea typeface="+mn-ea"/>
                <a:cs typeface="+mn-cs"/>
              </a:rPr>
              <a:t>platit část z čistého zisku</a:t>
            </a:r>
          </a:p>
          <a:p>
            <a:pPr lvl="1"/>
            <a:endParaRPr lang="cs-CZ" dirty="0" smtClean="0"/>
          </a:p>
          <a:p>
            <a:pPr lvl="1"/>
            <a:r>
              <a:rPr lang="cs-CZ" sz="3200" dirty="0">
                <a:solidFill>
                  <a:srgbClr val="284C6A"/>
                </a:solidFill>
                <a:ea typeface="+mn-ea"/>
                <a:cs typeface="+mn-cs"/>
              </a:rPr>
              <a:t>nesmí naznačit, že tichého společníka má (zná jej pouze FÚ)</a:t>
            </a:r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274434" name="Picture 2" descr="C:\Users\SSGaS04\AppData\Local\Microsoft\Windows\Temporary Internet Files\Content.IE5\YWI8NPX5\MC9003518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27578"/>
            <a:ext cx="1815220" cy="151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8530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4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4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Smlouva o tichém společenství</a:t>
            </a:r>
            <a:endParaRPr lang="cs-CZ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smlouvou se tichý společník zavazuje:</a:t>
            </a:r>
          </a:p>
          <a:p>
            <a:endParaRPr lang="cs-CZ" dirty="0" smtClean="0"/>
          </a:p>
          <a:p>
            <a:pPr lvl="1"/>
            <a:r>
              <a:rPr lang="cs-CZ" sz="3200" dirty="0">
                <a:solidFill>
                  <a:srgbClr val="284C6A"/>
                </a:solidFill>
                <a:ea typeface="+mn-ea"/>
                <a:cs typeface="+mn-cs"/>
              </a:rPr>
              <a:t>poskytnout určitý </a:t>
            </a:r>
            <a:r>
              <a:rPr lang="cs-CZ" sz="3200" dirty="0" smtClean="0">
                <a:solidFill>
                  <a:srgbClr val="284C6A"/>
                </a:solidFill>
                <a:ea typeface="+mn-ea"/>
                <a:cs typeface="+mn-cs"/>
              </a:rPr>
              <a:t>vklad</a:t>
            </a:r>
          </a:p>
          <a:p>
            <a:pPr lvl="1"/>
            <a:endParaRPr lang="cs-CZ" sz="3200" dirty="0">
              <a:solidFill>
                <a:srgbClr val="284C6A"/>
              </a:solidFill>
              <a:ea typeface="+mn-ea"/>
              <a:cs typeface="+mn-cs"/>
            </a:endParaRPr>
          </a:p>
          <a:p>
            <a:pPr lvl="1"/>
            <a:r>
              <a:rPr lang="cs-CZ" sz="3200" dirty="0">
                <a:solidFill>
                  <a:srgbClr val="284C6A"/>
                </a:solidFill>
                <a:ea typeface="+mn-ea"/>
                <a:cs typeface="+mn-cs"/>
              </a:rPr>
              <a:t>podílet se na podnikání</a:t>
            </a:r>
          </a:p>
          <a:p>
            <a:r>
              <a:rPr lang="cs-CZ" dirty="0" smtClean="0"/>
              <a:t> </a:t>
            </a:r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275458" name="Picture 2" descr="C:\Users\SSGaS04\AppData\Local\Microsoft\Windows\Temporary Internet Files\Content.IE5\ESJW84FU\MC9002901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12976"/>
            <a:ext cx="2046083" cy="1353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5459" name="Picture 3" descr="C:\Users\SSGaS04\AppData\Local\Microsoft\Windows\Temporary Internet Files\Content.IE5\0X0TOX8J\MC9002306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013176"/>
            <a:ext cx="2482158" cy="115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nahoru 5">
            <a:hlinkClick r:id="rId4" action="ppaction://hlinksldjump"/>
          </p:cNvPr>
          <p:cNvSpPr/>
          <p:nvPr/>
        </p:nvSpPr>
        <p:spPr>
          <a:xfrm>
            <a:off x="6876256" y="5949280"/>
            <a:ext cx="648072" cy="720080"/>
          </a:xfrm>
          <a:prstGeom prst="upArrow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837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54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5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5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5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Literární zdroje</a:t>
            </a:r>
            <a:endParaRPr lang="cs-CZ" sz="3900" dirty="0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683568" y="1700808"/>
            <a:ext cx="7772400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1" fontAlgn="base" hangingPunct="1">
              <a:lnSpc>
                <a:spcPct val="125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ClrTx/>
              <a:buFont typeface="Wingdings" pitchFamily="2" charset="2"/>
              <a:buChar char="§"/>
            </a:pPr>
            <a:r>
              <a:rPr lang="cs-CZ" sz="2000" kern="0" dirty="0" smtClean="0"/>
              <a:t>Švarcová, J. a kol. </a:t>
            </a:r>
            <a:r>
              <a:rPr lang="cs-CZ" sz="2000" i="1" kern="0" dirty="0" smtClean="0"/>
              <a:t>Ekonomie – stručný přehled, 2012/2013</a:t>
            </a:r>
            <a:r>
              <a:rPr lang="cs-CZ" sz="2000" kern="0" dirty="0" smtClean="0"/>
              <a:t>. Zlín, CEED 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kern="0" dirty="0" smtClean="0"/>
              <a:t>Zákon č. 513/1991 Sb., obchodní zákoník, ve znění pozdějších předpisů. </a:t>
            </a:r>
          </a:p>
          <a:p>
            <a:pPr>
              <a:buFont typeface="Wingdings" pitchFamily="2" charset="2"/>
              <a:buChar char="§"/>
            </a:pPr>
            <a:r>
              <a:rPr lang="cs-CZ" sz="2000" kern="0" dirty="0" smtClean="0"/>
              <a:t>Zákon č</a:t>
            </a:r>
            <a:r>
              <a:rPr lang="cs-CZ" sz="2000" b="1" dirty="0" smtClean="0"/>
              <a:t>. </a:t>
            </a:r>
            <a:r>
              <a:rPr lang="cs-CZ" sz="2000" dirty="0"/>
              <a:t>40/1964 Sb., občanský </a:t>
            </a:r>
            <a:r>
              <a:rPr lang="cs-CZ" sz="2000" dirty="0" smtClean="0"/>
              <a:t>zákoník</a:t>
            </a:r>
            <a:r>
              <a:rPr lang="cs-CZ" sz="2000" kern="0" dirty="0" smtClean="0"/>
              <a:t>, ve znění pozdějších předpisů.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kern="0" dirty="0" smtClean="0"/>
          </a:p>
          <a:p>
            <a:pPr marL="0" indent="0">
              <a:buFontTx/>
              <a:buNone/>
            </a:pPr>
            <a:r>
              <a:rPr lang="cs-CZ" sz="2000" kern="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100" kern="0" dirty="0"/>
              <a:t>http://office.microsoft.com </a:t>
            </a:r>
            <a:r>
              <a:rPr lang="cs-CZ" sz="2000" kern="0" dirty="0" smtClean="0"/>
              <a:t>Galerie Office, 03.01.2013</a:t>
            </a:r>
          </a:p>
          <a:p>
            <a:pPr marL="0" indent="0">
              <a:buFontTx/>
              <a:buNone/>
            </a:pPr>
            <a:endParaRPr lang="cs-CZ" kern="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 Školicí seminář">
  <a:themeElements>
    <a:clrScheme name="ms_ppttraining_tp06256168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s_ppttraining_tp06256168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s_ppttraining_tp06256168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_ppttraining_tp06256168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_ppttraining_tp06256168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 Školicí seminář</Template>
  <TotalTime>1782</TotalTime>
  <Words>300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Prezentace Školicí seminář</vt:lpstr>
      <vt:lpstr>DIGITÁLNÍ UČEBNÍ MATERIÁL</vt:lpstr>
      <vt:lpstr>Ostatní formy podnikání</vt:lpstr>
      <vt:lpstr>Téma</vt:lpstr>
      <vt:lpstr>Sdružení podnikatelů</vt:lpstr>
      <vt:lpstr>Sdružení podnikatelů</vt:lpstr>
      <vt:lpstr>Sdružení podnikatelů</vt:lpstr>
      <vt:lpstr>Smlouva o tichém společenství</vt:lpstr>
      <vt:lpstr>Smlouva o tichém společenství</vt:lpstr>
      <vt:lpstr>Smlouva o tichém společenství</vt:lpstr>
      <vt:lpstr>Literární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Školicí prezentace</dc:title>
  <dc:creator>SSGaS04</dc:creator>
  <cp:lastModifiedBy>SSGaS04</cp:lastModifiedBy>
  <cp:revision>12</cp:revision>
  <dcterms:created xsi:type="dcterms:W3CDTF">2013-04-14T08:38:28Z</dcterms:created>
  <dcterms:modified xsi:type="dcterms:W3CDTF">2013-04-21T10:37:37Z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TC062561681029</vt:lpwstr>
  </property>
</Properties>
</file>