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6D496D7-7F2F-43FD-9B0E-85E420D03AC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F5F77B-490F-49E7-B8D3-7A44E3475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3EDB6-3486-470A-BBF0-F80FFFD0843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C1B5B-D192-45F5-8D00-6C6C88E0E2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CA830-C050-40EA-85C5-0D51CDBAB5E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5067E-0F71-4921-944E-1B787136F8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31FD9-40DB-4B4C-8561-659BDAE7137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DA6B6-5BE5-4275-879A-7532C6568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C1AE1-B67A-4ABA-9798-CC0584282E8F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15896-DD03-4707-A7FE-38B5138620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66456-2529-4972-9EC2-E85CF72CE5EF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2FDE1-15D3-4E93-8E46-1510E16380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439A5-7564-4973-A322-09FB581DA73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1F29A-FE7F-472A-9A79-8943166573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08784-2A0A-477E-89FF-7ADE259BAC2B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35026-4ABB-4081-92ED-0171076E25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D4C5C-263B-4381-AC2E-7AB73B5F0649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E5DE2-5BD1-4362-9E7E-83C76E2F94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C681A-60AE-4DD9-856D-CE4D5F083C46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A0E12-0DC4-4FC6-9273-01640C316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AE8C2-8370-4DE1-9A76-135533B3EB7E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EAFC5-D53B-4C92-BBB3-E96BE52584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BE43F-1B1C-4CDB-B5BD-1B5C673E090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39831-3505-4A9A-96CD-3646287C99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5E76BA-4DE5-440A-BA37-0BF4E5CA081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8D3B95-505D-4EE6-8B0D-EAE9D23432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Ideální kondenzátor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duben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OPVK_1.5_DUM_III/2_TAP3_SR023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VY_32_INOVACE_TAP3_SR023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ahoma" pitchFamily="34" charset="0"/>
                        </a:rPr>
                        <a:t>Ideální kondenzátor -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princip, vlastnosti a využití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85813" y="0"/>
            <a:ext cx="7558087" cy="1470025"/>
          </a:xfrm>
        </p:spPr>
        <p:txBody>
          <a:bodyPr/>
          <a:lstStyle/>
          <a:p>
            <a:pPr eaLnBrk="1" hangingPunct="1"/>
            <a:r>
              <a:rPr lang="cs-CZ" smtClean="0"/>
              <a:t>Ideální kondenzátor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75" y="1071563"/>
            <a:ext cx="7572375" cy="50006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1"/>
                </a:solidFill>
              </a:rPr>
              <a:t> Ideální kondenzátor v obvodu střídavého proudu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Ideální kondenzátor je součástka, kde L=0 a R= 0. Takže jediným parametrem je </a:t>
            </a:r>
            <a:r>
              <a:rPr lang="cs-CZ" b="1" dirty="0" smtClean="0">
                <a:solidFill>
                  <a:schemeClr val="tx1"/>
                </a:solidFill>
              </a:rPr>
              <a:t>kapacita C </a:t>
            </a:r>
            <a:r>
              <a:rPr lang="cs-CZ" dirty="0" smtClean="0">
                <a:solidFill>
                  <a:schemeClr val="tx1"/>
                </a:solidFill>
              </a:rPr>
              <a:t>- jednotka je </a:t>
            </a:r>
            <a:r>
              <a:rPr lang="cs-CZ" b="1" dirty="0" smtClean="0">
                <a:solidFill>
                  <a:schemeClr val="tx1"/>
                </a:solidFill>
              </a:rPr>
              <a:t>farad F</a:t>
            </a:r>
            <a:r>
              <a:rPr lang="cs-CZ" dirty="0" smtClean="0">
                <a:solidFill>
                  <a:schemeClr val="tx1"/>
                </a:solidFill>
              </a:rPr>
              <a:t>. Ve skutečnosti má kondenzátor i svůj ohmický odpor (vodivost) i indukčnost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857250" y="214313"/>
            <a:ext cx="7829550" cy="5911850"/>
          </a:xfrm>
        </p:spPr>
        <p:txBody>
          <a:bodyPr/>
          <a:lstStyle/>
          <a:p>
            <a:pPr eaLnBrk="1" hangingPunct="1"/>
            <a:r>
              <a:rPr lang="cs-CZ" smtClean="0"/>
              <a:t>Proud předbíhá napětí o</a:t>
            </a:r>
            <a:r>
              <a:rPr lang="cs-CZ" sz="3600" smtClean="0"/>
              <a:t> úhel </a:t>
            </a:r>
            <a:r>
              <a:rPr lang="cs-CZ" sz="3600" smtClean="0">
                <a:sym typeface="Symbol" pitchFamily="18" charset="2"/>
              </a:rPr>
              <a:t></a:t>
            </a:r>
            <a:r>
              <a:rPr lang="cs-CZ" smtClean="0">
                <a:sym typeface="Symbol" pitchFamily="18" charset="2"/>
              </a:rPr>
              <a:t>/2 rad neboli 90</a:t>
            </a:r>
          </a:p>
          <a:p>
            <a:pPr eaLnBrk="1" hangingPunct="1"/>
            <a:r>
              <a:rPr lang="cs-CZ" smtClean="0"/>
              <a:t>Kondenzátor klade průchodu střídavého proudu odpor, který nazýváme </a:t>
            </a:r>
            <a:r>
              <a:rPr lang="cs-CZ" b="1" smtClean="0"/>
              <a:t>kapacitní reaktance - X</a:t>
            </a:r>
            <a:r>
              <a:rPr lang="cs-CZ" b="1" baseline="-25000" smtClean="0"/>
              <a:t>C</a:t>
            </a:r>
            <a:r>
              <a:rPr lang="cs-CZ" smtClean="0"/>
              <a:t>, jeho jednotkou je </a:t>
            </a:r>
            <a:r>
              <a:rPr lang="cs-CZ" b="1" smtClean="0"/>
              <a:t>ohm</a:t>
            </a:r>
            <a:r>
              <a:rPr lang="cs-CZ" smtClean="0"/>
              <a:t>. Její převrácenou hodnotou je kapacitní susceptance a má jednotku siemens. Pro maximální a efektivní hodnoty proudu a napětí platí analogické vztahy vycházející z Ohmova zákona: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785813" y="285750"/>
            <a:ext cx="7900987" cy="6429375"/>
          </a:xfrm>
        </p:spPr>
        <p:txBody>
          <a:bodyPr/>
          <a:lstStyle/>
          <a:p>
            <a:pPr eaLnBrk="1" hangingPunct="1"/>
            <a:r>
              <a:rPr lang="cs-CZ" b="1" smtClean="0"/>
              <a:t>I = U / X</a:t>
            </a:r>
            <a:r>
              <a:rPr lang="cs-CZ" b="1" baseline="-25000" smtClean="0"/>
              <a:t>C</a:t>
            </a:r>
            <a:r>
              <a:rPr lang="cs-CZ" b="1" smtClean="0"/>
              <a:t> - efektivní hodnota proudu</a:t>
            </a:r>
          </a:p>
          <a:p>
            <a:pPr eaLnBrk="1" hangingPunct="1"/>
            <a:r>
              <a:rPr lang="cs-CZ" b="1" smtClean="0"/>
              <a:t>U</a:t>
            </a:r>
            <a:r>
              <a:rPr lang="cs-CZ" b="1" baseline="-25000" smtClean="0"/>
              <a:t>max</a:t>
            </a:r>
            <a:r>
              <a:rPr lang="cs-CZ" b="1" smtClean="0"/>
              <a:t> = I</a:t>
            </a:r>
            <a:r>
              <a:rPr lang="cs-CZ" b="1" baseline="-25000" smtClean="0"/>
              <a:t>max</a:t>
            </a:r>
            <a:r>
              <a:rPr lang="cs-CZ" b="1" smtClean="0"/>
              <a:t> . X</a:t>
            </a:r>
            <a:r>
              <a:rPr lang="cs-CZ" b="1" baseline="-25000" smtClean="0"/>
              <a:t>C</a:t>
            </a:r>
            <a:r>
              <a:rPr lang="cs-CZ" b="1" smtClean="0"/>
              <a:t> - maximální hodnota napětí</a:t>
            </a:r>
          </a:p>
          <a:p>
            <a:pPr eaLnBrk="1" hangingPunct="1"/>
            <a:r>
              <a:rPr lang="cs-CZ" b="1" smtClean="0"/>
              <a:t>I</a:t>
            </a:r>
            <a:r>
              <a:rPr lang="cs-CZ" b="1" baseline="-25000" smtClean="0"/>
              <a:t>max</a:t>
            </a:r>
            <a:r>
              <a:rPr lang="cs-CZ" b="1" smtClean="0"/>
              <a:t>=U</a:t>
            </a:r>
            <a:r>
              <a:rPr lang="cs-CZ" b="1" baseline="-25000" smtClean="0"/>
              <a:t>max</a:t>
            </a:r>
            <a:r>
              <a:rPr lang="cs-CZ" b="1" smtClean="0"/>
              <a:t>/X</a:t>
            </a:r>
            <a:r>
              <a:rPr lang="cs-CZ" b="1" baseline="-25000" smtClean="0"/>
              <a:t>C</a:t>
            </a:r>
            <a:r>
              <a:rPr lang="cs-CZ" b="1" smtClean="0"/>
              <a:t> - maximální hodnota proudu</a:t>
            </a:r>
          </a:p>
          <a:p>
            <a:pPr eaLnBrk="1" hangingPunct="1"/>
            <a:r>
              <a:rPr lang="cs-CZ" b="1" smtClean="0"/>
              <a:t>B</a:t>
            </a:r>
            <a:r>
              <a:rPr lang="cs-CZ" b="1" baseline="-25000" smtClean="0"/>
              <a:t>C</a:t>
            </a:r>
            <a:r>
              <a:rPr lang="cs-CZ" b="1" smtClean="0"/>
              <a:t> = 1 / X</a:t>
            </a:r>
            <a:r>
              <a:rPr lang="cs-CZ" b="1" baseline="-25000" smtClean="0"/>
              <a:t>C</a:t>
            </a:r>
            <a:r>
              <a:rPr lang="cs-CZ" b="1" smtClean="0"/>
              <a:t> - kapacitní susceptance</a:t>
            </a:r>
          </a:p>
          <a:p>
            <a:pPr eaLnBrk="1" hangingPunct="1">
              <a:buFont typeface="Arial" charset="0"/>
              <a:buNone/>
            </a:pPr>
            <a:endParaRPr lang="cs-CZ" b="1" smtClean="0"/>
          </a:p>
          <a:p>
            <a:pPr eaLnBrk="1" hangingPunct="1"/>
            <a:r>
              <a:rPr lang="cs-CZ" smtClean="0"/>
              <a:t>Kapacitní reaktance je veličina frekvenčně závislá. S rostoucí frekvencí kapacitní reaktance klesá a proud v obvodu ideálního kondenzátoru s rostoucí frekvencí roste</a:t>
            </a:r>
          </a:p>
          <a:p>
            <a:pPr eaLnBrk="1" hangingPunct="1"/>
            <a:r>
              <a:rPr lang="cs-CZ" smtClean="0"/>
              <a:t>okamžitá hodnota výkonu </a:t>
            </a:r>
            <a:r>
              <a:rPr lang="cs-CZ" b="1" smtClean="0"/>
              <a:t>p = u . I</a:t>
            </a:r>
          </a:p>
          <a:p>
            <a:pPr eaLnBrk="1" hangingPunct="1">
              <a:buFont typeface="Arial" charset="0"/>
              <a:buNone/>
            </a:pPr>
            <a:r>
              <a:rPr lang="en-US" b="1" smtClean="0"/>
              <a:t>	</a:t>
            </a:r>
            <a:r>
              <a:rPr lang="en-US" smtClean="0"/>
              <a:t>[1]</a:t>
            </a:r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Zástupný symbol pro obsah 4" descr="ZnackaKondenzatoru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50" y="857250"/>
            <a:ext cx="2862263" cy="1285875"/>
          </a:xfrm>
        </p:spPr>
      </p:pic>
      <p:pic>
        <p:nvPicPr>
          <p:cNvPr id="6147" name="Obrázek 5" descr="kondenzato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928938"/>
            <a:ext cx="3667125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Obdélník 3"/>
          <p:cNvSpPr>
            <a:spLocks noChangeArrowheads="1"/>
          </p:cNvSpPr>
          <p:nvPr/>
        </p:nvSpPr>
        <p:spPr bwMode="auto">
          <a:xfrm>
            <a:off x="7358063" y="557212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[2]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268913"/>
          </a:xfrm>
        </p:spPr>
        <p:txBody>
          <a:bodyPr/>
          <a:lstStyle/>
          <a:p>
            <a:pPr eaLnBrk="1" hangingPunct="1"/>
            <a:r>
              <a:rPr lang="it-IT" sz="1800" smtClean="0"/>
              <a:t>[1]. In: [online]. [cit. 2013-04-22]. Dostupné z: http://dumy.cz/material/43838-stridavy-proud-idealni-kondenzator-v-obvodu-stridaveho-proudu</a:t>
            </a:r>
          </a:p>
          <a:p>
            <a:pPr eaLnBrk="1" hangingPunct="1"/>
            <a:endParaRPr lang="it-IT" sz="1800" smtClean="0"/>
          </a:p>
          <a:p>
            <a:pPr eaLnBrk="1" hangingPunct="1"/>
            <a:r>
              <a:rPr lang="it-IT" sz="1800" smtClean="0"/>
              <a:t>[2]. In: [online]. [cit. 2013-04-22]. Dostupné z: https://www.google.cz/search?q=kondenzator&amp;hl=cs&amp;source=lnms&amp;tbm=isch&amp;sa=X&amp;ei=S2t1UZjEG6WG4gTvlYG4Cg&amp;ved=0CAcQ_AUoAQ&amp;biw=1600&amp;bih=796#imgrc=809IWsH8n7rkUM%3A%3B8DT6yb5eh5oyOM%3Bhttp%253A%252F%252Fwww.nejelektro.cz%252Fimages%252Fprodukty%252F1742%252Fkondenzator-elektrolyticky-470uf-35v-105c-hnedy_0.jpg%3Bhttp%253A%252F%252Fwww.nejelektro.cz%252Fobrazek-vyrobku-kondenzator-470uf-35v-105c-hnedy_1742_0_radio-material-soucastky_kondenzatory-elektrolyticke.html%3B800%3B600</a:t>
            </a:r>
            <a:endParaRPr lang="cs-CZ" sz="1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162</Words>
  <Application>Microsoft Office PowerPoint</Application>
  <PresentationFormat>Předvádění na obrazovce (4:3)</PresentationFormat>
  <Paragraphs>36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3" baseType="lpstr">
      <vt:lpstr>Arial</vt:lpstr>
      <vt:lpstr>Calibri</vt:lpstr>
      <vt:lpstr>Garamond</vt:lpstr>
      <vt:lpstr>Tahoma</vt:lpstr>
      <vt:lpstr>Times New Roman</vt:lpstr>
      <vt:lpstr>Symbol</vt:lpstr>
      <vt:lpstr>Motiv sady Office</vt:lpstr>
      <vt:lpstr>Digitální učební materiál</vt:lpstr>
      <vt:lpstr>Ideální kondenzátor</vt:lpstr>
      <vt:lpstr>Snímek 3</vt:lpstr>
      <vt:lpstr>Snímek 4</vt:lpstr>
      <vt:lpstr>Snímek 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Ideální kondenzátor</dc:title>
  <dc:creator>Windows User</dc:creator>
  <cp:lastModifiedBy>siroky</cp:lastModifiedBy>
  <cp:revision>4</cp:revision>
  <dcterms:created xsi:type="dcterms:W3CDTF">2013-04-16T17:51:12Z</dcterms:created>
  <dcterms:modified xsi:type="dcterms:W3CDTF">2013-04-22T21:49:07Z</dcterms:modified>
</cp:coreProperties>
</file>