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1BD2B8-040B-42B4-A128-48BEE77259E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3B2BA18-3250-4F9E-BD68-F871B68BF4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31637-174D-4AD1-B6EB-4D0C54C5B9B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B23E6-2B3E-46AF-A2A4-536BD56EC6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289BD-3199-470A-9926-270441A3A30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67665-B4B3-4CD5-9CFA-10CD1701F3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9B468-CA81-4510-8681-2753C6FA341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F904E-A439-4E0E-8004-2550996379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C0ABB-CB98-4D32-AD4F-BAAF18478F2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77D43-E517-48B7-9D76-DAFC0AB21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6F341-A81E-42CD-AC2C-9B96E76CD60B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715674-87A2-4172-A4BC-3F6246432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9E70E-4DB6-4596-A608-D2A797FDB64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C803E-4EC8-49B9-AB32-8D12BF325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B20530-E6C1-4331-87BF-58CF49A81B2C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5D75E-645D-4DA7-B67D-6F0DCBA0E0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397D4-8D67-4813-AD79-90485CEDE0E7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4B096-9397-42E9-9284-DDC81502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DF798-F024-4472-B8D4-EF4805046E4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F3381-CF3F-4E32-8103-303E184F33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D1978-58B5-440C-8F88-A5EB0EB0984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B23D4-6068-4312-83DC-801D2EB07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DF307-68D4-4359-A908-D923B18B19E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88BB1-3AFE-4318-8634-FB702793EB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555BD88-831F-4F91-ABF4-6F0785A8D88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D605F77-D511-42C2-BBCB-D6B29D9D4D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lektrick%C3%BD_v%C3%BDkon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2800" dirty="0" smtClean="0"/>
                        <a:t>Reálné vlastnosti rezistoru, cívky a kondenzátoru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duben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OPVK_1.5_DUM_III/2_TAP3_SR024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VY_32_INOVACE_TAP3_SR024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lang="cs-CZ" sz="1200" dirty="0" smtClean="0"/>
                        <a:t>Reálné vlastnosti rezistoru, cívky a kondenzátoru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– 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785813" y="0"/>
            <a:ext cx="7629525" cy="1470025"/>
          </a:xfrm>
        </p:spPr>
        <p:txBody>
          <a:bodyPr/>
          <a:lstStyle/>
          <a:p>
            <a:r>
              <a:rPr lang="cs-CZ" smtClean="0"/>
              <a:t>Reálné vlastnosti rezistoru, cívky a kondenzátoru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813" y="1428750"/>
            <a:ext cx="7643812" cy="50006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i="1" dirty="0" smtClean="0">
                <a:solidFill>
                  <a:schemeClr val="tx1"/>
                </a:solidFill>
              </a:rPr>
              <a:t>Rezistor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Jmenovitý odpor rezistoru </a:t>
            </a:r>
            <a:r>
              <a:rPr lang="cs-CZ" dirty="0" smtClean="0">
                <a:solidFill>
                  <a:schemeClr val="tx1"/>
                </a:solidFill>
              </a:rPr>
              <a:t>- předpokládaný odpor součástky v ohmech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1"/>
                </a:solidFill>
              </a:rPr>
              <a:t>Tolerance jmenovitého odporu rezistoru</a:t>
            </a:r>
            <a:r>
              <a:rPr lang="cs-CZ" dirty="0" smtClean="0">
                <a:solidFill>
                  <a:schemeClr val="tx1"/>
                </a:solidFill>
              </a:rPr>
              <a:t> - Označuje se jí dovolená odchylka od jmenovité hodnoty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chemeClr val="tx1"/>
                </a:solidFill>
              </a:rPr>
              <a:t>Jmenovité zatížení rezistoru</a:t>
            </a:r>
            <a:r>
              <a:rPr lang="cs-CZ" dirty="0" smtClean="0">
                <a:solidFill>
                  <a:schemeClr val="tx1"/>
                </a:solidFill>
              </a:rPr>
              <a:t> - Výkon, který se smí za určitých normou stanovených podmínek přeměnit v teplo, aniž by teplota jeho povrchu překročila přípustnou velikost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857250" y="142875"/>
            <a:ext cx="7829550" cy="5983288"/>
          </a:xfrm>
        </p:spPr>
        <p:txBody>
          <a:bodyPr/>
          <a:lstStyle/>
          <a:p>
            <a:r>
              <a:rPr lang="cs-CZ" b="1" smtClean="0"/>
              <a:t>Provozní zatížení rezistorů</a:t>
            </a:r>
            <a:r>
              <a:rPr lang="cs-CZ" smtClean="0"/>
              <a:t> - Největší přípustné provozní zatížení rezistoru, které je určeno nejvyšší teplotou součástky, při které ještě nenastávají trvalé změny jejího odporu ani podstatné zkracování doby její životnosti</a:t>
            </a:r>
          </a:p>
          <a:p>
            <a:r>
              <a:rPr lang="cs-CZ" b="1" smtClean="0"/>
              <a:t>Největší dovolené napětí</a:t>
            </a:r>
            <a:r>
              <a:rPr lang="cs-CZ" smtClean="0"/>
              <a:t> - Největší dovolené napětí mezi vývody součástky, při jehož překročení by mohlo dojít k jejímu poškození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3"/>
            <a:ext cx="8229600" cy="6429375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b="1" dirty="0" smtClean="0"/>
              <a:t>Teplotní součinitel odporu rezistoru</a:t>
            </a:r>
            <a:r>
              <a:rPr lang="cs-CZ" sz="3500" dirty="0" smtClean="0"/>
              <a:t> - Určuje změnu odporu rezistoru způsobenou změnou jeho teploty. Udává největší poměrnou změnu odporu součástky odpovídající vzrůstu o 1 °C  v rozsahu teplot, ve kterých je změna odporu vratná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500" b="1" dirty="0" smtClean="0"/>
              <a:t>Šumové napětí</a:t>
            </a:r>
            <a:r>
              <a:rPr lang="cs-CZ" sz="3500" dirty="0" smtClean="0"/>
              <a:t> - Vzniká vlivem nerovnoměrného pohybu elektronů uvnitř materiálu součástky. Projevuje se malými, časově nepravidelnými změnami potenciálu. Příčinou šumu je šumové napětí, které má dvě hlavní složky: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785813" y="214313"/>
            <a:ext cx="7900987" cy="5911850"/>
          </a:xfrm>
        </p:spPr>
        <p:txBody>
          <a:bodyPr/>
          <a:lstStyle/>
          <a:p>
            <a:r>
              <a:rPr lang="cs-CZ" smtClean="0"/>
              <a:t>a) </a:t>
            </a:r>
            <a:r>
              <a:rPr lang="cs-CZ" b="1" smtClean="0"/>
              <a:t>tepelné šumové napětí</a:t>
            </a:r>
            <a:r>
              <a:rPr lang="cs-CZ" smtClean="0"/>
              <a:t> - je závislé na teplotě a šířce kmitočtového pásma, ve kterém se rezistor používán. Vytváří tzv. Johnsonův šum</a:t>
            </a:r>
          </a:p>
          <a:p>
            <a:pPr>
              <a:buFont typeface="Arial" charset="0"/>
              <a:buNone/>
            </a:pPr>
            <a:r>
              <a:rPr lang="cs-CZ" smtClean="0"/>
              <a:t>	b) </a:t>
            </a:r>
            <a:r>
              <a:rPr lang="cs-CZ" b="1" smtClean="0"/>
              <a:t>povrchové šumové napětí</a:t>
            </a:r>
            <a:r>
              <a:rPr lang="cs-CZ" smtClean="0"/>
              <a:t> - závisí na velikosti stejnosměrného napětí U přiloženého na rezistor</a:t>
            </a:r>
          </a:p>
          <a:p>
            <a:pPr>
              <a:buFont typeface="Arial" charset="0"/>
              <a:buNone/>
            </a:pPr>
            <a:r>
              <a:rPr lang="en-US" smtClean="0"/>
              <a:t>	[1]</a:t>
            </a:r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idx="1"/>
          </p:nvPr>
        </p:nvSpPr>
        <p:spPr>
          <a:xfrm>
            <a:off x="857250" y="142875"/>
            <a:ext cx="7829550" cy="6715125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b="1" smtClean="0"/>
              <a:t>Cívka</a:t>
            </a:r>
            <a:endParaRPr lang="cs-CZ" i="1" smtClean="0"/>
          </a:p>
          <a:p>
            <a:r>
              <a:rPr lang="cs-CZ" b="1" smtClean="0"/>
              <a:t>Počet závitů</a:t>
            </a:r>
          </a:p>
          <a:p>
            <a:r>
              <a:rPr lang="cs-CZ" b="1" smtClean="0"/>
              <a:t>Geometrické vlastnosti </a:t>
            </a:r>
            <a:r>
              <a:rPr lang="cs-CZ" smtClean="0"/>
              <a:t>(počet závitů na jednotku délky, délka, obsah průřezu)</a:t>
            </a:r>
          </a:p>
          <a:p>
            <a:r>
              <a:rPr lang="cs-CZ" b="1" smtClean="0"/>
              <a:t>Indukčnost</a:t>
            </a:r>
            <a:r>
              <a:rPr lang="cs-CZ" smtClean="0"/>
              <a:t> – vyjadřuje velikost magnetického indukčního toku při jednotkovém elektrickém proudu</a:t>
            </a:r>
          </a:p>
          <a:p>
            <a:r>
              <a:rPr lang="cs-CZ" b="1" smtClean="0"/>
              <a:t>Maximální zatížení </a:t>
            </a:r>
            <a:r>
              <a:rPr lang="cs-CZ" smtClean="0"/>
              <a:t>– největší možný </a:t>
            </a:r>
            <a:r>
              <a:rPr lang="cs-CZ" smtClean="0">
                <a:hlinkClick r:id="rId2" tooltip="Elektrický výkon"/>
              </a:rPr>
              <a:t>výkon</a:t>
            </a:r>
            <a:r>
              <a:rPr lang="cs-CZ" smtClean="0"/>
              <a:t> elektrického proudu nepoškozující cívku</a:t>
            </a:r>
          </a:p>
          <a:p>
            <a:r>
              <a:rPr lang="cs-CZ" b="1" smtClean="0"/>
              <a:t>Maximální proud </a:t>
            </a:r>
            <a:r>
              <a:rPr lang="cs-CZ" smtClean="0"/>
              <a:t>– největší proud, který může procházet cívkou</a:t>
            </a:r>
            <a:endParaRPr lang="en-US" smtClean="0"/>
          </a:p>
          <a:p>
            <a:pPr>
              <a:buFont typeface="Arial" charset="0"/>
              <a:buNone/>
            </a:pPr>
            <a:r>
              <a:rPr lang="en-US" i="1" smtClean="0"/>
              <a:t>	</a:t>
            </a:r>
            <a:r>
              <a:rPr lang="en-US" smtClean="0"/>
              <a:t>[2]</a:t>
            </a:r>
            <a:endParaRPr lang="cs-CZ" smtClean="0"/>
          </a:p>
          <a:p>
            <a:endParaRPr lang="cs-CZ" i="1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857250" y="214313"/>
            <a:ext cx="7829550" cy="5911850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b="1" smtClean="0"/>
              <a:t>Kondenzátor</a:t>
            </a:r>
          </a:p>
          <a:p>
            <a:r>
              <a:rPr lang="cs-CZ" smtClean="0"/>
              <a:t>Kapacita</a:t>
            </a:r>
          </a:p>
          <a:p>
            <a:r>
              <a:rPr lang="cs-CZ" smtClean="0"/>
              <a:t>Maximální povolené napětí</a:t>
            </a:r>
          </a:p>
          <a:p>
            <a:r>
              <a:rPr lang="cs-CZ" smtClean="0"/>
              <a:t>Činitel jakosti</a:t>
            </a:r>
          </a:p>
          <a:p>
            <a:r>
              <a:rPr lang="cs-CZ" smtClean="0"/>
              <a:t>Další vlastnosti jako , hmotnost, trvanlivost, teplotní stálost, tvar…</a:t>
            </a:r>
            <a:endParaRPr lang="en-US" smtClean="0"/>
          </a:p>
          <a:p>
            <a:pPr>
              <a:buFont typeface="Arial" charset="0"/>
              <a:buNone/>
            </a:pPr>
            <a:r>
              <a:rPr lang="en-US" smtClean="0"/>
              <a:t>	[3]</a:t>
            </a:r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29600" cy="5268913"/>
          </a:xfrm>
        </p:spPr>
        <p:txBody>
          <a:bodyPr/>
          <a:lstStyle/>
          <a:p>
            <a:r>
              <a:rPr lang="en-US" sz="1800" smtClean="0"/>
              <a:t>[1]. In: </a:t>
            </a:r>
            <a:r>
              <a:rPr lang="en-US" sz="1800" i="1" smtClean="0"/>
              <a:t>Wikipedia: the free encyclopedia</a:t>
            </a:r>
            <a:r>
              <a:rPr lang="en-US" sz="1800" smtClean="0"/>
              <a:t> [online]. San Francisco (CA): Wikimedia Foundation, 2001- [cit. 2013-04-16]. Dostupné z: http://cs.wikipedia.org/wiki/Rezistor </a:t>
            </a:r>
          </a:p>
          <a:p>
            <a:endParaRPr lang="en-US" sz="1800" smtClean="0"/>
          </a:p>
          <a:p>
            <a:r>
              <a:rPr lang="en-US" sz="1800" smtClean="0"/>
              <a:t>[2]. In: </a:t>
            </a:r>
            <a:r>
              <a:rPr lang="en-US" sz="1800" i="1" smtClean="0"/>
              <a:t>Wikipedia: the free encyclopedia</a:t>
            </a:r>
            <a:r>
              <a:rPr lang="en-US" sz="1800" smtClean="0"/>
              <a:t> [online]. San Francisco (CA): Wikimedia Foundation, 2001- [cit. 2013-04-16]. Dostupné z: http://cs.wikipedia.org/wiki/C%C3%ADvka </a:t>
            </a:r>
          </a:p>
          <a:p>
            <a:endParaRPr lang="en-US" sz="1800" smtClean="0"/>
          </a:p>
          <a:p>
            <a:r>
              <a:rPr lang="en-US" sz="1800" smtClean="0"/>
              <a:t>[3]. In: </a:t>
            </a:r>
            <a:r>
              <a:rPr lang="en-US" sz="1800" i="1" smtClean="0"/>
              <a:t>Wikipedia: the free encyclopedia</a:t>
            </a:r>
            <a:r>
              <a:rPr lang="en-US" sz="1800" smtClean="0"/>
              <a:t> [online]. San Francisco (CA): Wikimedia Foundation, 2001- [cit. 2013-04-16]. Dostupné z: http://cs.wikipedia.org/wiki/Kondenz%C3%A1tor </a:t>
            </a:r>
            <a:endParaRPr lang="cs-CZ" sz="18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415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Reálné vlastnosti rezistoru, cívky a kondenzátoru</vt:lpstr>
      <vt:lpstr>Snímek 3</vt:lpstr>
      <vt:lpstr>Snímek 4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Reálné vlastnosti rezistoru, cívky a kondenzátoru</dc:title>
  <dc:creator>Windows User</dc:creator>
  <cp:lastModifiedBy>siroky</cp:lastModifiedBy>
  <cp:revision>5</cp:revision>
  <dcterms:created xsi:type="dcterms:W3CDTF">2013-04-16T18:07:32Z</dcterms:created>
  <dcterms:modified xsi:type="dcterms:W3CDTF">2013-04-22T21:50:17Z</dcterms:modified>
</cp:coreProperties>
</file>