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7" r:id="rId2"/>
    <p:sldId id="258" r:id="rId3"/>
    <p:sldId id="259" r:id="rId4"/>
    <p:sldId id="260" r:id="rId5"/>
    <p:sldId id="256" r:id="rId6"/>
    <p:sldId id="267" r:id="rId7"/>
    <p:sldId id="270" r:id="rId8"/>
    <p:sldId id="265" r:id="rId9"/>
    <p:sldId id="268" r:id="rId10"/>
    <p:sldId id="266" r:id="rId11"/>
    <p:sldId id="272" r:id="rId12"/>
    <p:sldId id="273" r:id="rId13"/>
    <p:sldId id="261" r:id="rId14"/>
    <p:sldId id="262" r:id="rId15"/>
    <p:sldId id="263" r:id="rId16"/>
    <p:sldId id="264" r:id="rId17"/>
    <p:sldId id="27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7" autoAdjust="0"/>
    <p:restoredTop sz="94660"/>
  </p:normalViewPr>
  <p:slideViewPr>
    <p:cSldViewPr>
      <p:cViewPr>
        <p:scale>
          <a:sx n="76" d="100"/>
          <a:sy n="76" d="100"/>
        </p:scale>
        <p:origin x="-1230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FE735F-0F15-44CA-ACF5-3287F7A8D78E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23DBCCC-D311-435A-996E-8E312713D4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F80711A-2B56-4A63-A48C-F5456A04A20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23DBCCC-D311-435A-996E-8E312713D439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E98D9-8331-4D0A-A4F7-47CDE4B17EB9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08388A-7F94-427F-9394-86E79AB9FE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AD23F-1C42-41A1-B4B7-7BCC72A37010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60121-E695-472E-953C-6ADEAE1125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043A9-8AC5-40E1-9A01-A91E547C3DA9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DF48C-378F-4255-9F42-CCC8F0D54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8D8BF-AEAA-4EEB-92B4-F18AC6D17B45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69F8E-A203-47D9-847C-F132EF190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489FA-2C10-40B7-B5F0-5EE7D2CBCC82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FC677A-A476-4AAC-B1F8-280245DAC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32894E-8DE2-4447-A2D1-D25DE8A3EB9F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FE87F-AF8D-4940-BC08-8F64EA77D8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54CF3-A168-40D5-8ECF-BC7348C2A0CA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0115A-A007-451A-A092-89DA1D47B0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6F16E0-08FD-4898-8B71-F13A641758C6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4F2A7-1EA9-4DA0-B4F2-7D04DD0D1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CB0870-166F-4662-9D5E-88671F253199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CFB22-C886-4C55-893E-FF4D3D650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553F8-A266-462A-BF87-8691ED2F6778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1AC37-E1BA-4E5D-8FA2-F8C811BB5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9C354-0387-452E-8B97-17EBC0EF8F24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38315-60A7-453A-963A-40804D32A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F327F0-8732-401A-88A8-6D7045358AD6}" type="datetimeFigureOut">
              <a:rPr lang="cs-CZ"/>
              <a:pPr>
                <a:defRPr/>
              </a:pPr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B7D39DD-F120-41FC-9F7B-CA0B829B9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10542.html%204.201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afraporte.wz.cz/drink.htm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052" name="Picture 2" descr="C:\Users\ProBook05\Desktop\šabloyNápady\obrázky k šablonám\hlavička pro prezentaci.b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303213" y="-227013"/>
            <a:ext cx="9752013" cy="7313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 Box 4"/>
          <p:cNvSpPr txBox="1">
            <a:spLocks noChangeArrowheads="1"/>
          </p:cNvSpPr>
          <p:nvPr/>
        </p:nvSpPr>
        <p:spPr bwMode="auto">
          <a:xfrm>
            <a:off x="6156325" y="203200"/>
            <a:ext cx="3041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/>
              <a:t>VY_32_INOVACE_02.02.34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-11113" y="0"/>
            <a:ext cx="9144001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Název výukového </a:t>
            </a:r>
            <a:r>
              <a:rPr lang="cs-CZ" b="1" dirty="0" smtClean="0"/>
              <a:t>materiálu</a:t>
            </a:r>
            <a:r>
              <a:rPr lang="cs-CZ" dirty="0" smtClean="0"/>
              <a:t>: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Proč ten větší je lehčí?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(Soustava SI)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Předmět</a:t>
            </a:r>
            <a:r>
              <a:rPr lang="cs-CZ" b="1" dirty="0" smtClean="0"/>
              <a:t>: Fyzika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Autor:  Mgr. Ivana Šnáblová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Cílová skupina</a:t>
            </a:r>
            <a:r>
              <a:rPr lang="cs-CZ" b="1" dirty="0" smtClean="0"/>
              <a:t>: 6. ročník základní školy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DUBEN 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036050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611188" y="765175"/>
            <a:ext cx="828198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/>
              <a:t>Použité zdroje: </a:t>
            </a:r>
          </a:p>
          <a:p>
            <a:r>
              <a:rPr lang="cs-CZ" sz="2800" dirty="0">
                <a:hlinkClick r:id="rId3"/>
              </a:rPr>
              <a:t>http://www.</a:t>
            </a:r>
            <a:r>
              <a:rPr lang="cs-CZ" sz="2800" dirty="0" err="1">
                <a:hlinkClick r:id="rId3"/>
              </a:rPr>
              <a:t>clker.com</a:t>
            </a:r>
            <a:r>
              <a:rPr lang="cs-CZ" sz="2800" dirty="0">
                <a:hlinkClick r:id="rId3"/>
              </a:rPr>
              <a:t>/</a:t>
            </a:r>
            <a:r>
              <a:rPr lang="cs-CZ" sz="2800" dirty="0" err="1">
                <a:hlinkClick r:id="rId3"/>
              </a:rPr>
              <a:t>clipart</a:t>
            </a:r>
            <a:r>
              <a:rPr lang="cs-CZ" sz="2800" dirty="0">
                <a:hlinkClick r:id="rId3"/>
              </a:rPr>
              <a:t>-10542.html</a:t>
            </a:r>
            <a:r>
              <a:rPr lang="cs-CZ" sz="2800" dirty="0"/>
              <a:t>, (on line) 4.2012</a:t>
            </a:r>
          </a:p>
          <a:p>
            <a:r>
              <a:rPr lang="cs-CZ" sz="2800" dirty="0">
                <a:hlinkClick r:id="rId4"/>
              </a:rPr>
              <a:t>http://www.</a:t>
            </a:r>
            <a:r>
              <a:rPr lang="cs-CZ" sz="2800" dirty="0" err="1">
                <a:hlinkClick r:id="rId4"/>
              </a:rPr>
              <a:t>safraporte.wz.cz</a:t>
            </a:r>
            <a:r>
              <a:rPr lang="cs-CZ" sz="2800" dirty="0">
                <a:hlinkClick r:id="rId4"/>
              </a:rPr>
              <a:t>/drink.</a:t>
            </a:r>
            <a:r>
              <a:rPr lang="cs-CZ" sz="2800" dirty="0" err="1">
                <a:hlinkClick r:id="rId4"/>
              </a:rPr>
              <a:t>htm</a:t>
            </a:r>
            <a:r>
              <a:rPr lang="cs-CZ" sz="2800" dirty="0"/>
              <a:t>  (on line) </a:t>
            </a:r>
            <a:r>
              <a:rPr lang="cs-CZ" sz="2800" dirty="0" smtClean="0"/>
              <a:t>4.2012</a:t>
            </a:r>
          </a:p>
          <a:p>
            <a:r>
              <a:rPr lang="cs-CZ" sz="2800" dirty="0" smtClean="0"/>
              <a:t>www.office.</a:t>
            </a:r>
            <a:r>
              <a:rPr lang="cs-CZ" sz="2800" smtClean="0"/>
              <a:t>microsoft.com</a:t>
            </a:r>
            <a:endParaRPr lang="cs-CZ" sz="2800"/>
          </a:p>
          <a:p>
            <a:r>
              <a:rPr lang="cs-CZ" sz="2800" dirty="0"/>
              <a:t>Foto archiv autorky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Anotace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Materiál slouží k zavedení veličiny hustota a její jednotky.    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Materiály jsou určeny pro bezplatné používání pro potřeby výuky a vzdělávání na všech typech škol a školských zařízení. Jakékoliv další využití podléhá autorskému zákonu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Zavedení veličiny Hustota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340768"/>
            <a:ext cx="6400800" cy="838944"/>
          </a:xfr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Proč ten větší je lehčí?</a:t>
            </a:r>
            <a:endParaRPr lang="cs-CZ" sz="4400" dirty="0">
              <a:solidFill>
                <a:schemeClr val="bg1"/>
              </a:solidFill>
            </a:endParaRPr>
          </a:p>
        </p:txBody>
      </p:sp>
      <p:pic>
        <p:nvPicPr>
          <p:cNvPr id="6150" name="Picture 2" descr="C:\Users\ProBook05\AppData\Local\Microsoft\Windows\Temporary Internet Files\Content.IE5\H5GHRDI0\MM90028383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650" y="1196975"/>
            <a:ext cx="935038" cy="96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3" descr="C:\Users\ProBook05\AppData\Local\Microsoft\Windows\Temporary Internet Files\Content.IE5\M26ZAZBA\MM90028410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0550" y="1676400"/>
            <a:ext cx="5127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F:\DCIM\101MSDCF\DSC0035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8" y="168275"/>
            <a:ext cx="5002212" cy="667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631950" y="5835650"/>
            <a:ext cx="33845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chemeClr val="bg1"/>
                </a:solidFill>
              </a:rPr>
              <a:t>Porovnáme hmotnost těchto dvou nádob.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508625" y="549275"/>
            <a:ext cx="32400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Použijeme k tomu</a:t>
            </a:r>
          </a:p>
        </p:txBody>
      </p:sp>
      <p:sp>
        <p:nvSpPr>
          <p:cNvPr id="4" name="Obdélník 3">
            <a:hlinkClick r:id="rId4" action="ppaction://hlinksldjump"/>
          </p:cNvPr>
          <p:cNvSpPr/>
          <p:nvPr/>
        </p:nvSpPr>
        <p:spPr>
          <a:xfrm>
            <a:off x="5651500" y="1557338"/>
            <a:ext cx="2736850" cy="9350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o</a:t>
            </a:r>
            <a:r>
              <a:rPr lang="cs-CZ" sz="2800" dirty="0"/>
              <a:t>dměrný válec</a:t>
            </a:r>
            <a:endParaRPr lang="cs-CZ" sz="2800" dirty="0"/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5795963" y="4581525"/>
            <a:ext cx="2663825" cy="10080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metr</a:t>
            </a:r>
            <a:endParaRPr lang="cs-CZ" sz="3200" dirty="0"/>
          </a:p>
        </p:txBody>
      </p:sp>
      <p:sp>
        <p:nvSpPr>
          <p:cNvPr id="7" name="Obdélník 6">
            <a:hlinkClick r:id="rId5" action="ppaction://hlinksldjump"/>
          </p:cNvPr>
          <p:cNvSpPr/>
          <p:nvPr/>
        </p:nvSpPr>
        <p:spPr>
          <a:xfrm>
            <a:off x="5724525" y="2998788"/>
            <a:ext cx="2663825" cy="1009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Kuchyňské váhy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3851275" y="246063"/>
            <a:ext cx="2665413" cy="165576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/>
              <a:t>Ach, ta paměť.</a:t>
            </a:r>
            <a:endParaRPr lang="cs-CZ" sz="3600" dirty="0"/>
          </a:p>
        </p:txBody>
      </p:sp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019925" y="4941888"/>
            <a:ext cx="1655763" cy="1655762"/>
          </a:xfrm>
          <a:prstGeom prst="actionButtonBackPrevio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8196" name="Picture 3" descr="C:\Users\ProBook05\AppData\Local\Microsoft\Windows\Temporary Internet Files\Content.IE5\M26ZAZBA\MC9004244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6475" y="1928813"/>
            <a:ext cx="4718050" cy="459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:\DCIM\101MSDCF\DSC003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225"/>
            <a:ext cx="5219700" cy="695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ovéPole 1"/>
          <p:cNvSpPr txBox="1">
            <a:spLocks noChangeArrowheads="1"/>
          </p:cNvSpPr>
          <p:nvPr/>
        </p:nvSpPr>
        <p:spPr bwMode="auto">
          <a:xfrm>
            <a:off x="468313" y="382588"/>
            <a:ext cx="3024187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</a:rPr>
              <a:t>PET lahev na kuchyňské váze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219700" y="620713"/>
            <a:ext cx="3924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C00000"/>
                </a:solidFill>
              </a:rPr>
              <a:t>Odhadněte hmotnost </a:t>
            </a:r>
          </a:p>
        </p:txBody>
      </p:sp>
      <p:sp>
        <p:nvSpPr>
          <p:cNvPr id="4" name="Obdélník 3">
            <a:hlinkClick r:id="rId4" action="ppaction://hlinksldjump"/>
          </p:cNvPr>
          <p:cNvSpPr/>
          <p:nvPr/>
        </p:nvSpPr>
        <p:spPr>
          <a:xfrm>
            <a:off x="5580063" y="2867025"/>
            <a:ext cx="3024187" cy="12684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500g</a:t>
            </a:r>
            <a:endParaRPr lang="cs-CZ" sz="5400" dirty="0"/>
          </a:p>
        </p:txBody>
      </p:sp>
      <p:sp>
        <p:nvSpPr>
          <p:cNvPr id="5" name="Obdélník 4">
            <a:hlinkClick r:id="rId4" action="ppaction://hlinksldjump"/>
          </p:cNvPr>
          <p:cNvSpPr/>
          <p:nvPr/>
        </p:nvSpPr>
        <p:spPr>
          <a:xfrm>
            <a:off x="5580063" y="1412875"/>
            <a:ext cx="3024187" cy="12239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5g</a:t>
            </a:r>
            <a:endParaRPr lang="cs-CZ" sz="5400" dirty="0"/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5651500" y="4724400"/>
            <a:ext cx="2952750" cy="12969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/>
              <a:t>45 g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ProBook05\AppData\Local\Microsoft\Windows\Temporary Internet Files\Content.IE5\WV0HV792\MC900433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7600" y="2514600"/>
            <a:ext cx="4370388" cy="4370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láček 1"/>
          <p:cNvSpPr/>
          <p:nvPr/>
        </p:nvSpPr>
        <p:spPr>
          <a:xfrm>
            <a:off x="1619250" y="908050"/>
            <a:ext cx="2881313" cy="1081088"/>
          </a:xfrm>
          <a:prstGeom prst="cloudCallout">
            <a:avLst>
              <a:gd name="adj1" fmla="val 72482"/>
              <a:gd name="adj2" fmla="val 10996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Špatný odhad</a:t>
            </a:r>
            <a:endParaRPr lang="cs-CZ" sz="2400" dirty="0"/>
          </a:p>
        </p:txBody>
      </p:sp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84138" y="5084763"/>
            <a:ext cx="1655762" cy="1609725"/>
          </a:xfrm>
          <a:prstGeom prst="actionButtonBackPreviou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:\DCIM\101MSDCF\DSC0034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13" y="0"/>
            <a:ext cx="5065712" cy="675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ovéPole 1"/>
          <p:cNvSpPr txBox="1">
            <a:spLocks noChangeArrowheads="1"/>
          </p:cNvSpPr>
          <p:nvPr/>
        </p:nvSpPr>
        <p:spPr bwMode="auto">
          <a:xfrm>
            <a:off x="11113" y="0"/>
            <a:ext cx="374491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FF00"/>
                </a:solidFill>
              </a:rPr>
              <a:t>Skleněná lahvička na stejné váze</a:t>
            </a:r>
          </a:p>
        </p:txBody>
      </p:sp>
      <p:sp>
        <p:nvSpPr>
          <p:cNvPr id="3" name="Obdélník 2">
            <a:hlinkClick r:id="rId4" action="ppaction://hlinksldjump"/>
          </p:cNvPr>
          <p:cNvSpPr/>
          <p:nvPr/>
        </p:nvSpPr>
        <p:spPr>
          <a:xfrm>
            <a:off x="5508625" y="1077913"/>
            <a:ext cx="2735263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/>
              <a:t>500g</a:t>
            </a:r>
            <a:endParaRPr lang="cs-CZ" sz="4800" dirty="0"/>
          </a:p>
        </p:txBody>
      </p:sp>
      <p:sp>
        <p:nvSpPr>
          <p:cNvPr id="5" name="Obdélník 4">
            <a:hlinkClick r:id="rId5" action="ppaction://hlinksldjump"/>
          </p:cNvPr>
          <p:cNvSpPr/>
          <p:nvPr/>
        </p:nvSpPr>
        <p:spPr>
          <a:xfrm>
            <a:off x="5534025" y="2852738"/>
            <a:ext cx="2736850" cy="12969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/>
              <a:t>200g</a:t>
            </a:r>
            <a:endParaRPr lang="cs-CZ" sz="4800" dirty="0"/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5534025" y="4581525"/>
            <a:ext cx="2736850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/>
              <a:t>100g</a:t>
            </a:r>
            <a:endParaRPr lang="cs-CZ" sz="4800" dirty="0"/>
          </a:p>
        </p:txBody>
      </p:sp>
      <p:sp>
        <p:nvSpPr>
          <p:cNvPr id="11271" name="TextovéPole 6"/>
          <p:cNvSpPr txBox="1">
            <a:spLocks noChangeArrowheads="1"/>
          </p:cNvSpPr>
          <p:nvPr/>
        </p:nvSpPr>
        <p:spPr bwMode="auto">
          <a:xfrm>
            <a:off x="5076825" y="69850"/>
            <a:ext cx="39227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C00000"/>
                </a:solidFill>
              </a:rPr>
              <a:t>Odhadněte hmotnost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ProBook05\AppData\Local\Microsoft\Windows\Temporary Internet Files\Content.IE5\EXD94XE5\MC9004238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7113" y="2457450"/>
            <a:ext cx="4281487" cy="414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láček 1"/>
          <p:cNvSpPr/>
          <p:nvPr/>
        </p:nvSpPr>
        <p:spPr>
          <a:xfrm>
            <a:off x="1042988" y="476250"/>
            <a:ext cx="3816350" cy="1189038"/>
          </a:xfrm>
          <a:prstGeom prst="cloudCallout">
            <a:avLst>
              <a:gd name="adj1" fmla="val 65567"/>
              <a:gd name="adj2" fmla="val 175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Zase vedle</a:t>
            </a:r>
            <a:endParaRPr lang="cs-CZ" sz="3200" dirty="0"/>
          </a:p>
        </p:txBody>
      </p:sp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684213" y="5084763"/>
            <a:ext cx="1150937" cy="1223962"/>
          </a:xfrm>
          <a:prstGeom prst="actionButtonBackPreviou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1703388" y="669925"/>
            <a:ext cx="611981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solidFill>
                  <a:srgbClr val="C00000"/>
                </a:solidFill>
              </a:rPr>
              <a:t>Proč je malá lahvička těžší než ta velká?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803275" y="3500438"/>
            <a:ext cx="79200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Sklo má větší </a:t>
            </a:r>
            <a:r>
              <a:rPr lang="cs-CZ" sz="3600">
                <a:solidFill>
                  <a:srgbClr val="FF0000"/>
                </a:solidFill>
              </a:rPr>
              <a:t>hustotu</a:t>
            </a:r>
            <a:r>
              <a:rPr lang="cs-CZ" sz="3600"/>
              <a:t> než polyetylén.</a:t>
            </a:r>
          </a:p>
        </p:txBody>
      </p:sp>
      <p:cxnSp>
        <p:nvCxnSpPr>
          <p:cNvPr id="5" name="Přímá spojnice 4"/>
          <p:cNvCxnSpPr>
            <a:endCxn id="3" idx="2"/>
          </p:cNvCxnSpPr>
          <p:nvPr/>
        </p:nvCxnSpPr>
        <p:spPr>
          <a:xfrm>
            <a:off x="3492500" y="4146550"/>
            <a:ext cx="1270000" cy="0"/>
          </a:xfrm>
          <a:prstGeom prst="line">
            <a:avLst/>
          </a:prstGeom>
          <a:ln w="5715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roBook05\AppData\Local\Microsoft\Windows\Temporary Internet Files\Content.IE5\WV0HV792\MC9004417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115888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3910013"/>
            <a:ext cx="1704975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340" name="TextovéPole 7"/>
          <p:cNvSpPr txBox="1">
            <a:spLocks noChangeArrowheads="1"/>
          </p:cNvSpPr>
          <p:nvPr/>
        </p:nvSpPr>
        <p:spPr bwMode="auto">
          <a:xfrm>
            <a:off x="0" y="6596063"/>
            <a:ext cx="36004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/>
              <a:t>http://www.clker.com/clipart-10542.html</a:t>
            </a:r>
          </a:p>
        </p:txBody>
      </p:sp>
      <p:sp>
        <p:nvSpPr>
          <p:cNvPr id="14341" name="TextovéPole 3"/>
          <p:cNvSpPr txBox="1">
            <a:spLocks noChangeArrowheads="1"/>
          </p:cNvSpPr>
          <p:nvPr/>
        </p:nvSpPr>
        <p:spPr bwMode="auto">
          <a:xfrm>
            <a:off x="1103313" y="836613"/>
            <a:ext cx="62658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Pro hosty vyrobíme z ovocného sirupu, z džusu a citronové šťávy barevný nápoj.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874838" y="4724400"/>
            <a:ext cx="51117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Ze sodovky a sirupu vyrobíme také zajímavou barevnou kombinaci.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800225" y="2754313"/>
            <a:ext cx="5724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solidFill>
                  <a:srgbClr val="FF0000"/>
                </a:solidFill>
              </a:rPr>
              <a:t>Musíte lít kapaliny opatrně, aby se vám nesmíchaly.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6525" y="3848100"/>
            <a:ext cx="1704975" cy="2686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363" name="TextovéPole 1"/>
          <p:cNvSpPr txBox="1">
            <a:spLocks noChangeArrowheads="1"/>
          </p:cNvSpPr>
          <p:nvPr/>
        </p:nvSpPr>
        <p:spPr bwMode="auto">
          <a:xfrm>
            <a:off x="14288" y="6524625"/>
            <a:ext cx="36004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/>
              <a:t>http://www.clker.com/clipart-10542.html</a:t>
            </a:r>
          </a:p>
        </p:txBody>
      </p:sp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1670050" y="5876925"/>
            <a:ext cx="38893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FF0000"/>
                </a:solidFill>
              </a:rPr>
              <a:t>Proč se sirup drží u dna? </a:t>
            </a:r>
          </a:p>
        </p:txBody>
      </p:sp>
      <p:pic>
        <p:nvPicPr>
          <p:cNvPr id="2053" name="Picture 5" descr="F:\DCIM\101MSDCF\DSC00359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78438" y="23813"/>
            <a:ext cx="3867150" cy="515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F:\DCIM\101MSDCF\DSC00360.JPG"/>
          <p:cNvPicPr>
            <a:picLocks noChangeAspect="1" noChangeArrowheads="1"/>
          </p:cNvPicPr>
          <p:nvPr/>
        </p:nvPicPr>
        <p:blipFill>
          <a:blip r:embed="rId5" cstate="print"/>
          <a:srcRect l="33525" t="44446" r="22820" b="34248"/>
          <a:stretch>
            <a:fillRect/>
          </a:stretch>
        </p:blipFill>
        <p:spPr bwMode="auto">
          <a:xfrm>
            <a:off x="5262563" y="4630738"/>
            <a:ext cx="4105275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36525" y="765175"/>
            <a:ext cx="4148138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Sodovka ve stejné láhvi by měla hmotnost  jen 700g.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36525" y="2535238"/>
            <a:ext cx="43640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Objem láhve je 0, 7 l.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16700" y="3141663"/>
            <a:ext cx="2493963" cy="3703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387" name="Obdélník 2"/>
          <p:cNvSpPr>
            <a:spLocks noChangeArrowheads="1"/>
          </p:cNvSpPr>
          <p:nvPr/>
        </p:nvSpPr>
        <p:spPr bwMode="auto">
          <a:xfrm>
            <a:off x="7242175" y="6596063"/>
            <a:ext cx="187325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/>
              <a:t>http://www.safraporte.wz.cz/drink.htm 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881063" y="376238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Hustota látky </a:t>
            </a:r>
            <a:br>
              <a:rPr lang="cs-CZ" dirty="0" smtClean="0"/>
            </a:br>
            <a:r>
              <a:rPr lang="cs-CZ" dirty="0" smtClean="0"/>
              <a:t>závisí na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67544" y="1556792"/>
            <a:ext cx="8229600" cy="4525963"/>
          </a:xfrm>
          <a:blipFill rotWithShape="1">
            <a:blip r:embed="rId4" cstate="print"/>
            <a:stretch>
              <a:fillRect l="-1704" t="-1750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851275" y="1628775"/>
            <a:ext cx="7207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rgbClr val="FF0000"/>
                </a:solidFill>
              </a:rPr>
              <a:t>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348038" y="2133600"/>
            <a:ext cx="503237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solidFill>
                  <a:srgbClr val="FF0000"/>
                </a:solidFill>
              </a:rPr>
              <a:t>V</a:t>
            </a:r>
          </a:p>
        </p:txBody>
      </p:sp>
      <p:sp>
        <p:nvSpPr>
          <p:cNvPr id="12" name="TextovéPole 1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304593" y="116632"/>
            <a:ext cx="864096" cy="830997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10" grpId="0"/>
      <p:bldP spid="11" grpId="0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ovéPole 1"/>
          <p:cNvSpPr txBox="1">
            <a:spLocks noChangeArrowheads="1"/>
          </p:cNvSpPr>
          <p:nvPr/>
        </p:nvSpPr>
        <p:spPr bwMode="auto">
          <a:xfrm>
            <a:off x="611188" y="692150"/>
            <a:ext cx="38163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Doplníme si jednotky.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1560" y="1988840"/>
            <a:ext cx="1656184" cy="707886"/>
          </a:xfrm>
          <a:prstGeom prst="rect">
            <a:avLst/>
          </a:prstGeom>
          <a:blipFill rotWithShape="1">
            <a:blip r:embed="rId3" cstate="print"/>
            <a:stretch>
              <a:fillRect l="-12868" t="-15517" b="-36207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1560" y="3429000"/>
            <a:ext cx="3312368" cy="707886"/>
          </a:xfrm>
          <a:prstGeom prst="rect">
            <a:avLst/>
          </a:prstGeom>
          <a:blipFill rotWithShape="1">
            <a:blip r:embed="rId4" cstate="print"/>
            <a:stretch>
              <a:fillRect l="-6434" t="-14655" b="-36207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635895" y="2428900"/>
            <a:ext cx="2016225" cy="1462132"/>
          </a:xfrm>
          <a:prstGeom prst="rect">
            <a:avLst/>
          </a:prstGeom>
          <a:blipFill rotWithShape="1">
            <a:blip r:embed="rId5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Pravá složená závorka 5"/>
          <p:cNvSpPr/>
          <p:nvPr/>
        </p:nvSpPr>
        <p:spPr>
          <a:xfrm>
            <a:off x="2519363" y="2428875"/>
            <a:ext cx="252412" cy="1462088"/>
          </a:xfrm>
          <a:prstGeom prst="rightBrac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5" name="Picture 2" descr="C:\Users\ProBook05\AppData\Local\Microsoft\Windows\Temporary Internet Files\Content.IE5\3VRMUXWH\MC90001293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950" y="3797300"/>
            <a:ext cx="1906588" cy="292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Další jednotky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3" cstate="print"/>
            <a:stretch>
              <a:fillRect l="-2296" t="-2426"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55875" y="4149725"/>
            <a:ext cx="3887788" cy="1366838"/>
          </a:xfrm>
          <a:prstGeom prst="rect">
            <a:avLst/>
          </a:prstGeom>
          <a:noFill/>
          <a:ln w="7620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259</Words>
  <Application>Microsoft Office PowerPoint</Application>
  <PresentationFormat>Předvádění na obrazovce (4:3)</PresentationFormat>
  <Paragraphs>76</Paragraphs>
  <Slides>17</Slides>
  <Notes>17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0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Zavedení veličiny Hustota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Hustota látky  závisí na</vt:lpstr>
      <vt:lpstr>Snímek 16</vt:lpstr>
      <vt:lpstr>Další jednotky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Zavedení veličiny Hustota</dc:title>
  <dc:creator>ProBook05</dc:creator>
  <cp:lastModifiedBy>šárka</cp:lastModifiedBy>
  <cp:revision>27</cp:revision>
  <cp:lastPrinted>2012-04-25T18:07:03Z</cp:lastPrinted>
  <dcterms:created xsi:type="dcterms:W3CDTF">2012-04-12T09:26:46Z</dcterms:created>
  <dcterms:modified xsi:type="dcterms:W3CDTF">2013-04-23T06:05:06Z</dcterms:modified>
</cp:coreProperties>
</file>