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Default Extension="docx" ContentType="application/vnd.openxmlformats-officedocument.wordprocessingml.document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Default Extension="vml" ContentType="application/vnd.openxmlformats-officedocument.vmlDrawing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63" r:id="rId2"/>
    <p:sldId id="264" r:id="rId3"/>
    <p:sldId id="265" r:id="rId4"/>
    <p:sldId id="266" r:id="rId5"/>
    <p:sldId id="269" r:id="rId6"/>
    <p:sldId id="270" r:id="rId7"/>
    <p:sldId id="256" r:id="rId8"/>
    <p:sldId id="257" r:id="rId9"/>
    <p:sldId id="258" r:id="rId10"/>
    <p:sldId id="259" r:id="rId11"/>
    <p:sldId id="260" r:id="rId12"/>
    <p:sldId id="261" r:id="rId13"/>
    <p:sldId id="262" r:id="rId14"/>
    <p:sldId id="267" r:id="rId15"/>
    <p:sldId id="272" r:id="rId16"/>
    <p:sldId id="273" r:id="rId17"/>
    <p:sldId id="271" r:id="rId1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6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8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4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E8E0CF-A1FA-4B5E-9F5E-E913C274D877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5EE7A8-30CF-4142-8CF1-6AB1246F216E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5EE7A8-30CF-4142-8CF1-6AB1246F216E}" type="slidenum">
              <a:rPr lang="cs-CZ" smtClean="0"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5EE7A8-30CF-4142-8CF1-6AB1246F216E}" type="slidenum">
              <a:rPr lang="cs-CZ" smtClean="0"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5EE7A8-30CF-4142-8CF1-6AB1246F216E}" type="slidenum">
              <a:rPr lang="cs-CZ" smtClean="0"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5EE7A8-30CF-4142-8CF1-6AB1246F216E}" type="slidenum">
              <a:rPr lang="cs-CZ" smtClean="0"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5EE7A8-30CF-4142-8CF1-6AB1246F216E}" type="slidenum">
              <a:rPr lang="cs-CZ" smtClean="0"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5EE7A8-30CF-4142-8CF1-6AB1246F216E}" type="slidenum">
              <a:rPr lang="cs-CZ" smtClean="0"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5EE7A8-30CF-4142-8CF1-6AB1246F216E}" type="slidenum">
              <a:rPr lang="cs-CZ" smtClean="0"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5EE7A8-30CF-4142-8CF1-6AB1246F216E}" type="slidenum">
              <a:rPr lang="cs-CZ" smtClean="0"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5EE7A8-30CF-4142-8CF1-6AB1246F216E}" type="slidenum">
              <a:rPr lang="cs-CZ" smtClean="0"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5EE7A8-30CF-4142-8CF1-6AB1246F216E}" type="slidenum">
              <a:rPr lang="cs-CZ" smtClean="0"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5EE7A8-30CF-4142-8CF1-6AB1246F216E}" type="slidenum">
              <a:rPr lang="cs-CZ" smtClean="0"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5EE7A8-30CF-4142-8CF1-6AB1246F216E}" type="slidenum">
              <a:rPr lang="cs-CZ" smtClean="0"/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5EE7A8-30CF-4142-8CF1-6AB1246F216E}" type="slidenum">
              <a:rPr lang="cs-CZ" smtClean="0"/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5EE7A8-30CF-4142-8CF1-6AB1246F216E}" type="slidenum">
              <a:rPr lang="cs-CZ" smtClean="0"/>
              <a:t>14</a:t>
            </a:fld>
            <a:endParaRPr lang="cs-CZ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5EE7A8-30CF-4142-8CF1-6AB1246F216E}" type="slidenum">
              <a:rPr lang="cs-CZ" smtClean="0"/>
              <a:t>15</a:t>
            </a:fld>
            <a:endParaRPr lang="cs-CZ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5EE7A8-30CF-4142-8CF1-6AB1246F216E}" type="slidenum">
              <a:rPr lang="cs-CZ" smtClean="0"/>
              <a:t>16</a:t>
            </a:fld>
            <a:endParaRPr lang="cs-CZ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5EE7A8-30CF-4142-8CF1-6AB1246F216E}" type="slidenum">
              <a:rPr lang="cs-CZ" smtClean="0"/>
              <a:t>17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B6286D-026A-446E-A9D8-7C840363B848}" type="datetimeFigureOut">
              <a:rPr lang="cs-CZ"/>
              <a:pPr>
                <a:defRPr/>
              </a:pPr>
              <a:t>23.4.2013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C70D38-7DD2-4A83-B19A-00EB5B5553C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C88A85-688C-43DC-8C4B-1FDFC4D31DFD}" type="datetimeFigureOut">
              <a:rPr lang="cs-CZ"/>
              <a:pPr>
                <a:defRPr/>
              </a:pPr>
              <a:t>23.4.2013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18B549-65C4-4CBD-B673-2DF3A6EC214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D85FDD-EFF5-4C7C-86B8-CB5418A0BBB9}" type="datetimeFigureOut">
              <a:rPr lang="cs-CZ"/>
              <a:pPr>
                <a:defRPr/>
              </a:pPr>
              <a:t>23.4.2013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15B7EE-D9BB-4A5C-A2AF-09C5D12AC54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7D3D0F-1C01-40FC-87A7-88C513524FE9}" type="datetimeFigureOut">
              <a:rPr lang="cs-CZ"/>
              <a:pPr>
                <a:defRPr/>
              </a:pPr>
              <a:t>23.4.2013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653635-DE34-4D20-97F6-31D2E688A83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F51D6C-3A21-4052-B8B2-46E30CE33A8D}" type="datetimeFigureOut">
              <a:rPr lang="cs-CZ"/>
              <a:pPr>
                <a:defRPr/>
              </a:pPr>
              <a:t>23.4.2013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146897-29B3-49FC-9BC3-11C79CF937A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B8BBF1-F16C-4E3B-B6D1-186CCF9B2E09}" type="datetimeFigureOut">
              <a:rPr lang="cs-CZ"/>
              <a:pPr>
                <a:defRPr/>
              </a:pPr>
              <a:t>23.4.2013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E1F2E7-7FDE-4691-8406-685A5DD629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A7F69C-4B47-4DD5-B22F-0731AFADD20D}" type="datetimeFigureOut">
              <a:rPr lang="cs-CZ"/>
              <a:pPr>
                <a:defRPr/>
              </a:pPr>
              <a:t>23.4.2013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18DCDA-F29F-4649-A700-9F5D3FBA051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F83491-5D44-427C-AD89-DC39ECBD8A2A}" type="datetimeFigureOut">
              <a:rPr lang="cs-CZ"/>
              <a:pPr>
                <a:defRPr/>
              </a:pPr>
              <a:t>23.4.2013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DA8942-702D-48D9-BDB3-837E6FC3D04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569815-B41F-49E6-909F-06D66F47D1ED}" type="datetimeFigureOut">
              <a:rPr lang="cs-CZ"/>
              <a:pPr>
                <a:defRPr/>
              </a:pPr>
              <a:t>23.4.2013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24F08E-948B-47C8-85F2-C7AF8E1F703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E431D6-F810-4154-ACA8-38471F859584}" type="datetimeFigureOut">
              <a:rPr lang="cs-CZ"/>
              <a:pPr>
                <a:defRPr/>
              </a:pPr>
              <a:t>23.4.2013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7C7083-8F69-4035-B05E-C9B8EF486D1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EF0D5F-4771-4836-AE26-E3750A45299A}" type="datetimeFigureOut">
              <a:rPr lang="cs-CZ"/>
              <a:pPr>
                <a:defRPr/>
              </a:pPr>
              <a:t>23.4.2013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D1C34A-258B-48D3-97E1-32041D9993F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E21477A-0BFA-4DFB-A3C7-CEAFF4B3EBD1}" type="datetimeFigureOut">
              <a:rPr lang="cs-CZ"/>
              <a:pPr>
                <a:defRPr/>
              </a:pPr>
              <a:t>23.4.2013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EF16557-0B2D-4C36-8C29-2923BCA7361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slide" Target="slide5.xml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wmf"/><Relationship Id="rId5" Type="http://schemas.openxmlformats.org/officeDocument/2006/relationships/slide" Target="slide6.xml"/><Relationship Id="rId4" Type="http://schemas.openxmlformats.org/officeDocument/2006/relationships/image" Target="../media/image6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slide" Target="slide5.xml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slide" Target="slide6.xml"/><Relationship Id="rId4" Type="http://schemas.openxmlformats.org/officeDocument/2006/relationships/image" Target="../media/image6.w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3.jpeg"/><Relationship Id="rId7" Type="http://schemas.openxmlformats.org/officeDocument/2006/relationships/image" Target="../media/image14.w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6" Type="http://schemas.openxmlformats.org/officeDocument/2006/relationships/slide" Target="slide6.xml"/><Relationship Id="rId5" Type="http://schemas.openxmlformats.org/officeDocument/2006/relationships/image" Target="../media/image6.wmf"/><Relationship Id="rId4" Type="http://schemas.openxmlformats.org/officeDocument/2006/relationships/slide" Target="slide5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slide" Target="slide6.xml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wmf"/><Relationship Id="rId5" Type="http://schemas.openxmlformats.org/officeDocument/2006/relationships/slide" Target="slide5.xml"/><Relationship Id="rId4" Type="http://schemas.openxmlformats.org/officeDocument/2006/relationships/image" Target="../media/image6.w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slide" Target="slide6.xml"/><Relationship Id="rId7" Type="http://schemas.openxmlformats.org/officeDocument/2006/relationships/image" Target="../media/image19.w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8.jpeg"/><Relationship Id="rId5" Type="http://schemas.openxmlformats.org/officeDocument/2006/relationships/slide" Target="slide5.xml"/><Relationship Id="rId4" Type="http://schemas.openxmlformats.org/officeDocument/2006/relationships/image" Target="../media/image6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slide" Target="slide5.xml"/><Relationship Id="rId4" Type="http://schemas.openxmlformats.org/officeDocument/2006/relationships/image" Target="../media/image6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package" Target="../embeddings/Dokument_aplikace_Microsoft_Office_Word1.docx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package" Target="../embeddings/Dokument_aplikace_Microsoft_Office_Word2.docx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package" Target="../embeddings/Dokument_aplikace_Microsoft_Office_Word3.docx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/>
          </a:p>
        </p:txBody>
      </p:sp>
      <p:pic>
        <p:nvPicPr>
          <p:cNvPr id="2052" name="Picture 2" descr="C:\Users\ProBook05\Desktop\šabloyNápady\obrázky k šablonám\hlavička pro prezentaci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03213" y="-227013"/>
            <a:ext cx="9752013" cy="731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Text Box 4"/>
          <p:cNvSpPr txBox="1">
            <a:spLocks noChangeArrowheads="1"/>
          </p:cNvSpPr>
          <p:nvPr/>
        </p:nvSpPr>
        <p:spPr bwMode="auto">
          <a:xfrm>
            <a:off x="5654675" y="203200"/>
            <a:ext cx="3041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/>
              <a:t>VY_32_INOVACE_02.01.18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-11113" y="0"/>
            <a:ext cx="9144001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/>
              <a:t>Název výukového materiálu</a:t>
            </a:r>
            <a:r>
              <a:rPr lang="cs-CZ" dirty="0" smtClean="0"/>
              <a:t>: 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Pevné, kapalné a plynné těleso – kvíz s tajenkou a křížovka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(Látka a těleso)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/>
              <a:t>Předmět</a:t>
            </a:r>
            <a:r>
              <a:rPr lang="cs-CZ" b="1" dirty="0" smtClean="0"/>
              <a:t>: Fyzika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/>
              <a:t>Autor:  Mgr. Ivana Šnáblová</a:t>
            </a:r>
            <a:endParaRPr lang="cs-CZ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/>
              <a:t>Cílová skupina</a:t>
            </a:r>
            <a:r>
              <a:rPr lang="cs-CZ" b="1" dirty="0" smtClean="0"/>
              <a:t>: 7. ročník základní školy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LEDEN 2013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036050" cy="6858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099" name="TextovéPole 4"/>
          <p:cNvSpPr txBox="1">
            <a:spLocks noChangeArrowheads="1"/>
          </p:cNvSpPr>
          <p:nvPr/>
        </p:nvSpPr>
        <p:spPr bwMode="auto">
          <a:xfrm>
            <a:off x="611188" y="765175"/>
            <a:ext cx="4465637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 dirty="0"/>
              <a:t>Použité zdroje:</a:t>
            </a:r>
          </a:p>
          <a:p>
            <a:r>
              <a:rPr lang="cs-CZ" sz="2800" dirty="0"/>
              <a:t>Obrázky: </a:t>
            </a:r>
            <a:r>
              <a:rPr lang="cs-CZ" sz="2800" dirty="0" smtClean="0"/>
              <a:t>www.office.</a:t>
            </a:r>
            <a:r>
              <a:rPr lang="cs-CZ" sz="2800" dirty="0" err="1" smtClean="0"/>
              <a:t>microsoft.com</a:t>
            </a:r>
            <a:endParaRPr lang="cs-CZ" sz="2800" dirty="0"/>
          </a:p>
          <a:p>
            <a:r>
              <a:rPr lang="cs-CZ" sz="2800" dirty="0"/>
              <a:t>Archiv autorky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Anotace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Materiál slouží k zopakování a shrnutí učiva o vlastnostech látek. Součástí materiálu je pracovní list, který je k dispozici na snímku č. 15. Řešení křížovky je na snímku č. 16. 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Řešení kvízových otázek s tajenkou je možné kontrolovat kliknutím na obličej vedle nabízené odpovědi na otázku, návrat do kvízu je klikem na značku       . 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/>
              <a:t>Materiály jsou určeny pro bezplatné používání pro potřeby výuky a vzdělávání na všech typech škol a školských zařízení. Jakékoliv další využití podléhá </a:t>
            </a:r>
            <a:r>
              <a:rPr lang="cs-CZ" b="1"/>
              <a:t>autorskému </a:t>
            </a:r>
            <a:r>
              <a:rPr lang="cs-CZ" b="1" smtClean="0"/>
              <a:t>zákonu.</a:t>
            </a:r>
            <a:endParaRPr lang="cs-CZ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  <p:sp>
        <p:nvSpPr>
          <p:cNvPr id="4" name="Tlačítko akce: Zpět nebo Předchozí 3">
            <a:hlinkClick r:id="" action="ppaction://noaction" highlightClick="1"/>
          </p:cNvPr>
          <p:cNvSpPr/>
          <p:nvPr/>
        </p:nvSpPr>
        <p:spPr>
          <a:xfrm>
            <a:off x="1331913" y="4292600"/>
            <a:ext cx="431800" cy="360363"/>
          </a:xfrm>
          <a:prstGeom prst="actionButtonBackPreviou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7" descr="C:\Users\ProBook05\AppData\Local\Microsoft\Windows\Temporary Internet Files\Content.IE5\E7HJ9RDX\MC90044203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213" y="1916113"/>
            <a:ext cx="3024187" cy="377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lačítko akce: Zpět nebo Předchozí 1">
            <a:hlinkClick r:id="" action="ppaction://hlinkshowjump?jump=lastslideviewed" highlightClick="1"/>
          </p:cNvPr>
          <p:cNvSpPr/>
          <p:nvPr/>
        </p:nvSpPr>
        <p:spPr>
          <a:xfrm>
            <a:off x="4932363" y="4797425"/>
            <a:ext cx="431800" cy="339725"/>
          </a:xfrm>
          <a:prstGeom prst="actionButtonBackPrevious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 descr="C:\Users\ProBook05\AppData\Local\Microsoft\Windows\Temporary Internet Files\Content.IE5\FH16WJHT\MC90043440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313" y="1628775"/>
            <a:ext cx="3440112" cy="360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lačítko akce: Zpět nebo Předchozí 1">
            <a:hlinkClick r:id="" action="ppaction://hlinkshowjump?jump=lastslideviewed" highlightClick="1"/>
          </p:cNvPr>
          <p:cNvSpPr/>
          <p:nvPr/>
        </p:nvSpPr>
        <p:spPr>
          <a:xfrm>
            <a:off x="3592513" y="5232400"/>
            <a:ext cx="1511300" cy="503238"/>
          </a:xfrm>
          <a:prstGeom prst="actionButtonBackPrevious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/>
              <a:t>PEVNÁ LÁTKA , KAPALINA, PLYN</a:t>
            </a:r>
          </a:p>
        </p:txBody>
      </p:sp>
      <p:sp>
        <p:nvSpPr>
          <p:cNvPr id="8195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VYZNÁŠ SE V JEJICH VLASTNOSTECH</a:t>
            </a:r>
          </a:p>
        </p:txBody>
      </p:sp>
      <p:pic>
        <p:nvPicPr>
          <p:cNvPr id="8196" name="Picture 2" descr="C:\Users\ProBook05\AppData\Local\Microsoft\Windows\Temporary Internet Files\Content.IE5\E7HJ9RDX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620713"/>
            <a:ext cx="1854200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3" descr="C:\Users\ProBook05\AppData\Local\Microsoft\Windows\Temporary Internet Files\Content.IE5\987JCAQT\MC900434403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19925" y="3789363"/>
            <a:ext cx="1362075" cy="190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1. VYBER AMORFNÍ LÁTKU.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rgbClr val="FF0000"/>
                </a:solidFill>
              </a:rPr>
              <a:t>L</a:t>
            </a:r>
            <a:r>
              <a:rPr lang="cs-CZ" dirty="0" smtClean="0"/>
              <a:t>   VOSK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rgbClr val="FF0000"/>
                </a:solidFill>
              </a:rPr>
              <a:t>M</a:t>
            </a:r>
            <a:r>
              <a:rPr lang="cs-CZ" dirty="0" smtClean="0"/>
              <a:t>   KŘEMEN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rgbClr val="FF0000"/>
                </a:solidFill>
              </a:rPr>
              <a:t>N</a:t>
            </a:r>
            <a:r>
              <a:rPr lang="cs-CZ" dirty="0" smtClean="0"/>
              <a:t>     GRAFIT</a:t>
            </a:r>
            <a:endParaRPr lang="cs-CZ" dirty="0"/>
          </a:p>
        </p:txBody>
      </p:sp>
      <p:pic>
        <p:nvPicPr>
          <p:cNvPr id="9220" name="Picture 7" descr="C:\Users\ProBook05\AppData\Local\Microsoft\Windows\Temporary Internet Files\Content.IE5\987JCAQT\MC900434411[1].wm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4075" y="1196975"/>
            <a:ext cx="1392238" cy="156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7" descr="C:\Users\ProBook05\AppData\Local\Microsoft\Windows\Temporary Internet Files\Content.IE5\987JCAQT\MC900434411[1].wmf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875" y="2916238"/>
            <a:ext cx="13938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7" descr="C:\Users\ProBook05\AppData\Local\Microsoft\Windows\Temporary Internet Files\Content.IE5\987JCAQT\MC900434411[1].wmf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68563" y="4941888"/>
            <a:ext cx="1393825" cy="156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Picture 2" descr="C:\Users\ProBook05\AppData\Local\Microsoft\Windows\Temporary Internet Files\Content.IE5\987JCAQT\MC900358425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27538" y="1231900"/>
            <a:ext cx="1816100" cy="1497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4" name="Picture 4" descr="C:\Users\ProBook05\AppData\Local\Microsoft\Windows\Temporary Internet Files\Content.IE5\E7HJ9RDX\MC900442141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16463" y="4810125"/>
            <a:ext cx="18415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5" name="Picture 5" descr="C:\Users\Public\Documents\šabloyNápady\látka a těleso\DSC0091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8" cstate="print"/>
          <a:srcRect/>
          <a:stretch>
            <a:fillRect/>
          </a:stretch>
        </p:blipFill>
        <p:spPr>
          <a:xfrm>
            <a:off x="6759575" y="3014663"/>
            <a:ext cx="1830388" cy="13716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2. KTERÁ LÁTKA JE ZA NORMÁLNÍCH PODMÍNEK KAPALINA?</a:t>
            </a:r>
            <a:endParaRPr lang="cs-CZ" dirty="0"/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r>
              <a:rPr lang="cs-CZ" smtClean="0">
                <a:solidFill>
                  <a:srgbClr val="FF0000"/>
                </a:solidFill>
              </a:rPr>
              <a:t>H</a:t>
            </a:r>
            <a:r>
              <a:rPr lang="cs-CZ" smtClean="0"/>
              <a:t>   XENON</a:t>
            </a:r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r>
              <a:rPr lang="cs-CZ" smtClean="0">
                <a:solidFill>
                  <a:srgbClr val="FF0000"/>
                </a:solidFill>
              </a:rPr>
              <a:t>I </a:t>
            </a:r>
            <a:r>
              <a:rPr lang="cs-CZ" smtClean="0"/>
              <a:t>    RTUŤ</a:t>
            </a:r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r>
              <a:rPr lang="cs-CZ" smtClean="0">
                <a:solidFill>
                  <a:srgbClr val="FF0000"/>
                </a:solidFill>
              </a:rPr>
              <a:t>J</a:t>
            </a:r>
            <a:r>
              <a:rPr lang="cs-CZ" smtClean="0"/>
              <a:t>     VODÍK</a:t>
            </a:r>
          </a:p>
        </p:txBody>
      </p:sp>
      <p:pic>
        <p:nvPicPr>
          <p:cNvPr id="10244" name="Picture 7" descr="C:\Users\ProBook05\AppData\Local\Microsoft\Windows\Temporary Internet Files\Content.IE5\987JCAQT\MC900434411[1].wm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8175" y="2979738"/>
            <a:ext cx="1392238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7" descr="C:\Users\ProBook05\AppData\Local\Microsoft\Windows\Temporary Internet Files\Content.IE5\987JCAQT\MC900434411[1].wmf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513" y="1268413"/>
            <a:ext cx="13938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Picture 7" descr="C:\Users\ProBook05\AppData\Local\Microsoft\Windows\Temporary Internet Files\Content.IE5\987JCAQT\MC900434411[1].wmf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01838" y="4652963"/>
            <a:ext cx="13938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Picture 2" descr="C:\Users\ProBook05\AppData\Local\Microsoft\Windows\Temporary Internet Files\Content.IE5\62Q1P0A5\MP900438724[1].jpg"/>
          <p:cNvPicPr>
            <a:picLocks noChangeAspect="1" noChangeArrowheads="1"/>
          </p:cNvPicPr>
          <p:nvPr/>
        </p:nvPicPr>
        <p:blipFill>
          <a:blip r:embed="rId6" cstate="print"/>
          <a:srcRect l="74986" t="39973" r="9079" b="38759"/>
          <a:stretch>
            <a:fillRect/>
          </a:stretch>
        </p:blipFill>
        <p:spPr bwMode="auto">
          <a:xfrm>
            <a:off x="4787900" y="1677988"/>
            <a:ext cx="115570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8" name="Picture 6" descr="C:\Users\ProBook05\AppData\Local\Microsoft\Windows\Temporary Internet Files\Content.IE5\62Q1P0A5\MP900309045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40600" y="3394075"/>
            <a:ext cx="1174750" cy="1154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9" name="Picture 7" descr="C:\Users\ProBook05\AppData\Local\Microsoft\Windows\Temporary Internet Files\Content.IE5\FH16WJHT\MC900437807[1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65750" y="4833938"/>
            <a:ext cx="1416050" cy="141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3. KTERÁ LÁTKA JE  KRYSTALICKÁ?</a:t>
            </a:r>
          </a:p>
        </p:txBody>
      </p:sp>
      <p:sp>
        <p:nvSpPr>
          <p:cNvPr id="11267" name="Zástupný symbol pro obsah 2"/>
          <p:cNvSpPr>
            <a:spLocks noGrp="1"/>
          </p:cNvSpPr>
          <p:nvPr>
            <p:ph sz="half" idx="1"/>
          </p:nvPr>
        </p:nvSpPr>
        <p:spPr>
          <a:xfrm>
            <a:off x="296863" y="1500188"/>
            <a:ext cx="4038600" cy="4525962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cs-CZ" smtClean="0">
                <a:solidFill>
                  <a:srgbClr val="FF0000"/>
                </a:solidFill>
              </a:rPr>
              <a:t>A</a:t>
            </a:r>
            <a:r>
              <a:rPr lang="cs-CZ" smtClean="0"/>
              <a:t>   ASFALT</a:t>
            </a:r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r>
              <a:rPr lang="cs-CZ" smtClean="0">
                <a:solidFill>
                  <a:srgbClr val="FF0000"/>
                </a:solidFill>
              </a:rPr>
              <a:t>B </a:t>
            </a:r>
            <a:r>
              <a:rPr lang="cs-CZ" smtClean="0"/>
              <a:t>  LED</a:t>
            </a:r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r>
              <a:rPr lang="cs-CZ" smtClean="0">
                <a:solidFill>
                  <a:srgbClr val="FF0000"/>
                </a:solidFill>
              </a:rPr>
              <a:t>C</a:t>
            </a:r>
            <a:r>
              <a:rPr lang="cs-CZ" smtClean="0"/>
              <a:t>   MÁSLO</a:t>
            </a:r>
          </a:p>
        </p:txBody>
      </p:sp>
      <p:pic>
        <p:nvPicPr>
          <p:cNvPr id="11268" name="Picture 2" descr="C:\Users\Public\Documents\šabloyNápady\látka a těleso\DSC0091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411788" y="1443038"/>
            <a:ext cx="1433512" cy="1077912"/>
          </a:xfrm>
          <a:noFill/>
        </p:spPr>
      </p:pic>
      <p:pic>
        <p:nvPicPr>
          <p:cNvPr id="11269" name="Picture 7" descr="C:\Users\ProBook05\AppData\Local\Microsoft\Windows\Temporary Internet Files\Content.IE5\987JCAQT\MC900434411[1].wm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19250" y="2924175"/>
            <a:ext cx="13938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7" descr="C:\Users\ProBook05\AppData\Local\Microsoft\Windows\Temporary Internet Files\Content.IE5\987JCAQT\MC900434411[1].wmf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24075" y="1198563"/>
            <a:ext cx="1392238" cy="156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7" descr="C:\Users\ProBook05\AppData\Local\Microsoft\Windows\Temporary Internet Files\Content.IE5\987JCAQT\MC900434411[1].wmf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24075" y="4797425"/>
            <a:ext cx="1392238" cy="156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5" descr="C:\Users\ProBook05\AppData\Local\Microsoft\Windows\Temporary Internet Files\Content.IE5\E7HJ9RDX\MC900088276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19700" y="5054600"/>
            <a:ext cx="2305050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3" name="Picture 2" descr="C:\Users\Public\Documents\šabloyNápady\obrázky k šablonám\DSC0015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84888" y="3101975"/>
            <a:ext cx="1854200" cy="139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4. KTERÝ Z NEROSTŮ JE NEJTVRDŠÍ?</a:t>
            </a:r>
            <a:endParaRPr lang="cs-CZ" dirty="0"/>
          </a:p>
        </p:txBody>
      </p:sp>
      <p:sp>
        <p:nvSpPr>
          <p:cNvPr id="1229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r>
              <a:rPr lang="cs-CZ" smtClean="0">
                <a:solidFill>
                  <a:srgbClr val="FF0000"/>
                </a:solidFill>
              </a:rPr>
              <a:t>C</a:t>
            </a:r>
            <a:r>
              <a:rPr lang="cs-CZ" smtClean="0"/>
              <a:t>   GRAFIT</a:t>
            </a:r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r>
              <a:rPr lang="cs-CZ" smtClean="0">
                <a:solidFill>
                  <a:srgbClr val="FF0000"/>
                </a:solidFill>
              </a:rPr>
              <a:t>D</a:t>
            </a:r>
            <a:r>
              <a:rPr lang="cs-CZ" smtClean="0"/>
              <a:t>   KUCHYŇSKÁ SŮL</a:t>
            </a:r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r>
              <a:rPr lang="cs-CZ" smtClean="0">
                <a:solidFill>
                  <a:srgbClr val="FF0000"/>
                </a:solidFill>
              </a:rPr>
              <a:t>E</a:t>
            </a:r>
            <a:r>
              <a:rPr lang="cs-CZ" smtClean="0"/>
              <a:t>    KŘEMEN</a:t>
            </a:r>
          </a:p>
        </p:txBody>
      </p:sp>
      <p:pic>
        <p:nvPicPr>
          <p:cNvPr id="12292" name="Picture 7" descr="C:\Users\ProBook05\AppData\Local\Microsoft\Windows\Temporary Internet Files\Content.IE5\987JCAQT\MC900434411[1].wm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513" y="1255713"/>
            <a:ext cx="1393825" cy="156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7" descr="C:\Users\ProBook05\AppData\Local\Microsoft\Windows\Temporary Internet Files\Content.IE5\987JCAQT\MC900434411[1].wm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94125" y="3065463"/>
            <a:ext cx="13938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Picture 7" descr="C:\Users\ProBook05\AppData\Local\Microsoft\Windows\Temporary Internet Files\Content.IE5\987JCAQT\MC900434411[1].wmf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00300" y="4633913"/>
            <a:ext cx="1393825" cy="156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5" name="Picture 2" descr="C:\Users\ProBook05\AppData\Local\Microsoft\Windows\Temporary Internet Files\Content.IE5\FH16WJHT\MC900389374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72225" y="3429000"/>
            <a:ext cx="865188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6" name="Picture 4" descr="C:\Users\ProBook05\AppData\Local\Microsoft\Windows\Temporary Internet Files\Content.IE5\E7HJ9RDX\MC900442141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56100" y="1473200"/>
            <a:ext cx="1138238" cy="113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7" name="Picture 5" descr="C:\Users\Public\Documents\šabloyNápady\látka a těleso\DSC00918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491038" y="4965700"/>
            <a:ext cx="1203325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5.VOLNÝ POVCH SE VYTVOŘÍ NA</a:t>
            </a:r>
          </a:p>
        </p:txBody>
      </p:sp>
      <p:sp>
        <p:nvSpPr>
          <p:cNvPr id="13315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r>
              <a:rPr lang="cs-CZ" smtClean="0">
                <a:solidFill>
                  <a:srgbClr val="FF0000"/>
                </a:solidFill>
              </a:rPr>
              <a:t>J </a:t>
            </a:r>
            <a:r>
              <a:rPr lang="cs-CZ" smtClean="0"/>
              <a:t>  PLYNNÉM TĚLESE  </a:t>
            </a:r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r>
              <a:rPr lang="cs-CZ" smtClean="0">
                <a:solidFill>
                  <a:srgbClr val="FF0000"/>
                </a:solidFill>
              </a:rPr>
              <a:t>K</a:t>
            </a:r>
            <a:r>
              <a:rPr lang="cs-CZ" smtClean="0"/>
              <a:t>   PEVNÉM TĚLESE</a:t>
            </a:r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r>
              <a:rPr lang="cs-CZ" smtClean="0">
                <a:solidFill>
                  <a:srgbClr val="FF0000"/>
                </a:solidFill>
              </a:rPr>
              <a:t>L</a:t>
            </a:r>
            <a:r>
              <a:rPr lang="cs-CZ" smtClean="0"/>
              <a:t>   KAPALNÉM TĚLESE</a:t>
            </a:r>
          </a:p>
        </p:txBody>
      </p:sp>
      <p:pic>
        <p:nvPicPr>
          <p:cNvPr id="13316" name="Picture 7" descr="C:\Users\ProBook05\AppData\Local\Microsoft\Windows\Temporary Internet Files\Content.IE5\987JCAQT\MC900434411[1].wm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938" y="2911475"/>
            <a:ext cx="13938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7" descr="C:\Users\ProBook05\AppData\Local\Microsoft\Windows\Temporary Internet Files\Content.IE5\987JCAQT\MC900434411[1].wm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8400" y="1125538"/>
            <a:ext cx="1392238" cy="156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7" descr="C:\Users\ProBook05\AppData\Local\Microsoft\Windows\Temporary Internet Files\Content.IE5\987JCAQT\MC900434411[1].wmf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275" y="4941888"/>
            <a:ext cx="1393825" cy="156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Picture 7" descr="C:\Users\ProBook05\AppData\Local\Microsoft\Windows\Temporary Internet Files\Content.IE5\E7HJ9RDX\MP900438647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59563" y="5157788"/>
            <a:ext cx="1703387" cy="1135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Picture 9" descr="C:\Users\ProBook05\AppData\Local\Microsoft\Windows\Temporary Internet Files\Content.IE5\FH16WJHT\MC900018418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07150" y="3182938"/>
            <a:ext cx="1776413" cy="102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Picture 10" descr="C:\Users\Public\Documents\šabloyNápady\obrázky k šablonám\DSC0018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8" cstate="print"/>
          <a:srcRect/>
          <a:stretch>
            <a:fillRect/>
          </a:stretch>
        </p:blipFill>
        <p:spPr>
          <a:xfrm>
            <a:off x="6624638" y="1516063"/>
            <a:ext cx="1558925" cy="1169987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6. SPOLEČNÁ VLASTNOST KAPALIN A PLYNŮ JE</a:t>
            </a:r>
            <a:endParaRPr lang="cs-CZ" dirty="0"/>
          </a:p>
        </p:txBody>
      </p:sp>
      <p:sp>
        <p:nvSpPr>
          <p:cNvPr id="1433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r>
              <a:rPr lang="cs-CZ" smtClean="0">
                <a:solidFill>
                  <a:srgbClr val="FF0000"/>
                </a:solidFill>
              </a:rPr>
              <a:t>A</a:t>
            </a:r>
            <a:r>
              <a:rPr lang="cs-CZ" smtClean="0"/>
              <a:t>   NEMÁ VLASTNÍ TVAR</a:t>
            </a:r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r>
              <a:rPr lang="cs-CZ" smtClean="0">
                <a:solidFill>
                  <a:srgbClr val="FF0000"/>
                </a:solidFill>
              </a:rPr>
              <a:t>B</a:t>
            </a:r>
            <a:r>
              <a:rPr lang="cs-CZ" smtClean="0"/>
              <a:t>   MÁ VLASTNÍ OBJEM</a:t>
            </a:r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r>
              <a:rPr lang="cs-CZ" smtClean="0">
                <a:solidFill>
                  <a:srgbClr val="FF0000"/>
                </a:solidFill>
              </a:rPr>
              <a:t>C</a:t>
            </a:r>
            <a:r>
              <a:rPr lang="cs-CZ" smtClean="0"/>
              <a:t>   NESTLAČITELNOST</a:t>
            </a:r>
          </a:p>
        </p:txBody>
      </p:sp>
      <p:pic>
        <p:nvPicPr>
          <p:cNvPr id="14340" name="Picture 7" descr="C:\Users\ProBook05\AppData\Local\Microsoft\Windows\Temporary Internet Files\Content.IE5\987JCAQT\MC900434411[1].wm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275" y="4652963"/>
            <a:ext cx="13938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7" descr="C:\Users\ProBook05\AppData\Local\Microsoft\Windows\Temporary Internet Files\Content.IE5\987JCAQT\MC900434411[1].wm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40200" y="2909888"/>
            <a:ext cx="1393825" cy="156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7" descr="C:\Users\ProBook05\AppData\Local\Microsoft\Windows\Temporary Internet Files\Content.IE5\987JCAQT\MC900434411[1].wmf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4663" y="1341438"/>
            <a:ext cx="1392237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8313" y="4005263"/>
            <a:ext cx="82296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VYPLŇTE SI NA PRACOVNÍM  LISTU KŘÍŽOVKU.</a:t>
            </a:r>
            <a:endParaRPr lang="cs-CZ" dirty="0"/>
          </a:p>
        </p:txBody>
      </p:sp>
      <p:sp>
        <p:nvSpPr>
          <p:cNvPr id="15363" name="TextovéPole 4"/>
          <p:cNvSpPr txBox="1">
            <a:spLocks noChangeArrowheads="1"/>
          </p:cNvSpPr>
          <p:nvPr/>
        </p:nvSpPr>
        <p:spPr bwMode="auto">
          <a:xfrm>
            <a:off x="1547813" y="981075"/>
            <a:ext cx="6264275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/>
              <a:t>TO BYLA JEN ROZCVIČKA.</a:t>
            </a:r>
          </a:p>
        </p:txBody>
      </p:sp>
      <p:pic>
        <p:nvPicPr>
          <p:cNvPr id="15364" name="Picture 6" descr="C:\Users\ProBook05\AppData\Local\Microsoft\Windows\Temporary Internet Files\Content.IE5\62Q1P0A5\MC90042807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2138" y="1884363"/>
            <a:ext cx="2487612" cy="198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386" name="Objekt 2"/>
          <p:cNvGraphicFramePr>
            <a:graphicFrameLocks noChangeAspect="1"/>
          </p:cNvGraphicFramePr>
          <p:nvPr/>
        </p:nvGraphicFramePr>
        <p:xfrm>
          <a:off x="503238" y="696913"/>
          <a:ext cx="7720012" cy="5397500"/>
        </p:xfrm>
        <a:graphic>
          <a:graphicData uri="http://schemas.openxmlformats.org/presentationml/2006/ole">
            <p:oleObj spid="_x0000_s16386" name="Dokument" r:id="rId4" imgW="7719940" imgH="5397893" progId="Word.Document.12">
              <p:embed/>
            </p:oleObj>
          </a:graphicData>
        </a:graphic>
      </p:graphicFrame>
      <p:sp>
        <p:nvSpPr>
          <p:cNvPr id="16387" name="TextovéPole 3"/>
          <p:cNvSpPr txBox="1">
            <a:spLocks noChangeArrowheads="1"/>
          </p:cNvSpPr>
          <p:nvPr/>
        </p:nvSpPr>
        <p:spPr bwMode="auto">
          <a:xfrm>
            <a:off x="1042988" y="549275"/>
            <a:ext cx="10080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Křížovka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410" name="Objekt 1"/>
          <p:cNvGraphicFramePr>
            <a:graphicFrameLocks noChangeAspect="1"/>
          </p:cNvGraphicFramePr>
          <p:nvPr/>
        </p:nvGraphicFramePr>
        <p:xfrm>
          <a:off x="1184275" y="1019175"/>
          <a:ext cx="7510463" cy="8634413"/>
        </p:xfrm>
        <a:graphic>
          <a:graphicData uri="http://schemas.openxmlformats.org/presentationml/2006/ole">
            <p:oleObj spid="_x0000_s17410" name="Dokument" r:id="rId4" imgW="7703022" imgH="8860509" progId="Word.Document.12">
              <p:embed/>
            </p:oleObj>
          </a:graphicData>
        </a:graphic>
      </p:graphicFrame>
      <p:sp>
        <p:nvSpPr>
          <p:cNvPr id="17411" name="TextovéPole 2"/>
          <p:cNvSpPr txBox="1">
            <a:spLocks noChangeArrowheads="1"/>
          </p:cNvSpPr>
          <p:nvPr/>
        </p:nvSpPr>
        <p:spPr bwMode="auto">
          <a:xfrm>
            <a:off x="1187450" y="549275"/>
            <a:ext cx="43211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Legenda ke křížovce Vlastnosti látek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34" name="Objekt 1"/>
          <p:cNvGraphicFramePr>
            <a:graphicFrameLocks noChangeAspect="1"/>
          </p:cNvGraphicFramePr>
          <p:nvPr/>
        </p:nvGraphicFramePr>
        <p:xfrm>
          <a:off x="1471613" y="1397000"/>
          <a:ext cx="6200775" cy="4064000"/>
        </p:xfrm>
        <a:graphic>
          <a:graphicData uri="http://schemas.openxmlformats.org/presentationml/2006/ole">
            <p:oleObj spid="_x0000_s18434" name="Dokument" r:id="rId4" imgW="6201292" imgH="4064622" progId="Word.Document.12">
              <p:embed/>
            </p:oleObj>
          </a:graphicData>
        </a:graphic>
      </p:graphicFrame>
      <p:sp>
        <p:nvSpPr>
          <p:cNvPr id="18435" name="TextovéPole 4"/>
          <p:cNvSpPr txBox="1">
            <a:spLocks noChangeArrowheads="1"/>
          </p:cNvSpPr>
          <p:nvPr/>
        </p:nvSpPr>
        <p:spPr bwMode="auto">
          <a:xfrm>
            <a:off x="1692275" y="333375"/>
            <a:ext cx="18716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ŘEŠENÍ KŘÍŽOVKY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289</TotalTime>
  <Words>273</Words>
  <Application>Microsoft Office PowerPoint</Application>
  <PresentationFormat>Předvádění na obrazovce (4:3)</PresentationFormat>
  <Paragraphs>87</Paragraphs>
  <Slides>17</Slides>
  <Notes>17</Notes>
  <HiddenSlides>0</HiddenSlides>
  <MMClips>0</MMClips>
  <ScaleCrop>false</ScaleCrop>
  <HeadingPairs>
    <vt:vector size="8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21" baseType="lpstr">
      <vt:lpstr>Calibri</vt:lpstr>
      <vt:lpstr>Arial</vt:lpstr>
      <vt:lpstr>Motiv systému Office</vt:lpstr>
      <vt:lpstr>Dokument</vt:lpstr>
      <vt:lpstr>Snímek 1</vt:lpstr>
      <vt:lpstr>Snímek 2</vt:lpstr>
      <vt:lpstr>Snímek 3</vt:lpstr>
      <vt:lpstr>Snímek 4</vt:lpstr>
      <vt:lpstr>Snímek 5</vt:lpstr>
      <vt:lpstr>Snímek 6</vt:lpstr>
      <vt:lpstr>PEVNÁ LÁTKA , KAPALINA, PLYN</vt:lpstr>
      <vt:lpstr>1. VYBER AMORFNÍ LÁTKU.</vt:lpstr>
      <vt:lpstr>2. KTERÁ LÁTKA JE ZA NORMÁLNÍCH PODMÍNEK KAPALINA?</vt:lpstr>
      <vt:lpstr>3. KTERÁ LÁTKA JE  KRYSTALICKÁ?</vt:lpstr>
      <vt:lpstr>4. KTERÝ Z NEROSTŮ JE NEJTVRDŠÍ?</vt:lpstr>
      <vt:lpstr>5.VOLNÝ POVCH SE VYTVOŘÍ NA</vt:lpstr>
      <vt:lpstr>6. SPOLEČNÁ VLASTNOST KAPALIN A PLYNŮ JE</vt:lpstr>
      <vt:lpstr>VYPLŇTE SI NA PRACOVNÍM  LISTU KŘÍŽOVKU.</vt:lpstr>
      <vt:lpstr>Snímek 15</vt:lpstr>
      <vt:lpstr>Snímek 16</vt:lpstr>
      <vt:lpstr>Snímek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PEVNÁ LÁTKA , KAPALINA, PLYN</dc:title>
  <dc:creator>ProBook05</dc:creator>
  <cp:lastModifiedBy>šárka</cp:lastModifiedBy>
  <cp:revision>27</cp:revision>
  <dcterms:created xsi:type="dcterms:W3CDTF">2012-12-29T18:35:51Z</dcterms:created>
  <dcterms:modified xsi:type="dcterms:W3CDTF">2013-04-23T06:07:52Z</dcterms:modified>
</cp:coreProperties>
</file>