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92" r:id="rId1"/>
  </p:sldMasterIdLst>
  <p:notesMasterIdLst>
    <p:notesMasterId r:id="rId12"/>
  </p:notesMasterIdLst>
  <p:sldIdLst>
    <p:sldId id="256" r:id="rId2"/>
    <p:sldId id="257" r:id="rId3"/>
    <p:sldId id="268" r:id="rId4"/>
    <p:sldId id="259" r:id="rId5"/>
    <p:sldId id="270" r:id="rId6"/>
    <p:sldId id="261" r:id="rId7"/>
    <p:sldId id="266" r:id="rId8"/>
    <p:sldId id="262" r:id="rId9"/>
    <p:sldId id="271" r:id="rId10"/>
    <p:sldId id="267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  <a:srgbClr val="6F3505"/>
    <a:srgbClr val="008E00"/>
    <a:srgbClr val="82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24" y="-414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226447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3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7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52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2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05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881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257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63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1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6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8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763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525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28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05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881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257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6337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1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90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5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763" indent="0">
              <a:buNone/>
              <a:defRPr sz="2200" b="1"/>
            </a:lvl2pPr>
            <a:lvl3pPr marL="1007525" indent="0">
              <a:buNone/>
              <a:defRPr sz="2000" b="1"/>
            </a:lvl3pPr>
            <a:lvl4pPr marL="1511289" indent="0">
              <a:buNone/>
              <a:defRPr sz="1800" b="1"/>
            </a:lvl4pPr>
            <a:lvl5pPr marL="2015050" indent="0">
              <a:buNone/>
              <a:defRPr sz="1800" b="1"/>
            </a:lvl5pPr>
            <a:lvl6pPr marL="2518813" indent="0">
              <a:buNone/>
              <a:defRPr sz="1800" b="1"/>
            </a:lvl6pPr>
            <a:lvl7pPr marL="3022575" indent="0">
              <a:buNone/>
              <a:defRPr sz="1800" b="1"/>
            </a:lvl7pPr>
            <a:lvl8pPr marL="3526337" indent="0">
              <a:buNone/>
              <a:defRPr sz="1800" b="1"/>
            </a:lvl8pPr>
            <a:lvl9pPr marL="4030100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9" y="300992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7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763" indent="0">
              <a:buNone/>
              <a:defRPr sz="3100"/>
            </a:lvl2pPr>
            <a:lvl3pPr marL="1007525" indent="0">
              <a:buNone/>
              <a:defRPr sz="2600"/>
            </a:lvl3pPr>
            <a:lvl4pPr marL="1511289" indent="0">
              <a:buNone/>
              <a:defRPr sz="2200"/>
            </a:lvl4pPr>
            <a:lvl5pPr marL="2015050" indent="0">
              <a:buNone/>
              <a:defRPr sz="2200"/>
            </a:lvl5pPr>
            <a:lvl6pPr marL="2518813" indent="0">
              <a:buNone/>
              <a:defRPr sz="2200"/>
            </a:lvl6pPr>
            <a:lvl7pPr marL="3022575" indent="0">
              <a:buNone/>
              <a:defRPr sz="2200"/>
            </a:lvl7pPr>
            <a:lvl8pPr marL="3526337" indent="0">
              <a:buNone/>
              <a:defRPr sz="2200"/>
            </a:lvl8pPr>
            <a:lvl9pPr marL="4030100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763" indent="0">
              <a:buNone/>
              <a:defRPr sz="1300"/>
            </a:lvl2pPr>
            <a:lvl3pPr marL="1007525" indent="0">
              <a:buNone/>
              <a:defRPr sz="1100"/>
            </a:lvl3pPr>
            <a:lvl4pPr marL="1511289" indent="0">
              <a:buNone/>
              <a:defRPr sz="1000"/>
            </a:lvl4pPr>
            <a:lvl5pPr marL="2015050" indent="0">
              <a:buNone/>
              <a:defRPr sz="1000"/>
            </a:lvl5pPr>
            <a:lvl6pPr marL="2518813" indent="0">
              <a:buNone/>
              <a:defRPr sz="1000"/>
            </a:lvl6pPr>
            <a:lvl7pPr marL="3022575" indent="0">
              <a:buNone/>
              <a:defRPr sz="1000"/>
            </a:lvl7pPr>
            <a:lvl8pPr marL="3526337" indent="0">
              <a:buNone/>
              <a:defRPr sz="1000"/>
            </a:lvl8pPr>
            <a:lvl9pPr marL="4030100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66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50" tIns="50377" rIns="100750" bIns="5037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8"/>
            <a:ext cx="9072563" cy="4989036"/>
          </a:xfrm>
          <a:prstGeom prst="rect">
            <a:avLst/>
          </a:prstGeom>
        </p:spPr>
        <p:txBody>
          <a:bodyPr vert="horz" lIns="100750" tIns="50377" rIns="100750" bIns="5037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4"/>
            <a:ext cx="3192198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4"/>
            <a:ext cx="2352146" cy="402483"/>
          </a:xfrm>
          <a:prstGeom prst="rect">
            <a:avLst/>
          </a:prstGeom>
        </p:spPr>
        <p:txBody>
          <a:bodyPr vert="horz" lIns="100750" tIns="50377" rIns="100750" bIns="5037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1007525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822" indent="-377822" algn="l" defTabSz="1007525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614" indent="-314850" algn="l" defTabSz="1007525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409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170" indent="-251882" algn="l" defTabSz="1007525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6932" indent="-251882" algn="l" defTabSz="1007525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0695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4457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8220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1982" indent="-251882" algn="l" defTabSz="1007525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76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52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289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05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8813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2575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6337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100" algn="l" defTabSz="1007525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9992" y="971525"/>
            <a:ext cx="5751513" cy="1408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0263742"/>
              </p:ext>
            </p:extLst>
          </p:nvPr>
        </p:nvGraphicFramePr>
        <p:xfrm>
          <a:off x="791840" y="2771725"/>
          <a:ext cx="8568952" cy="4388114"/>
        </p:xfrm>
        <a:graphic>
          <a:graphicData uri="http://schemas.openxmlformats.org/drawingml/2006/table">
            <a:tbl>
              <a:tblPr/>
              <a:tblGrid>
                <a:gridCol w="4189267"/>
                <a:gridCol w="4379685"/>
              </a:tblGrid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2176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VY_32_INOVACE_07_MA_Násobení_číslem_9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 3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CZ.1.07/1.4.00/21.1135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Procvičení a rozšíření násobení devíti. Rozklad čísla na součin, slovní úlohy. </a:t>
                      </a:r>
                    </a:p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vztahy.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9962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3808" y="1043533"/>
            <a:ext cx="9072563" cy="4989036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15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buNone/>
            </a:pPr>
            <a:endParaRPr lang="cs-CZ" sz="66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8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9</a:t>
            </a:r>
            <a:r>
              <a:rPr lang="cs-CZ" sz="8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lena T\Local Settings\Temporary Internet Files\Content.IE5\829CF494\MP9004254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208664" y="6012085"/>
            <a:ext cx="720080" cy="720080"/>
          </a:xfrm>
          <a:prstGeom prst="rect">
            <a:avLst/>
          </a:prstGeom>
          <a:noFill/>
          <a:ln w="28575">
            <a:solidFill>
              <a:srgbClr val="006600"/>
            </a:solidFill>
          </a:ln>
        </p:spPr>
      </p:pic>
      <p:pic>
        <p:nvPicPr>
          <p:cNvPr id="1030" name="Picture 6" descr="C:\Documents and Settings\Alena T\Local Settings\Temporary Internet Files\Content.IE5\667WO81N\MP90044858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28745" y="6011503"/>
            <a:ext cx="936104" cy="1404156"/>
          </a:xfrm>
          <a:prstGeom prst="rect">
            <a:avLst/>
          </a:prstGeom>
          <a:noFill/>
          <a:ln w="28575">
            <a:solidFill>
              <a:srgbClr val="006600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808" y="323453"/>
            <a:ext cx="9072563" cy="1259946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>
                    <a:lumMod val="90000"/>
                  </a:schemeClr>
                </a:solidFill>
              </a:rPr>
              <a:t>Čokoládové oplatky</a:t>
            </a:r>
            <a:endParaRPr lang="cs-CZ" sz="7200" b="1" dirty="0">
              <a:solidFill>
                <a:schemeClr val="bg2">
                  <a:lumMod val="9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31565"/>
            <a:ext cx="9072563" cy="4989036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  </a:t>
            </a:r>
            <a:r>
              <a:rPr lang="cs-CZ" sz="2800" b="1" dirty="0" smtClean="0"/>
              <a:t>Jitka má ráda čokoládové oplatky. Když jela na týden                     za babičkou, tak jí maminka koupila hned na každý den jednu oplatku.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59792" y="5580037"/>
            <a:ext cx="8116324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Myslíte si, že by čokoláda chutnala i pejskům?</a:t>
            </a:r>
            <a:endParaRPr lang="cs-CZ" sz="2800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9792" y="6156101"/>
            <a:ext cx="7992894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Možná chutnala, ale také by je mohla zabít. Čokoláda </a:t>
            </a:r>
          </a:p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látku, kterou pejsek nemůže ve svém těle </a:t>
            </a:r>
          </a:p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zpracovat a která je tak pro něj smrtelným jedem!</a:t>
            </a:r>
            <a:endParaRPr lang="cs-CZ" sz="24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63848" y="2699717"/>
            <a:ext cx="8640960" cy="8938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latin typeface="+mn-lt"/>
              </a:rPr>
              <a:t>Kolik oplatek Jitka dostala? A kolik za ně zaplatila, když   jedna oplatka stála 9 Kč?  </a:t>
            </a:r>
            <a:endParaRPr lang="cs-CZ" sz="2800" b="1" dirty="0">
              <a:solidFill>
                <a:srgbClr val="00660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63848" y="3635821"/>
            <a:ext cx="2156360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Týden = 7 dní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3848" y="4067869"/>
            <a:ext cx="4849404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9 + </a:t>
            </a:r>
            <a:r>
              <a:rPr lang="cs-CZ" sz="2800" dirty="0" err="1" smtClean="0"/>
              <a:t>9</a:t>
            </a:r>
            <a:r>
              <a:rPr lang="cs-CZ" sz="2800" dirty="0" smtClean="0"/>
              <a:t> + </a:t>
            </a:r>
            <a:r>
              <a:rPr lang="cs-CZ" sz="2800" dirty="0" err="1" smtClean="0"/>
              <a:t>9</a:t>
            </a:r>
            <a:r>
              <a:rPr lang="cs-CZ" sz="2800" dirty="0" smtClean="0"/>
              <a:t> + </a:t>
            </a:r>
            <a:r>
              <a:rPr lang="cs-CZ" sz="2800" dirty="0" err="1" smtClean="0"/>
              <a:t>9</a:t>
            </a:r>
            <a:r>
              <a:rPr lang="cs-CZ" sz="2800" dirty="0" smtClean="0"/>
              <a:t> + </a:t>
            </a:r>
            <a:r>
              <a:rPr lang="cs-CZ" sz="2800" dirty="0" err="1" smtClean="0"/>
              <a:t>9</a:t>
            </a:r>
            <a:r>
              <a:rPr lang="cs-CZ" sz="2800" dirty="0" smtClean="0"/>
              <a:t> + </a:t>
            </a:r>
            <a:r>
              <a:rPr lang="cs-CZ" sz="2800" dirty="0" err="1" smtClean="0"/>
              <a:t>9</a:t>
            </a:r>
            <a:r>
              <a:rPr lang="cs-CZ" sz="2800" dirty="0" smtClean="0"/>
              <a:t> + </a:t>
            </a:r>
            <a:r>
              <a:rPr lang="cs-CZ" sz="2800" dirty="0" err="1" smtClean="0"/>
              <a:t>9</a:t>
            </a:r>
            <a:r>
              <a:rPr lang="cs-CZ" sz="2800" dirty="0" smtClean="0"/>
              <a:t> = 63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1840" y="4499917"/>
            <a:ext cx="7037504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                       nebo</a:t>
            </a:r>
            <a:r>
              <a:rPr lang="cs-CZ" sz="2800" b="1" dirty="0" smtClean="0"/>
              <a:t>                       </a:t>
            </a:r>
            <a:r>
              <a:rPr lang="cs-CZ" sz="3200" b="1" dirty="0" smtClean="0">
                <a:solidFill>
                  <a:srgbClr val="006600"/>
                </a:solidFill>
              </a:rPr>
              <a:t>7 </a:t>
            </a:r>
            <a:r>
              <a:rPr lang="cs-CZ" sz="3200" b="1" dirty="0" smtClean="0">
                <a:solidFill>
                  <a:srgbClr val="006600"/>
                </a:solidFill>
                <a:sym typeface="Symbol"/>
              </a:rPr>
              <a:t> 9 = 63</a:t>
            </a:r>
            <a:endParaRPr lang="cs-CZ" sz="3200" b="1" dirty="0">
              <a:solidFill>
                <a:srgbClr val="0066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91840" y="5003973"/>
            <a:ext cx="810029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Jitka dostala 7 oplatek. Maminka za ně zaplatila 63 Kč.</a:t>
            </a:r>
            <a:endParaRPr lang="cs-CZ" sz="2400" b="1" dirty="0"/>
          </a:p>
        </p:txBody>
      </p:sp>
      <p:pic>
        <p:nvPicPr>
          <p:cNvPr id="1026" name="Picture 2" descr="C:\Documents and Settings\Alena T\Local Settings\Temporary Internet Files\Content.IE5\667WO81N\MC9002159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517112">
            <a:off x="7468263" y="3306762"/>
            <a:ext cx="2439283" cy="1625419"/>
          </a:xfrm>
          <a:prstGeom prst="rect">
            <a:avLst/>
          </a:prstGeom>
          <a:noFill/>
        </p:spPr>
      </p:pic>
      <p:cxnSp>
        <p:nvCxnSpPr>
          <p:cNvPr id="16" name="Přímá spojovací čára 15"/>
          <p:cNvCxnSpPr/>
          <p:nvPr/>
        </p:nvCxnSpPr>
        <p:spPr>
          <a:xfrm flipH="1">
            <a:off x="7992640" y="5724053"/>
            <a:ext cx="1872208" cy="158417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8352680" y="5724053"/>
            <a:ext cx="1584176" cy="158417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500"/>
                            </p:stCondLst>
                            <p:childTnLst>
                              <p:par>
                                <p:cTn id="2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bg2">
                    <a:lumMod val="9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Násobilka čísla 9</a:t>
            </a:r>
            <a:endParaRPr lang="cs-CZ" sz="8800" b="1" dirty="0">
              <a:solidFill>
                <a:schemeClr val="bg2">
                  <a:lumMod val="9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9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9 = </a:t>
            </a:r>
            <a:r>
              <a:rPr lang="cs-CZ" b="1" dirty="0" err="1" smtClean="0">
                <a:sym typeface="Symbol"/>
              </a:rPr>
              <a:t>9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9 = 18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9 = 27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9 = 36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9 = 45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9 = 54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9 = 63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9 = 72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</a:t>
            </a:r>
            <a:r>
              <a:rPr lang="cs-CZ" b="1" dirty="0" err="1" smtClean="0">
                <a:sym typeface="Symbol"/>
              </a:rPr>
              <a:t>9</a:t>
            </a:r>
            <a:r>
              <a:rPr lang="cs-CZ" b="1" dirty="0" smtClean="0">
                <a:sym typeface="Symbol"/>
              </a:rPr>
              <a:t> = 81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9 = 90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7"/>
            <a:ext cx="5781901" cy="5500013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</a:t>
            </a:r>
            <a:r>
              <a:rPr lang="cs-CZ" sz="8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 9 = 27</a:t>
            </a:r>
            <a:endParaRPr lang="cs-CZ" sz="8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04208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32400" y="2483693"/>
            <a:ext cx="1518364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činitel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60392" y="5796061"/>
            <a:ext cx="4134465" cy="6075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součin (násobení)</a:t>
            </a:r>
            <a:endParaRPr lang="cs-CZ" sz="3600" b="1" dirty="0"/>
          </a:p>
        </p:txBody>
      </p:sp>
      <p:cxnSp>
        <p:nvCxnSpPr>
          <p:cNvPr id="9" name="Přímá spojovací šipka 8"/>
          <p:cNvCxnSpPr/>
          <p:nvPr/>
        </p:nvCxnSpPr>
        <p:spPr>
          <a:xfrm flipH="1">
            <a:off x="4752280" y="2987749"/>
            <a:ext cx="360040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6192440" y="2987749"/>
            <a:ext cx="216024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6408464" y="4931965"/>
            <a:ext cx="1368152" cy="9361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75816" y="1547589"/>
            <a:ext cx="4917805" cy="5896591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      0 </a:t>
            </a:r>
            <a:r>
              <a:rPr lang="cs-CZ" b="1" dirty="0" smtClean="0">
                <a:sym typeface="Symbol"/>
              </a:rPr>
              <a:t> 9 = 0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1  9 = </a:t>
            </a:r>
            <a:r>
              <a:rPr lang="cs-CZ" b="1" dirty="0" err="1" smtClean="0">
                <a:sym typeface="Symbol"/>
              </a:rPr>
              <a:t>9</a:t>
            </a:r>
            <a:endParaRPr lang="cs-CZ" b="1" dirty="0" smtClean="0">
              <a:sym typeface="Symbol"/>
            </a:endParaRPr>
          </a:p>
          <a:p>
            <a:pPr>
              <a:buNone/>
            </a:pPr>
            <a:r>
              <a:rPr lang="cs-CZ" b="1" dirty="0" smtClean="0">
                <a:sym typeface="Symbol"/>
              </a:rPr>
              <a:t>        2  9 = 18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3  9 = 27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4  9 = 36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5  9 = 45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6  9 = 54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7  9 = 6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8  9 = 72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  9  </a:t>
            </a:r>
            <a:r>
              <a:rPr lang="cs-CZ" b="1" dirty="0" err="1" smtClean="0">
                <a:sym typeface="Symbol"/>
              </a:rPr>
              <a:t>9</a:t>
            </a:r>
            <a:r>
              <a:rPr lang="cs-CZ" b="1" dirty="0" smtClean="0">
                <a:sym typeface="Symbol"/>
              </a:rPr>
              <a:t> = 81</a:t>
            </a:r>
          </a:p>
          <a:p>
            <a:pPr>
              <a:buNone/>
            </a:pPr>
            <a:r>
              <a:rPr lang="cs-CZ" b="1" dirty="0" smtClean="0">
                <a:sym typeface="Symbol"/>
              </a:rPr>
              <a:t>      10  9 = 90</a:t>
            </a: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 smtClean="0">
              <a:sym typeface="Symbol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816176" y="1619598"/>
            <a:ext cx="5781901" cy="3456384"/>
          </a:xfrm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40113" y="1691605"/>
            <a:ext cx="6840512" cy="493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Prohlédni si všechny násobky čísla 9.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40112" y="2195661"/>
            <a:ext cx="6142515" cy="8938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Vymyslíš, jak je možné si násobení</a:t>
            </a:r>
          </a:p>
          <a:p>
            <a:r>
              <a:rPr lang="cs-CZ" sz="2800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číslem 9 usnadnit?</a:t>
            </a:r>
            <a:endParaRPr lang="cs-CZ" sz="2800" b="1" dirty="0">
              <a:solidFill>
                <a:srgbClr val="6F35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12320" y="3059757"/>
            <a:ext cx="3895618" cy="16953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vynásobíme</a:t>
            </a:r>
          </a:p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nejdříve deseti            </a:t>
            </a:r>
          </a:p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pak jeden násobek </a:t>
            </a:r>
          </a:p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odečteme.</a:t>
            </a:r>
            <a:endParaRPr lang="cs-CZ" sz="28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56136" y="4643933"/>
            <a:ext cx="2151551" cy="112280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 </a:t>
            </a:r>
            <a:r>
              <a:rPr lang="cs-CZ" sz="2400" b="1" dirty="0" smtClean="0">
                <a:sym typeface="Symbol"/>
              </a:rPr>
              <a:t> 10 – 1 =  9</a:t>
            </a:r>
          </a:p>
          <a:p>
            <a:r>
              <a:rPr lang="cs-CZ" sz="2400" b="1" dirty="0" smtClean="0">
                <a:sym typeface="Symbol"/>
              </a:rPr>
              <a:t>4  10 – 4 = 36</a:t>
            </a:r>
          </a:p>
          <a:p>
            <a:r>
              <a:rPr lang="cs-CZ" sz="2400" b="1" dirty="0" smtClean="0">
                <a:sym typeface="Symbol"/>
              </a:rPr>
              <a:t>9  10 – 9 = 81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976416" y="5075981"/>
            <a:ext cx="2992935" cy="7793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Vyzkoušejte i další </a:t>
            </a:r>
          </a:p>
          <a:p>
            <a:r>
              <a:rPr lang="cs-CZ" sz="2400" b="1" dirty="0" smtClean="0"/>
              <a:t>násobky.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59992" y="179437"/>
            <a:ext cx="5975482" cy="14662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chemeClr val="bg2">
                    <a:lumMod val="90000"/>
                  </a:schemeClr>
                </a:solidFill>
                <a:latin typeface="+mj-lt"/>
              </a:rPr>
              <a:t>Vychytávka</a:t>
            </a:r>
            <a:endParaRPr lang="cs-CZ" sz="9600" b="1" dirty="0">
              <a:solidFill>
                <a:schemeClr val="bg2">
                  <a:lumMod val="90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7" dur="2000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87784" y="251445"/>
          <a:ext cx="9505056" cy="7040880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2376264"/>
                <a:gridCol w="2376264"/>
                <a:gridCol w="2376264"/>
                <a:gridCol w="2376264"/>
              </a:tblGrid>
              <a:tr h="1081698">
                <a:tc gridSpan="4">
                  <a:txBody>
                    <a:bodyPr/>
                    <a:lstStyle/>
                    <a:p>
                      <a:pPr algn="ctr"/>
                      <a:r>
                        <a:rPr lang="cs-CZ" sz="6600" dirty="0" smtClean="0">
                          <a:solidFill>
                            <a:srgbClr val="002060"/>
                          </a:solidFill>
                        </a:rPr>
                        <a:t>Vypočítej</a:t>
                      </a:r>
                      <a:r>
                        <a:rPr lang="cs-CZ" sz="6600" dirty="0" smtClean="0"/>
                        <a:t>  </a:t>
                      </a:r>
                      <a:r>
                        <a:rPr lang="cs-CZ" sz="3600" dirty="0" smtClean="0"/>
                        <a:t>       </a:t>
                      </a:r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36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7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1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sym typeface="Symbol"/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6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3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9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</a:t>
                      </a:r>
                      <a:r>
                        <a:rPr lang="cs-CZ" sz="3600" b="1" dirty="0" err="1" smtClean="0">
                          <a:solidFill>
                            <a:schemeClr val="bg2"/>
                          </a:solidFill>
                          <a:sym typeface="Symbol"/>
                        </a:rPr>
                        <a:t>9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5</a:t>
                      </a:r>
                      <a:r>
                        <a:rPr lang="cs-CZ" sz="3600" b="1" baseline="0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081698"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</a:rPr>
                        <a:t>4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1007525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 </a:t>
                      </a:r>
                      <a:r>
                        <a:rPr lang="cs-CZ" sz="3600" b="1" dirty="0" smtClean="0">
                          <a:solidFill>
                            <a:schemeClr val="bg2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  <a:sym typeface="Symbol"/>
                        </a:rPr>
                        <a:t> 9 =</a:t>
                      </a:r>
                      <a:endParaRPr lang="cs-CZ" sz="3600" b="1" dirty="0" smtClean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endParaRPr lang="cs-CZ" sz="3600" b="1" dirty="0">
                        <a:solidFill>
                          <a:schemeClr val="bg2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5400" b="1" dirty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528144" y="154758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63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44168" y="2699717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28144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27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28144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81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8144" y="6228109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36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136656" y="14755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90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136656" y="2699717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54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36656" y="3851845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18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136656" y="5075981"/>
            <a:ext cx="886781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45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352680" y="6156101"/>
            <a:ext cx="535724" cy="8651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latin typeface="+mn-lt"/>
              </a:rPr>
              <a:t>0</a:t>
            </a:r>
            <a:endParaRPr lang="cs-CZ" sz="5400" b="1" dirty="0">
              <a:solidFill>
                <a:srgbClr val="00206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Rozklad čísel na součin</a:t>
            </a:r>
            <a:endParaRPr lang="cs-CZ" sz="6600" b="1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7784" y="1475581"/>
            <a:ext cx="9072563" cy="63721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*  Už víme, že čísla můžeme rozložit na součin dvou čísel, často existuje i víc možností:</a:t>
            </a:r>
          </a:p>
          <a:p>
            <a:pPr>
              <a:buNone/>
            </a:pPr>
            <a:r>
              <a:rPr lang="cs-CZ" b="1" dirty="0" smtClean="0"/>
              <a:t>    18 = 2 </a:t>
            </a:r>
            <a:r>
              <a:rPr lang="cs-CZ" b="1" dirty="0" smtClean="0">
                <a:sym typeface="Symbol"/>
              </a:rPr>
              <a:t> 9 = </a:t>
            </a:r>
            <a:r>
              <a:rPr lang="cs-CZ" b="1" dirty="0" err="1" smtClean="0">
                <a:sym typeface="Symbol"/>
              </a:rPr>
              <a:t>9</a:t>
            </a:r>
            <a:r>
              <a:rPr lang="cs-CZ" b="1" dirty="0" smtClean="0">
                <a:sym typeface="Symbol"/>
              </a:rPr>
              <a:t>  2 = 1  18 = </a:t>
            </a:r>
            <a:r>
              <a:rPr lang="cs-CZ" b="1" dirty="0" err="1" smtClean="0">
                <a:sym typeface="Symbol"/>
              </a:rPr>
              <a:t>18</a:t>
            </a:r>
            <a:r>
              <a:rPr lang="cs-CZ" b="1" dirty="0" smtClean="0">
                <a:sym typeface="Symbol"/>
              </a:rPr>
              <a:t>  1 = 3  6 = </a:t>
            </a:r>
            <a:r>
              <a:rPr lang="cs-CZ" b="1" dirty="0" err="1" smtClean="0">
                <a:sym typeface="Symbol"/>
              </a:rPr>
              <a:t>6</a:t>
            </a:r>
            <a:r>
              <a:rPr lang="cs-CZ" b="1" dirty="0" smtClean="0">
                <a:sym typeface="Symbol"/>
              </a:rPr>
              <a:t>  3</a:t>
            </a:r>
          </a:p>
          <a:p>
            <a:pPr>
              <a:buFont typeface="Arial" charset="0"/>
              <a:buChar char="•"/>
            </a:pPr>
            <a:r>
              <a:rPr lang="cs-CZ" b="1" dirty="0" smtClean="0">
                <a:solidFill>
                  <a:srgbClr val="6F35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Zkus najít aspoň dva rozklady těchto čísel:  </a:t>
            </a: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</a:p>
          <a:p>
            <a:pPr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   63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Symbol"/>
              </a:rPr>
              <a:t> 0</a:t>
            </a:r>
            <a:r>
              <a:rPr lang="cs-CZ" b="1" dirty="0" smtClean="0">
                <a:sym typeface="Symbol"/>
              </a:rPr>
              <a:t> = </a:t>
            </a:r>
            <a:endParaRPr lang="cs-CZ" dirty="0" smtClean="0">
              <a:sym typeface="Symbol"/>
            </a:endParaRPr>
          </a:p>
          <a:p>
            <a:pPr>
              <a:buNone/>
            </a:pPr>
            <a:r>
              <a:rPr lang="cs-CZ" dirty="0" smtClean="0">
                <a:sym typeface="Symbol"/>
              </a:rPr>
              <a:t>    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83928" y="4643933"/>
            <a:ext cx="5654112" cy="10082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ym typeface="Symbol"/>
              </a:rPr>
              <a:t>7  9 = </a:t>
            </a:r>
            <a:r>
              <a:rPr lang="cs-CZ" sz="3200" dirty="0" err="1" smtClean="0">
                <a:sym typeface="Symbol"/>
              </a:rPr>
              <a:t>9</a:t>
            </a:r>
            <a:r>
              <a:rPr lang="cs-CZ" sz="3200" dirty="0" smtClean="0">
                <a:sym typeface="Symbol"/>
              </a:rPr>
              <a:t>  7 = 3  21 = </a:t>
            </a:r>
            <a:r>
              <a:rPr lang="cs-CZ" sz="3200" dirty="0" err="1" smtClean="0">
                <a:sym typeface="Symbol"/>
              </a:rPr>
              <a:t>21</a:t>
            </a:r>
            <a:r>
              <a:rPr lang="cs-CZ" sz="3200" dirty="0" smtClean="0">
                <a:sym typeface="Symbol"/>
              </a:rPr>
              <a:t>  3 = </a:t>
            </a:r>
          </a:p>
          <a:p>
            <a:r>
              <a:rPr lang="cs-CZ" sz="3200" dirty="0" smtClean="0">
                <a:sym typeface="Symbol"/>
              </a:rPr>
              <a:t>= 1  63 = </a:t>
            </a:r>
            <a:r>
              <a:rPr lang="cs-CZ" sz="3200" dirty="0" err="1" smtClean="0">
                <a:sym typeface="Symbol"/>
              </a:rPr>
              <a:t>63</a:t>
            </a:r>
            <a:r>
              <a:rPr lang="cs-CZ" sz="3200" dirty="0" smtClean="0">
                <a:sym typeface="Symbol"/>
              </a:rPr>
              <a:t>  1  </a:t>
            </a:r>
            <a:endParaRPr lang="cs-CZ" sz="3200" dirty="0"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55936" y="5868069"/>
            <a:ext cx="8280920" cy="11227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3600" dirty="0" smtClean="0">
                <a:latin typeface="+mn-lt"/>
                <a:sym typeface="Symbol"/>
              </a:rPr>
              <a:t>0  9 = </a:t>
            </a:r>
            <a:r>
              <a:rPr lang="cs-CZ" sz="3600" dirty="0" err="1" smtClean="0">
                <a:latin typeface="+mn-lt"/>
                <a:sym typeface="Symbol"/>
              </a:rPr>
              <a:t>9</a:t>
            </a:r>
            <a:r>
              <a:rPr lang="cs-CZ" sz="3600" dirty="0" smtClean="0">
                <a:latin typeface="+mn-lt"/>
                <a:sym typeface="Symbol"/>
              </a:rPr>
              <a:t>  0 = 2  0 = </a:t>
            </a:r>
            <a:r>
              <a:rPr lang="cs-CZ" sz="3600" dirty="0" err="1" smtClean="0">
                <a:latin typeface="+mn-lt"/>
                <a:sym typeface="Symbol"/>
              </a:rPr>
              <a:t>0</a:t>
            </a:r>
            <a:r>
              <a:rPr lang="cs-CZ" sz="3600" dirty="0" smtClean="0">
                <a:latin typeface="+mn-lt"/>
                <a:sym typeface="Symbol"/>
              </a:rPr>
              <a:t>  2 = </a:t>
            </a:r>
          </a:p>
          <a:p>
            <a:pPr>
              <a:buNone/>
            </a:pPr>
            <a:r>
              <a:rPr lang="cs-CZ" sz="3600" dirty="0" smtClean="0">
                <a:latin typeface="+mn-lt"/>
                <a:sym typeface="Symbol"/>
              </a:rPr>
              <a:t>= 4  0 = </a:t>
            </a:r>
            <a:r>
              <a:rPr lang="cs-CZ" sz="3600" dirty="0" err="1" smtClean="0">
                <a:latin typeface="+mn-lt"/>
                <a:sym typeface="Symbol"/>
              </a:rPr>
              <a:t>0</a:t>
            </a:r>
            <a:r>
              <a:rPr lang="cs-CZ" sz="3600" dirty="0" smtClean="0">
                <a:latin typeface="+mn-lt"/>
                <a:sym typeface="Symbol"/>
              </a:rPr>
              <a:t>  4 =…</a:t>
            </a:r>
          </a:p>
        </p:txBody>
      </p:sp>
      <p:pic>
        <p:nvPicPr>
          <p:cNvPr id="2053" name="Picture 5" descr="C:\Documents and Settings\Alena T\Local Settings\Temporary Internet Files\Content.IE5\667WO81N\MC900343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400953" y="4427909"/>
            <a:ext cx="2436555" cy="25762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/>
                </a:solidFill>
              </a:rPr>
              <a:t>Kostky</a:t>
            </a:r>
            <a:endParaRPr lang="cs-CZ" sz="72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1547589"/>
            <a:ext cx="9864849" cy="71642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chemeClr val="bg2"/>
                </a:solidFill>
              </a:rPr>
              <a:t>      </a:t>
            </a:r>
            <a:endParaRPr lang="cs-CZ" sz="2800" b="1" dirty="0" smtClean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a Petr dumají nad kostkami, mají jich dohromady devět.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627709"/>
            <a:ext cx="7156126" cy="21532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Kolik mohou nejvíc hodit?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Kolik nejméně mohou hodit všemi kostkami?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Jakými způsoby mohou hodit dohromady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číslo 15?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Vymýšlej si pro spolužáky další podobné </a:t>
            </a:r>
          </a:p>
          <a:p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příklady.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7" name="Picture 9" descr="C:\Documents and Settings\Alena T\Local Settings\Temporary Internet Files\Content.IE5\829CF494\MC90019753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16576" y="2627709"/>
            <a:ext cx="2389036" cy="217411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15776" y="5364013"/>
            <a:ext cx="5739072" cy="493084"/>
          </a:xfrm>
          <a:prstGeom prst="rect">
            <a:avLst/>
          </a:prstGeom>
          <a:solidFill>
            <a:schemeClr val="bg2"/>
          </a:solidFill>
          <a:ln w="3810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Víš, jak jsou staré hrací kostky? </a:t>
            </a:r>
            <a:endParaRPr lang="cs-CZ" sz="28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5776" y="6036116"/>
            <a:ext cx="9649072" cy="18670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hrací kostka byla nalezená v Indii a je stará kolem 5000 let! O hracích kostkách psal i J. A. Komenský ve své knize Orbis </a:t>
            </a:r>
            <a:r>
              <a:rPr lang="cs-CZ" sz="2400" b="1" dirty="0" err="1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Pictus</a:t>
            </a:r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s kostkami hrajeme třeba „Člověče, nezlob se.“</a:t>
            </a:r>
          </a:p>
          <a:p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3768" y="4931965"/>
            <a:ext cx="5386411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Než začneš, tak ještě malá otázka…</a:t>
            </a:r>
            <a:endParaRPr lang="cs-CZ" sz="24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2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3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bg2"/>
                </a:solidFill>
              </a:rPr>
              <a:t>Kostky - řešení</a:t>
            </a:r>
            <a:endParaRPr lang="cs-CZ" sz="7200" b="1" dirty="0">
              <a:solidFill>
                <a:schemeClr val="bg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5776" y="1331565"/>
            <a:ext cx="9864849" cy="716421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      </a:t>
            </a: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Pavel a Petr dumají nad kostkami, mají jich dohromady devět.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800" dirty="0" smtClean="0">
                <a:sym typeface="Symbol"/>
              </a:rPr>
              <a:t>     </a:t>
            </a: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7784" y="2627710"/>
            <a:ext cx="8208912" cy="18097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a) Kolik mohou nejvíc hodit?</a:t>
            </a:r>
          </a:p>
          <a:p>
            <a:r>
              <a:rPr lang="cs-CZ" sz="2400" b="1" dirty="0" smtClean="0"/>
              <a:t>b) Kolik nejméně mohou hodit všemi kostkami?</a:t>
            </a:r>
          </a:p>
          <a:p>
            <a:r>
              <a:rPr lang="cs-CZ" sz="2400" b="1" dirty="0" smtClean="0"/>
              <a:t>c) Jakými způsoby mohou hodit dohromady </a:t>
            </a:r>
          </a:p>
          <a:p>
            <a:r>
              <a:rPr lang="cs-CZ" sz="2400" b="1" dirty="0" smtClean="0"/>
              <a:t>    číslo 15?</a:t>
            </a:r>
          </a:p>
          <a:p>
            <a:endParaRPr lang="cs-CZ" sz="2400" b="1" dirty="0" smtClean="0">
              <a:solidFill>
                <a:srgbClr val="0066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7784" y="4211885"/>
            <a:ext cx="1587294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a) nejvíce</a:t>
            </a:r>
            <a:endParaRPr lang="cs-CZ" sz="2400" b="1" dirty="0">
              <a:solidFill>
                <a:srgbClr val="006600"/>
              </a:solidFill>
            </a:endParaRPr>
          </a:p>
        </p:txBody>
      </p:sp>
      <p:pic>
        <p:nvPicPr>
          <p:cNvPr id="7" name="Obrázek 6" descr="dvě šest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71960" y="4139877"/>
            <a:ext cx="1316368" cy="821171"/>
          </a:xfrm>
          <a:prstGeom prst="rect">
            <a:avLst/>
          </a:prstGeom>
          <a:ln w="38100">
            <a:solidFill>
              <a:srgbClr val="006600"/>
            </a:solidFill>
          </a:ln>
        </p:spPr>
      </p:pic>
      <p:pic>
        <p:nvPicPr>
          <p:cNvPr id="8" name="Obrázek 7" descr="dvě šestk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68104" y="4139877"/>
            <a:ext cx="1316368" cy="821171"/>
          </a:xfrm>
          <a:prstGeom prst="rect">
            <a:avLst/>
          </a:prstGeom>
          <a:ln w="38100">
            <a:solidFill>
              <a:srgbClr val="006600"/>
            </a:solidFill>
          </a:ln>
        </p:spPr>
      </p:pic>
      <p:pic>
        <p:nvPicPr>
          <p:cNvPr id="9" name="Obrázek 8" descr="dvě šestk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64249" y="4139877"/>
            <a:ext cx="1296143" cy="808556"/>
          </a:xfrm>
          <a:prstGeom prst="rect">
            <a:avLst/>
          </a:prstGeom>
          <a:ln w="38100">
            <a:solidFill>
              <a:srgbClr val="006600"/>
            </a:solidFill>
          </a:ln>
        </p:spPr>
      </p:pic>
      <p:pic>
        <p:nvPicPr>
          <p:cNvPr id="10" name="Obrázek 9" descr="1 šestka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760392" y="4139877"/>
            <a:ext cx="648072" cy="808309"/>
          </a:xfrm>
          <a:prstGeom prst="rect">
            <a:avLst/>
          </a:prstGeom>
          <a:ln w="38100">
            <a:solidFill>
              <a:srgbClr val="006600"/>
            </a:solidFill>
          </a:ln>
        </p:spPr>
      </p:pic>
      <p:sp>
        <p:nvSpPr>
          <p:cNvPr id="11" name="TextovéPole 10"/>
          <p:cNvSpPr txBox="1"/>
          <p:nvPr/>
        </p:nvSpPr>
        <p:spPr>
          <a:xfrm>
            <a:off x="6840512" y="4139877"/>
            <a:ext cx="2108269" cy="607539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6 </a:t>
            </a:r>
            <a:r>
              <a:rPr lang="cs-CZ" sz="3600" b="1" dirty="0" smtClean="0">
                <a:sym typeface="Symbol"/>
              </a:rPr>
              <a:t> 9 = 54</a:t>
            </a:r>
            <a:endParaRPr lang="cs-CZ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7784" y="5292005"/>
            <a:ext cx="1808508" cy="4358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6600"/>
                </a:solidFill>
              </a:rPr>
              <a:t>b) nejméně</a:t>
            </a:r>
            <a:endParaRPr lang="cs-CZ" sz="2400" b="1" dirty="0">
              <a:solidFill>
                <a:srgbClr val="006600"/>
              </a:solidFill>
            </a:endParaRPr>
          </a:p>
        </p:txBody>
      </p:sp>
      <p:pic>
        <p:nvPicPr>
          <p:cNvPr id="1026" name="Picture 2" descr="C:\Documents and Settings\Alena T\Local Settings\Temporary Internet Files\Content.IE5\CXF90233\MP9003089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87984" y="5147989"/>
            <a:ext cx="1224136" cy="807930"/>
          </a:xfrm>
          <a:prstGeom prst="rect">
            <a:avLst/>
          </a:prstGeom>
          <a:noFill/>
          <a:ln w="38100">
            <a:solidFill>
              <a:srgbClr val="006600"/>
            </a:solidFill>
          </a:ln>
        </p:spPr>
      </p:pic>
      <p:pic>
        <p:nvPicPr>
          <p:cNvPr id="15" name="Picture 2" descr="C:\Documents and Settings\Alena T\Local Settings\Temporary Internet Files\Content.IE5\CXF90233\MP9003089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12120" y="5147989"/>
            <a:ext cx="1224136" cy="807930"/>
          </a:xfrm>
          <a:prstGeom prst="rect">
            <a:avLst/>
          </a:prstGeom>
          <a:noFill/>
          <a:ln w="38100">
            <a:solidFill>
              <a:srgbClr val="006600"/>
            </a:solidFill>
          </a:ln>
        </p:spPr>
      </p:pic>
      <p:pic>
        <p:nvPicPr>
          <p:cNvPr id="16" name="Picture 2" descr="C:\Documents and Settings\Alena T\Local Settings\Temporary Internet Files\Content.IE5\CXF90233\MP9003089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36256" y="5147989"/>
            <a:ext cx="1224136" cy="807930"/>
          </a:xfrm>
          <a:prstGeom prst="rect">
            <a:avLst/>
          </a:prstGeom>
          <a:noFill/>
          <a:ln w="38100">
            <a:solidFill>
              <a:srgbClr val="006600"/>
            </a:solidFill>
          </a:ln>
        </p:spPr>
      </p:pic>
      <p:pic>
        <p:nvPicPr>
          <p:cNvPr id="18" name="Obrázek 17" descr="1 jednič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760393" y="5147990"/>
            <a:ext cx="648071" cy="792087"/>
          </a:xfrm>
          <a:prstGeom prst="rect">
            <a:avLst/>
          </a:prstGeom>
          <a:ln w="38100">
            <a:solidFill>
              <a:srgbClr val="006600"/>
            </a:solidFill>
          </a:ln>
        </p:spPr>
      </p:pic>
      <p:sp>
        <p:nvSpPr>
          <p:cNvPr id="20" name="TextovéPole 19"/>
          <p:cNvSpPr txBox="1"/>
          <p:nvPr/>
        </p:nvSpPr>
        <p:spPr>
          <a:xfrm>
            <a:off x="287784" y="6156101"/>
            <a:ext cx="7344816" cy="951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15 = </a:t>
            </a:r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+ 2 + </a:t>
            </a:r>
            <a:r>
              <a:rPr lang="cs-CZ" sz="3200" b="1" dirty="0" err="1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3200" b="1" dirty="0" err="1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+ 2 + 3 + 1 + </a:t>
            </a:r>
            <a:r>
              <a:rPr lang="cs-CZ" sz="3200" b="1" dirty="0" err="1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32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3200" b="1" dirty="0" err="1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endParaRPr lang="cs-CZ" sz="3200" b="1" dirty="0" smtClean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20232" y="6732165"/>
            <a:ext cx="5299849" cy="4930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sz="2800" b="1" dirty="0" smtClean="0"/>
              <a:t>Říkej a zapiš i další možnosti.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912520" y="5364013"/>
            <a:ext cx="1851789" cy="607539"/>
          </a:xfrm>
          <a:prstGeom prst="rect">
            <a:avLst/>
          </a:prstGeom>
          <a:solidFill>
            <a:schemeClr val="bg2">
              <a:lumMod val="90000"/>
            </a:schemeClr>
          </a:solidFill>
          <a:ln w="38100">
            <a:solidFill>
              <a:srgbClr val="006600"/>
            </a:solidFill>
          </a:ln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1 </a:t>
            </a:r>
            <a:r>
              <a:rPr lang="cs-CZ" sz="3600" b="1" dirty="0" smtClean="0">
                <a:sym typeface="Symbol"/>
              </a:rPr>
              <a:t> 9 = </a:t>
            </a:r>
            <a:r>
              <a:rPr lang="cs-CZ" sz="3600" b="1" dirty="0" err="1" smtClean="0">
                <a:sym typeface="Symbol"/>
              </a:rPr>
              <a:t>9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2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2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2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1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6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/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791840" y="1115541"/>
            <a:ext cx="8568531" cy="597666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6F3505"/>
                </a:solidFill>
              </a:rPr>
              <a:t>Zdroje: </a:t>
            </a:r>
          </a:p>
          <a:p>
            <a:r>
              <a:rPr lang="cs-CZ" sz="1800" b="1" dirty="0" smtClean="0">
                <a:solidFill>
                  <a:srgbClr val="6F3505"/>
                </a:solidFill>
              </a:rPr>
              <a:t>Kostka: </a:t>
            </a:r>
            <a:r>
              <a:rPr lang="cs-CZ" sz="1800" dirty="0" smtClean="0"/>
              <a:t>AUTOR NEUVEDEN. </a:t>
            </a:r>
            <a:r>
              <a:rPr lang="cs-CZ" sz="1800" i="1" dirty="0" err="1" smtClean="0"/>
              <a:t>Wikipedia.cz</a:t>
            </a:r>
            <a:r>
              <a:rPr lang="cs-CZ" sz="1800" dirty="0" smtClean="0"/>
              <a:t> [online]. [cit. 22.9.2012]. Dostupný na WWW: &lt;http://cs.wikipedia.org/wiki/Hrac%C3%AD_kostka&gt;. </a:t>
            </a:r>
            <a:endParaRPr lang="cs-CZ" b="1" dirty="0" smtClean="0">
              <a:solidFill>
                <a:srgbClr val="6F3505"/>
              </a:solidFill>
            </a:endParaRPr>
          </a:p>
          <a:p>
            <a:endParaRPr lang="cs-CZ" sz="1800" b="1" dirty="0" smtClean="0">
              <a:solidFill>
                <a:srgbClr val="6F3505"/>
              </a:solidFill>
            </a:endParaRPr>
          </a:p>
          <a:p>
            <a:r>
              <a:rPr lang="cs-CZ" sz="1800" b="1" dirty="0" smtClean="0">
                <a:solidFill>
                  <a:srgbClr val="6F3505"/>
                </a:solidFill>
              </a:rPr>
              <a:t>Obrázky:</a:t>
            </a:r>
          </a:p>
          <a:p>
            <a:r>
              <a:rPr lang="cs-CZ" sz="1800" b="1" dirty="0" smtClean="0">
                <a:solidFill>
                  <a:srgbClr val="6F3505"/>
                </a:solidFill>
                <a:hlinkClick r:id="rId2"/>
              </a:rPr>
              <a:t>www.office.</a:t>
            </a:r>
            <a:r>
              <a:rPr lang="cs-CZ" sz="1800" b="1" dirty="0" err="1" smtClean="0">
                <a:solidFill>
                  <a:srgbClr val="6F3505"/>
                </a:solidFill>
                <a:hlinkClick r:id="rId2"/>
              </a:rPr>
              <a:t>microsoft.com</a:t>
            </a:r>
            <a:endParaRPr lang="cs-CZ" sz="1800" b="1" dirty="0">
              <a:solidFill>
                <a:srgbClr val="6F350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1675</TotalTime>
  <Words>762</Words>
  <Application>Microsoft Office PowerPoint</Application>
  <PresentationFormat>Vlastní</PresentationFormat>
  <Paragraphs>168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Čokoládové oplatky</vt:lpstr>
      <vt:lpstr>Násobilka čísla 9</vt:lpstr>
      <vt:lpstr>Prezentace aplikace PowerPoint</vt:lpstr>
      <vt:lpstr>Prezentace aplikace PowerPoint</vt:lpstr>
      <vt:lpstr>Rozklad čísel na součin</vt:lpstr>
      <vt:lpstr>Kostky</vt:lpstr>
      <vt:lpstr>Kostky -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číslem 9</dc:title>
  <dc:subject>Ma 3</dc:subject>
  <dc:creator>Mgr. Jana Kneřová</dc:creator>
  <cp:lastModifiedBy>Jana Kneřová</cp:lastModifiedBy>
  <cp:revision>206</cp:revision>
  <cp:lastPrinted>1601-01-01T00:00:00Z</cp:lastPrinted>
  <dcterms:created xsi:type="dcterms:W3CDTF">2011-08-21T18:05:50Z</dcterms:created>
  <dcterms:modified xsi:type="dcterms:W3CDTF">2013-01-22T11:27:21Z</dcterms:modified>
</cp:coreProperties>
</file>