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8" r:id="rId9"/>
    <p:sldId id="267" r:id="rId10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  <a:srgbClr val="CCECFF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24" y="-414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1860755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%C3%ADl%C3%BD_trpasl%C3%ADk" TargetMode="Externa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5393876"/>
              </p:ext>
            </p:extLst>
          </p:nvPr>
        </p:nvGraphicFramePr>
        <p:xfrm>
          <a:off x="359792" y="2843733"/>
          <a:ext cx="9433048" cy="4565716"/>
        </p:xfrm>
        <a:graphic>
          <a:graphicData uri="http://schemas.openxmlformats.org/drawingml/2006/table">
            <a:tbl>
              <a:tblPr/>
              <a:tblGrid>
                <a:gridCol w="4611715"/>
                <a:gridCol w="4821333"/>
              </a:tblGrid>
              <a:tr h="52414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30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142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VY_32_INOVACE_11_MA_Dělení_číslem _7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34803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dělení sedmi. Slovní úlohy,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práce s chybou.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530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7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Alena T\Local Settings\Temporary Internet Files\Content.IE5\GVXW2N1C\MC90043391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28544" y="2627709"/>
            <a:ext cx="2425055" cy="2425055"/>
          </a:xfrm>
          <a:prstGeom prst="rect">
            <a:avLst/>
          </a:prstGeom>
          <a:noFill/>
        </p:spPr>
      </p:pic>
      <p:pic>
        <p:nvPicPr>
          <p:cNvPr id="1029" name="Picture 5" descr="C:\Documents and Settings\Alena T\Local Settings\Temporary Internet Files\Content.IE5\667WO81N\MC9004156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776" y="3862204"/>
            <a:ext cx="3024336" cy="29485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číslem 7</a:t>
            </a:r>
            <a:endParaRPr lang="cs-CZ" sz="8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9792" y="1547589"/>
            <a:ext cx="9361040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Sněhurka chtěla spravedlivě rozdělit trpaslíkům</a:t>
            </a:r>
          </a:p>
          <a:p>
            <a:r>
              <a:rPr lang="cs-CZ" sz="2400" b="1" dirty="0" smtClean="0"/>
              <a:t>21 hrušek. Kolik každému dala?  </a:t>
            </a:r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59792" y="4715941"/>
            <a:ext cx="8921032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že trpaslíky nenajdeme jen v pohádkách, ale také třeba</a:t>
            </a:r>
          </a:p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našimi hlavami?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015976" y="3635821"/>
            <a:ext cx="4581511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Vysvětli, proč jsme to počítali </a:t>
            </a:r>
          </a:p>
          <a:p>
            <a:r>
              <a:rPr lang="cs-CZ" sz="2400" b="1" dirty="0" smtClean="0"/>
              <a:t>tímto způsobem.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59792" y="5652045"/>
            <a:ext cx="7968463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Slyšel už někdo pojem </a:t>
            </a:r>
            <a:r>
              <a:rPr lang="cs-CZ" sz="2400" b="1" dirty="0" smtClean="0">
                <a:solidFill>
                  <a:schemeClr val="bg2"/>
                </a:solidFill>
              </a:rPr>
              <a:t>BÍLÝ TRPASLÍK</a:t>
            </a:r>
            <a:r>
              <a:rPr lang="cs-CZ" sz="2400" b="1" dirty="0" smtClean="0"/>
              <a:t>? Co to asi je?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59792" y="6228109"/>
            <a:ext cx="9087744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Bílý trpaslík je název pro zhroucenou hvězdu ve vesmíru.</a:t>
            </a:r>
          </a:p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existují i černí trpaslíci, červení trpaslíci a hnědí trpaslíci.</a:t>
            </a:r>
          </a:p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Vždycky jde o určitý druh hvězdy.     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1800" y="3059757"/>
            <a:ext cx="6163867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trpaslík dostal 3 hrušky.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31800" y="2411685"/>
            <a:ext cx="2587568" cy="7220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 : 7 = 3</a:t>
            </a:r>
            <a:endParaRPr lang="cs-CZ" sz="4400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Alena T\Local Settings\Temporary Internet Files\Content.IE5\667WO81N\MC9004156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68504" y="1772637"/>
            <a:ext cx="3025706" cy="2949870"/>
          </a:xfrm>
          <a:prstGeom prst="rect">
            <a:avLst/>
          </a:prstGeom>
          <a:noFill/>
        </p:spPr>
      </p:pic>
      <p:cxnSp>
        <p:nvCxnSpPr>
          <p:cNvPr id="42" name="Přímá spojovací čára 41"/>
          <p:cNvCxnSpPr/>
          <p:nvPr/>
        </p:nvCxnSpPr>
        <p:spPr>
          <a:xfrm>
            <a:off x="647824" y="4571925"/>
            <a:ext cx="5832648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Výbuch 1 43">
            <a:hlinkClick r:id="rId3"/>
          </p:cNvPr>
          <p:cNvSpPr/>
          <p:nvPr/>
        </p:nvSpPr>
        <p:spPr>
          <a:xfrm>
            <a:off x="8928744" y="6804173"/>
            <a:ext cx="936104" cy="75550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Documents and Settings\Alena T\Local Settings\Temporary Internet Files\Content.IE5\GVXW2N1C\MC90043313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80672" y="5147989"/>
            <a:ext cx="1439246" cy="1080120"/>
          </a:xfrm>
          <a:prstGeom prst="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6" name="TextovéPole 45"/>
          <p:cNvSpPr txBox="1"/>
          <p:nvPr/>
        </p:nvSpPr>
        <p:spPr>
          <a:xfrm>
            <a:off x="8136656" y="7020197"/>
            <a:ext cx="697627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7" grpId="0"/>
      <p:bldP spid="38" grpId="0"/>
      <p:bldP spid="40" grpId="0"/>
      <p:bldP spid="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7</a:t>
            </a:r>
            <a:endParaRPr lang="cs-CZ" sz="8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6264696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  0 </a:t>
            </a:r>
            <a:r>
              <a:rPr lang="cs-CZ" b="1" dirty="0" smtClean="0">
                <a:sym typeface="Symbol"/>
              </a:rPr>
              <a:t>: 7 = 0        protože 0  7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  7 : </a:t>
            </a:r>
            <a:r>
              <a:rPr lang="cs-CZ" b="1" dirty="0" err="1" smtClean="0">
                <a:sym typeface="Symbol"/>
              </a:rPr>
              <a:t>7</a:t>
            </a:r>
            <a:r>
              <a:rPr lang="cs-CZ" b="1" dirty="0" smtClean="0">
                <a:sym typeface="Symbol"/>
              </a:rPr>
              <a:t> = 1        protože 1  7 = </a:t>
            </a:r>
            <a:r>
              <a:rPr lang="cs-CZ" b="1" dirty="0" err="1" smtClean="0">
                <a:sym typeface="Symbol"/>
              </a:rPr>
              <a:t>7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14 : 7 = 2        protože 2  7 = 14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21 : 7 = 3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28 : 7 = 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35 : 7 = 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42 : 7 = 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49 : 7 = 7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56 : 7 = 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63 : 7 = 9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70 : 7 = 10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2280" y="1691605"/>
            <a:ext cx="5061821" cy="513997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8000" b="1" dirty="0" smtClean="0">
                <a:solidFill>
                  <a:srgbClr val="6F3505"/>
                </a:solidFill>
              </a:rPr>
              <a:t>35 </a:t>
            </a:r>
            <a:r>
              <a:rPr lang="cs-CZ" sz="8000" b="1" dirty="0" smtClean="0">
                <a:solidFill>
                  <a:srgbClr val="6F3505"/>
                </a:solidFill>
                <a:sym typeface="Symbol"/>
              </a:rPr>
              <a:t>: 7 = 5</a:t>
            </a:r>
            <a:endParaRPr lang="cs-CZ" sz="8000" b="1" dirty="0">
              <a:solidFill>
                <a:srgbClr val="6F350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64248" y="3203773"/>
            <a:ext cx="190308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dělenec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12520" y="320377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dělitel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2400" y="6588149"/>
            <a:ext cx="3057247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</a:t>
            </a:r>
            <a:r>
              <a:rPr lang="cs-CZ" sz="3600" b="1" dirty="0" smtClean="0"/>
              <a:t>(dělení)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5184328" y="3779837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768504" y="3851845"/>
            <a:ext cx="57606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696496" y="5652045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96496" y="2627709"/>
            <a:ext cx="2558714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 doplňuj sám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2060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21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7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7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49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7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35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7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70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</a:t>
                      </a: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sym typeface="Symbol"/>
                        </a:rPr>
                        <a:t> 7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63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7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14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7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7 :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</a:t>
                      </a:r>
                      <a:r>
                        <a:rPr lang="cs-CZ" sz="3600" b="1" dirty="0" err="1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7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56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7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28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7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3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8144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7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2120" y="3851845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8144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28144" y="622810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5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6656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9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6656" y="622810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0"/>
            <a:ext cx="9072563" cy="125994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Přemýšlej</a:t>
            </a:r>
            <a:endParaRPr lang="cs-CZ" sz="7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31566"/>
            <a:ext cx="9793088" cy="622810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600" dirty="0" smtClean="0"/>
              <a:t>   </a:t>
            </a:r>
            <a:r>
              <a:rPr lang="cs-CZ" sz="2600" b="1" dirty="0" smtClean="0"/>
              <a:t>Patrik chce dát babičce k svátku kytičku, která stojí</a:t>
            </a:r>
          </a:p>
          <a:p>
            <a:pPr>
              <a:buNone/>
            </a:pPr>
            <a:r>
              <a:rPr lang="cs-CZ" sz="2600" b="1" dirty="0" smtClean="0"/>
              <a:t>    42 korun. K tomu ještě přidá malou čokoládu, která </a:t>
            </a:r>
          </a:p>
          <a:p>
            <a:pPr>
              <a:buNone/>
            </a:pPr>
            <a:r>
              <a:rPr lang="cs-CZ" sz="2600" b="1" dirty="0" smtClean="0"/>
              <a:t>    je sedmkrát levnější.</a:t>
            </a:r>
          </a:p>
          <a:p>
            <a:pPr>
              <a:buNone/>
            </a:pPr>
            <a:r>
              <a:rPr lang="cs-CZ" sz="2400" b="1" dirty="0" smtClean="0"/>
              <a:t>    </a:t>
            </a:r>
            <a:r>
              <a:rPr lang="cs-CZ" sz="2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stojí čokoláda?  Kolik zaplatí Patrik celkem?</a:t>
            </a:r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sz="2800" b="1" dirty="0" smtClean="0"/>
              <a:t>čokoláda</a:t>
            </a:r>
            <a:r>
              <a:rPr lang="cs-CZ" b="1" dirty="0" smtClean="0"/>
              <a:t>: </a:t>
            </a:r>
            <a:r>
              <a:rPr lang="cs-CZ" b="1" dirty="0" smtClean="0">
                <a:solidFill>
                  <a:srgbClr val="6F3505"/>
                </a:solidFill>
              </a:rPr>
              <a:t>42 : 7 = 6 </a:t>
            </a:r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2800" b="1" dirty="0" smtClean="0"/>
              <a:t>čokoláda a kytička: </a:t>
            </a:r>
            <a:r>
              <a:rPr lang="cs-CZ" sz="3600" b="1" dirty="0" smtClean="0">
                <a:solidFill>
                  <a:srgbClr val="6F3505"/>
                </a:solidFill>
              </a:rPr>
              <a:t>6 + 42 = 48</a:t>
            </a:r>
          </a:p>
          <a:p>
            <a:pPr>
              <a:buNone/>
            </a:pPr>
            <a:endParaRPr lang="cs-CZ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endParaRPr lang="cs-CZ" sz="28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pPr>
              <a:buNone/>
            </a:pPr>
            <a:r>
              <a:rPr lang="cs-CZ" dirty="0" smtClean="0"/>
              <a:t> </a:t>
            </a:r>
            <a:endParaRPr lang="cs-CZ" sz="2400" b="1" dirty="0" smtClean="0"/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5776" y="4283893"/>
            <a:ext cx="6715300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</a:rPr>
              <a:t>Čokoláda stojí 6 korun. Celkem Patrik </a:t>
            </a:r>
          </a:p>
          <a:p>
            <a:r>
              <a:rPr lang="cs-CZ" sz="2800" b="1" dirty="0" smtClean="0">
                <a:solidFill>
                  <a:srgbClr val="6F3505"/>
                </a:solidFill>
              </a:rPr>
              <a:t>za dárek zaplatí 48 korun.</a:t>
            </a:r>
            <a:endParaRPr lang="cs-CZ" sz="2800" b="1" dirty="0">
              <a:solidFill>
                <a:srgbClr val="6F3505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5776" y="4931965"/>
            <a:ext cx="9292929" cy="16953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 jsi ty naposledy udělal radost malým dárkem?</a:t>
            </a:r>
          </a:p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co je jeden z nejhezčích dárků, který tě navíc nic </a:t>
            </a:r>
          </a:p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nestojí? </a:t>
            </a:r>
          </a:p>
        </p:txBody>
      </p:sp>
      <p:pic>
        <p:nvPicPr>
          <p:cNvPr id="3081" name="Picture 9" descr="C:\Documents and Settings\Alena T\Local Settings\Temporary Internet Files\Content.IE5\829CF494\MP9004227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60592" y="755500"/>
            <a:ext cx="2160240" cy="3248291"/>
          </a:xfrm>
          <a:prstGeom prst="rect">
            <a:avLst/>
          </a:prstGeom>
          <a:noFill/>
          <a:ln w="38100">
            <a:solidFill>
              <a:srgbClr val="6F350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791840" y="6660157"/>
            <a:ext cx="8622873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Tvůj úsměv – potěší vždycky každého.</a:t>
            </a:r>
            <a:endParaRPr lang="cs-CZ" sz="36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s Jirkou počítali příklady. Neudělali někde chybu? Zkontroluj.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9872" y="2339677"/>
            <a:ext cx="214674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42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smtClean="0">
                <a:sym typeface="Symbol"/>
              </a:rPr>
              <a:t>: 7 = 6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0192" y="2339677"/>
            <a:ext cx="214674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47 : 7 = 8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987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36 </a:t>
            </a:r>
            <a:r>
              <a:rPr lang="cs-CZ" sz="3600" b="1" dirty="0" smtClean="0">
                <a:sym typeface="Symbol"/>
              </a:rPr>
              <a:t>: 7 = 5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9872" y="41398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21 </a:t>
            </a:r>
            <a:r>
              <a:rPr lang="cs-CZ" sz="3600" b="1" dirty="0" smtClean="0">
                <a:sym typeface="Symbol"/>
              </a:rPr>
              <a:t>: 7 = 3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9872" y="5075981"/>
            <a:ext cx="2018501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0</a:t>
            </a:r>
            <a:r>
              <a:rPr lang="cs-CZ" sz="3600" b="1" dirty="0" smtClean="0">
                <a:sym typeface="Symbol"/>
              </a:rPr>
              <a:t> : 7 = 0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9872" y="5940077"/>
            <a:ext cx="227498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14 </a:t>
            </a:r>
            <a:r>
              <a:rPr lang="cs-CZ" sz="3600" b="1" dirty="0" smtClean="0">
                <a:sym typeface="Symbol"/>
              </a:rPr>
              <a:t>: 7 = 2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6019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28 : 7 = 4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60192" y="41398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63 : 7 = 9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60192" y="50759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56 : 7 = </a:t>
            </a:r>
            <a:r>
              <a:rPr lang="cs-CZ" sz="3600" b="1" dirty="0" err="1" smtClean="0"/>
              <a:t>7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60192" y="5940077"/>
            <a:ext cx="1890261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 : </a:t>
            </a:r>
            <a:r>
              <a:rPr lang="cs-CZ" sz="3600" b="1" dirty="0" err="1" smtClean="0"/>
              <a:t>7</a:t>
            </a:r>
            <a:r>
              <a:rPr lang="cs-CZ" sz="3600" b="1" dirty="0" smtClean="0"/>
              <a:t> = 1</a:t>
            </a:r>
            <a:endParaRPr lang="cs-CZ" sz="3600" dirty="0"/>
          </a:p>
        </p:txBody>
      </p:sp>
      <p:pic>
        <p:nvPicPr>
          <p:cNvPr id="4099" name="Picture 3" descr="C:\Documents and Settings\Alena T\Local Settings\Temporary Internet Files\Content.IE5\829CF494\MP9004395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0472" y="5075981"/>
            <a:ext cx="3344416" cy="2220055"/>
          </a:xfrm>
          <a:prstGeom prst="rect">
            <a:avLst/>
          </a:prstGeom>
          <a:noFill/>
          <a:ln w="38100">
            <a:solidFill>
              <a:srgbClr val="6F350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1079872" y="3275781"/>
            <a:ext cx="2146742" cy="607539"/>
          </a:xfrm>
          <a:prstGeom prst="rect">
            <a:avLst/>
          </a:prstGeom>
          <a:solidFill>
            <a:srgbClr val="CCECFF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35 : 7 = 5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60192" y="2339677"/>
            <a:ext cx="2146742" cy="607539"/>
          </a:xfrm>
          <a:prstGeom prst="rect">
            <a:avLst/>
          </a:prstGeom>
          <a:solidFill>
            <a:srgbClr val="CCECFF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49 : 7 = </a:t>
            </a:r>
            <a:r>
              <a:rPr lang="cs-CZ" sz="3600" b="1" dirty="0" err="1" smtClean="0"/>
              <a:t>7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60192" y="5075981"/>
            <a:ext cx="2146742" cy="607539"/>
          </a:xfrm>
          <a:prstGeom prst="rect">
            <a:avLst/>
          </a:prstGeom>
          <a:solidFill>
            <a:srgbClr val="CCECFF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56 : 7 = 8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52480" y="2267669"/>
            <a:ext cx="3302507" cy="14661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dělenců je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sudých</a:t>
            </a: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kolik</a:t>
            </a:r>
          </a:p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lichých?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18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s Jirkou počítali příklady. Neudělali někde chybu? Zkontroluj.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9872" y="2339677"/>
            <a:ext cx="214674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42 </a:t>
            </a:r>
            <a:r>
              <a:rPr lang="cs-CZ" sz="3600" b="1" dirty="0" smtClean="0">
                <a:sym typeface="Symbol"/>
              </a:rPr>
              <a:t>: 7 = 6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0192" y="2339677"/>
            <a:ext cx="214674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47 : 7 = 8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987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36 </a:t>
            </a:r>
            <a:r>
              <a:rPr lang="cs-CZ" sz="3600" b="1" dirty="0" smtClean="0">
                <a:sym typeface="Symbol"/>
              </a:rPr>
              <a:t>: 7 = 5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9872" y="41398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</a:t>
            </a:r>
            <a:r>
              <a:rPr lang="cs-CZ" sz="3600" b="1" dirty="0" smtClean="0"/>
              <a:t> </a:t>
            </a:r>
            <a:r>
              <a:rPr lang="cs-CZ" sz="3600" b="1" dirty="0" smtClean="0">
                <a:sym typeface="Symbol"/>
              </a:rPr>
              <a:t>: 7 = 3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9872" y="5075981"/>
            <a:ext cx="2018501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0</a:t>
            </a:r>
            <a:r>
              <a:rPr lang="cs-CZ" sz="3600" b="1" dirty="0" smtClean="0">
                <a:sym typeface="Symbol"/>
              </a:rPr>
              <a:t> : 7 = 0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9872" y="5940077"/>
            <a:ext cx="227498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14</a:t>
            </a:r>
            <a:r>
              <a:rPr lang="cs-CZ" sz="3600" b="1" dirty="0" smtClean="0"/>
              <a:t> </a:t>
            </a:r>
            <a:r>
              <a:rPr lang="cs-CZ" sz="3600" b="1" dirty="0" smtClean="0">
                <a:sym typeface="Symbol"/>
              </a:rPr>
              <a:t>: 7 = 2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6019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28</a:t>
            </a:r>
            <a:r>
              <a:rPr lang="cs-CZ" sz="3600" b="1" dirty="0" smtClean="0"/>
              <a:t> : 7 = 4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60192" y="41398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</a:t>
            </a:r>
            <a:r>
              <a:rPr lang="cs-CZ" sz="3600" b="1" dirty="0" smtClean="0"/>
              <a:t> : 7 = 9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60192" y="50759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56 : 7 = </a:t>
            </a:r>
            <a:r>
              <a:rPr lang="cs-CZ" sz="3600" b="1" dirty="0" err="1" smtClean="0"/>
              <a:t>7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60192" y="5940077"/>
            <a:ext cx="1890261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3600" b="1" dirty="0" smtClean="0"/>
              <a:t> : </a:t>
            </a:r>
            <a:r>
              <a:rPr lang="cs-CZ" sz="3600" b="1" dirty="0" err="1" smtClean="0"/>
              <a:t>7</a:t>
            </a:r>
            <a:r>
              <a:rPr lang="cs-CZ" sz="3600" b="1" dirty="0" smtClean="0"/>
              <a:t> = 1</a:t>
            </a:r>
            <a:endParaRPr lang="cs-CZ" sz="3600" dirty="0"/>
          </a:p>
        </p:txBody>
      </p:sp>
      <p:pic>
        <p:nvPicPr>
          <p:cNvPr id="4099" name="Picture 3" descr="C:\Documents and Settings\Alena T\Local Settings\Temporary Internet Files\Content.IE5\829CF494\MP9004395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0472" y="5075981"/>
            <a:ext cx="3344416" cy="2220055"/>
          </a:xfrm>
          <a:prstGeom prst="rect">
            <a:avLst/>
          </a:prstGeom>
          <a:noFill/>
          <a:ln w="38100">
            <a:solidFill>
              <a:srgbClr val="6F350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1079872" y="3275781"/>
            <a:ext cx="2146742" cy="607539"/>
          </a:xfrm>
          <a:prstGeom prst="rect">
            <a:avLst/>
          </a:prstGeom>
          <a:solidFill>
            <a:srgbClr val="CCECFF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</a:t>
            </a:r>
            <a:r>
              <a:rPr lang="cs-CZ" sz="3600" b="1" dirty="0" smtClean="0"/>
              <a:t> : 7 = 5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60192" y="2339677"/>
            <a:ext cx="2146742" cy="607539"/>
          </a:xfrm>
          <a:prstGeom prst="rect">
            <a:avLst/>
          </a:prstGeom>
          <a:solidFill>
            <a:srgbClr val="CCECFF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</a:t>
            </a:r>
            <a:r>
              <a:rPr lang="cs-CZ" sz="3600" b="1" dirty="0" smtClean="0"/>
              <a:t> : 7 = </a:t>
            </a:r>
            <a:r>
              <a:rPr lang="cs-CZ" sz="3600" b="1" dirty="0" err="1" smtClean="0"/>
              <a:t>7</a:t>
            </a:r>
            <a:endParaRPr lang="cs-CZ" sz="36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60192" y="5075981"/>
            <a:ext cx="2146742" cy="607539"/>
          </a:xfrm>
          <a:prstGeom prst="rect">
            <a:avLst/>
          </a:prstGeom>
          <a:solidFill>
            <a:srgbClr val="CCECFF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56</a:t>
            </a:r>
            <a:r>
              <a:rPr lang="cs-CZ" sz="3600" b="1" dirty="0" smtClean="0"/>
              <a:t> : 7 = 8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52480" y="2267669"/>
            <a:ext cx="3302507" cy="14661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dělenců je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sudých</a:t>
            </a: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kolik</a:t>
            </a:r>
          </a:p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lichých?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56536" y="3923853"/>
            <a:ext cx="1835759" cy="11514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5</a:t>
            </a:r>
            <a:r>
              <a:rPr lang="cs-CZ" sz="5400" b="1" dirty="0" smtClean="0"/>
              <a:t> : </a:t>
            </a:r>
            <a:r>
              <a:rPr lang="cs-CZ" sz="5400" b="1" dirty="0" err="1" smtClean="0">
                <a:solidFill>
                  <a:srgbClr val="0070C0"/>
                </a:solidFill>
              </a:rPr>
              <a:t>5</a:t>
            </a:r>
            <a:endParaRPr lang="cs-CZ" sz="5400" b="1" dirty="0" smtClean="0">
              <a:solidFill>
                <a:srgbClr val="0070C0"/>
              </a:solidFill>
            </a:endParaRPr>
          </a:p>
          <a:p>
            <a:r>
              <a:rPr lang="cs-CZ" sz="2000" b="1" dirty="0" smtClean="0"/>
              <a:t>zápis vysvětli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350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9792" y="1115541"/>
            <a:ext cx="9289032" cy="61206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Zdroje – informace: </a:t>
            </a:r>
          </a:p>
          <a:p>
            <a:r>
              <a:rPr lang="cs-CZ" dirty="0" err="1" smtClean="0"/>
              <a:t>WIKIPEDIA.CZ.</a:t>
            </a:r>
            <a:r>
              <a:rPr lang="cs-CZ" i="1" dirty="0" err="1" smtClean="0"/>
              <a:t>Bílý</a:t>
            </a:r>
            <a:r>
              <a:rPr lang="cs-CZ" i="1" dirty="0" smtClean="0"/>
              <a:t> trpaslík</a:t>
            </a:r>
            <a:r>
              <a:rPr lang="cs-CZ" dirty="0" smtClean="0"/>
              <a:t> [online]. [cit. 22.9.2012]. Dostupný na WWW: &lt;http://cs.wikipedia.org/wiki/B%C3%ADl%C3%BD_trpasl%C3%ADk&gt;.</a:t>
            </a:r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Zdroje – obrázky:</a:t>
            </a:r>
          </a:p>
          <a:p>
            <a:r>
              <a:rPr lang="cs-CZ" b="1" dirty="0" smtClean="0">
                <a:solidFill>
                  <a:schemeClr val="bg2">
                    <a:lumMod val="90000"/>
                  </a:schemeClr>
                </a:solidFill>
              </a:rPr>
              <a:t>www.office.</a:t>
            </a:r>
            <a:r>
              <a:rPr lang="cs-CZ" b="1" dirty="0" err="1" smtClean="0">
                <a:solidFill>
                  <a:schemeClr val="bg2">
                    <a:lumMod val="90000"/>
                  </a:schemeClr>
                </a:solidFill>
              </a:rPr>
              <a:t>microsoft.com</a:t>
            </a:r>
            <a:endParaRPr lang="cs-CZ" b="1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1189</TotalTime>
  <Words>593</Words>
  <Application>Microsoft Office PowerPoint</Application>
  <PresentationFormat>Vlastní</PresentationFormat>
  <Paragraphs>145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Dělení číslem 7</vt:lpstr>
      <vt:lpstr>Dělení 7</vt:lpstr>
      <vt:lpstr>Prezentace aplikace PowerPoint</vt:lpstr>
      <vt:lpstr>Přemýšlej</vt:lpstr>
      <vt:lpstr>Petr s Jirkou počítali příklady. Neudělali někde chybu? Zkontroluj.</vt:lpstr>
      <vt:lpstr>Petr s Jirkou počítali příklady. Neudělali někde chybu? Zkontroluj.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číslem 7</dc:title>
  <dc:subject>Ma 3</dc:subject>
  <dc:creator>Mgr. Jana Kneřová</dc:creator>
  <cp:lastModifiedBy>Jana Kneřová</cp:lastModifiedBy>
  <cp:revision>148</cp:revision>
  <cp:lastPrinted>1601-01-01T00:00:00Z</cp:lastPrinted>
  <dcterms:created xsi:type="dcterms:W3CDTF">2011-08-21T18:05:50Z</dcterms:created>
  <dcterms:modified xsi:type="dcterms:W3CDTF">2013-01-22T11:27:52Z</dcterms:modified>
</cp:coreProperties>
</file>