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92" r:id="rId1"/>
  </p:sldMasterIdLst>
  <p:notesMasterIdLst>
    <p:notesMasterId r:id="rId14"/>
  </p:notesMasterIdLst>
  <p:sldIdLst>
    <p:sldId id="256" r:id="rId2"/>
    <p:sldId id="257" r:id="rId3"/>
    <p:sldId id="280" r:id="rId4"/>
    <p:sldId id="274" r:id="rId5"/>
    <p:sldId id="277" r:id="rId6"/>
    <p:sldId id="276" r:id="rId7"/>
    <p:sldId id="278" r:id="rId8"/>
    <p:sldId id="262" r:id="rId9"/>
    <p:sldId id="271" r:id="rId10"/>
    <p:sldId id="279" r:id="rId11"/>
    <p:sldId id="273" r:id="rId12"/>
    <p:sldId id="267" r:id="rId13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00"/>
    <a:srgbClr val="820000"/>
    <a:srgbClr val="6F35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24" y="-414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33300044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Malá zkouška probíhá celá (bez odpovědi) bez nutnosti klikání.</a:t>
            </a:r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449123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lang="cs-CZ" dirty="0" smtClean="0"/>
              <a:t>Malá zkouška probíhá celá (bez odpovědi) bez nutnosti klikání.</a:t>
            </a:r>
          </a:p>
          <a:p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3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7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2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88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25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63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1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6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8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763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52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28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05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8813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257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633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1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90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5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9" y="300992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7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763" indent="0">
              <a:buNone/>
              <a:defRPr sz="3100"/>
            </a:lvl2pPr>
            <a:lvl3pPr marL="1007525" indent="0">
              <a:buNone/>
              <a:defRPr sz="2600"/>
            </a:lvl3pPr>
            <a:lvl4pPr marL="1511289" indent="0">
              <a:buNone/>
              <a:defRPr sz="2200"/>
            </a:lvl4pPr>
            <a:lvl5pPr marL="2015050" indent="0">
              <a:buNone/>
              <a:defRPr sz="2200"/>
            </a:lvl5pPr>
            <a:lvl6pPr marL="2518813" indent="0">
              <a:buNone/>
              <a:defRPr sz="2200"/>
            </a:lvl6pPr>
            <a:lvl7pPr marL="3022575" indent="0">
              <a:buNone/>
              <a:defRPr sz="2200"/>
            </a:lvl7pPr>
            <a:lvl8pPr marL="3526337" indent="0">
              <a:buNone/>
              <a:defRPr sz="2200"/>
            </a:lvl8pPr>
            <a:lvl9pPr marL="4030100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66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50" tIns="50377" rIns="100750" bIns="5037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8"/>
            <a:ext cx="9072563" cy="4989036"/>
          </a:xfrm>
          <a:prstGeom prst="rect">
            <a:avLst/>
          </a:prstGeom>
        </p:spPr>
        <p:txBody>
          <a:bodyPr vert="horz" lIns="100750" tIns="50377" rIns="100750" bIns="5037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4"/>
            <a:ext cx="3192198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1007525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822" indent="-377822" algn="l" defTabSz="1007525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614" indent="-314850" algn="l" defTabSz="1007525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409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170" indent="-251882" algn="l" defTabSz="1007525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6932" indent="-251882" algn="l" defTabSz="1007525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0695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4457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8220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1982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76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52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289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05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881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257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6337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10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Relationship Id="rId9" Type="http://schemas.openxmlformats.org/officeDocument/2006/relationships/image" Target="../media/image12.gi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8.jpeg"/><Relationship Id="rId7" Type="http://schemas.openxmlformats.org/officeDocument/2006/relationships/image" Target="../media/image21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7.jpeg"/><Relationship Id="rId4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992" y="971525"/>
            <a:ext cx="5751513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7938112"/>
              </p:ext>
            </p:extLst>
          </p:nvPr>
        </p:nvGraphicFramePr>
        <p:xfrm>
          <a:off x="791840" y="2771725"/>
          <a:ext cx="8568952" cy="4532263"/>
        </p:xfrm>
        <a:graphic>
          <a:graphicData uri="http://schemas.openxmlformats.org/drawingml/2006/table">
            <a:tbl>
              <a:tblPr/>
              <a:tblGrid>
                <a:gridCol w="4189267"/>
                <a:gridCol w="4379685"/>
              </a:tblGrid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21767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VY_32_INOVACE_17_MA_Zajímavé úlohy_kostky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Ma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 3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CZ.1.07/1.4.00/21.1135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Slovní úlohy na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hry s kostkami – násobení, dělení, součet. Rozvoj logického myšlení.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3808" y="1043533"/>
            <a:ext cx="9072563" cy="4989036"/>
          </a:xfrm>
        </p:spPr>
        <p:txBody>
          <a:bodyPr>
            <a:normAutofit fontScale="62500" lnSpcReduction="20000"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15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Zajímavé úlohy</a:t>
            </a:r>
          </a:p>
          <a:p>
            <a:pPr algn="ctr">
              <a:buNone/>
            </a:pPr>
            <a:endParaRPr lang="cs-CZ" sz="150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sz="15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kostky</a:t>
            </a:r>
            <a:endParaRPr lang="cs-CZ" sz="8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 descr="3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416576" y="5003973"/>
            <a:ext cx="1844402" cy="1844402"/>
          </a:xfrm>
          <a:prstGeom prst="rect">
            <a:avLst/>
          </a:prstGeom>
        </p:spPr>
      </p:pic>
      <p:pic>
        <p:nvPicPr>
          <p:cNvPr id="7" name="Obrázek 6" descr="2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flipH="1">
            <a:off x="4104208" y="2915741"/>
            <a:ext cx="1944216" cy="1481626"/>
          </a:xfrm>
          <a:prstGeom prst="rect">
            <a:avLst/>
          </a:prstGeom>
        </p:spPr>
      </p:pic>
      <p:pic>
        <p:nvPicPr>
          <p:cNvPr id="8" name="Obrázek 7" descr="3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5816" y="3491805"/>
            <a:ext cx="2670772" cy="346898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9791" y="1619597"/>
            <a:ext cx="9720833" cy="498903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Hry s kostkami jsou staré už několik tisíc let. Hrávali si s nimi císařové, králové i obyčejní lidé.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</a:t>
            </a:r>
            <a:r>
              <a:rPr lang="cs-CZ" b="1" dirty="0" smtClean="0"/>
              <a:t>Dnes si s nimi pohrajeme chvilku i my…</a:t>
            </a:r>
            <a:endParaRPr lang="cs-CZ" b="1" dirty="0"/>
          </a:p>
        </p:txBody>
      </p:sp>
      <p:pic>
        <p:nvPicPr>
          <p:cNvPr id="2051" name="Picture 3" descr="C:\Documents and Settings\Alena T\Local Settings\Temporary Internet Files\Content.IE5\2IKS2MFV\MP90040313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7784" y="251445"/>
            <a:ext cx="2052228" cy="1368152"/>
          </a:xfrm>
          <a:prstGeom prst="rect">
            <a:avLst/>
          </a:prstGeom>
          <a:noFill/>
          <a:ln w="38100">
            <a:solidFill>
              <a:schemeClr val="accent3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053" name="Picture 5" descr="C:\Documents and Settings\Alena T\Local Settings\Temporary Internet Files\Content.IE5\DGVABFRH\MP90038532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9792" y="2771725"/>
            <a:ext cx="1329322" cy="1861051"/>
          </a:xfrm>
          <a:prstGeom prst="rect">
            <a:avLst/>
          </a:prstGeom>
          <a:noFill/>
          <a:ln w="38100">
            <a:solidFill>
              <a:schemeClr val="accent3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055" name="Picture 7" descr="C:\Documents and Settings\Alena T\Local Settings\Temporary Internet Files\Content.IE5\2IKS2MFV\MP90017790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88184" y="251445"/>
            <a:ext cx="2037420" cy="1358280"/>
          </a:xfrm>
          <a:prstGeom prst="rect">
            <a:avLst/>
          </a:prstGeom>
          <a:noFill/>
          <a:ln w="38100">
            <a:solidFill>
              <a:schemeClr val="accent3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056" name="Picture 8" descr="C:\Documents and Settings\Alena T\Local Settings\Temporary Internet Files\Content.IE5\QMXMHEDD\MP90043871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04608" y="251445"/>
            <a:ext cx="1817768" cy="1366058"/>
          </a:xfrm>
          <a:prstGeom prst="rect">
            <a:avLst/>
          </a:prstGeom>
          <a:noFill/>
          <a:ln w="38100">
            <a:solidFill>
              <a:schemeClr val="accent3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647824" y="4859957"/>
            <a:ext cx="8161978" cy="10082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jen tak mimochodem, víte, co má ještě </a:t>
            </a:r>
          </a:p>
          <a:p>
            <a:r>
              <a:rPr lang="cs-CZ" sz="32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například tvar našich hracích kostek?</a:t>
            </a:r>
            <a:endParaRPr lang="cs-CZ" sz="3200" b="1" dirty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65" name="Picture 17" descr="C:\Documents and Settings\Alena T\Local Settings\Temporary Internet Files\Content.IE5\S2CR9LFC\MP90043880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9792" y="6012085"/>
            <a:ext cx="1443248" cy="1144224"/>
          </a:xfrm>
          <a:prstGeom prst="rect">
            <a:avLst/>
          </a:prstGeom>
          <a:noFill/>
          <a:ln w="38100">
            <a:solidFill>
              <a:srgbClr val="0070C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077" name="Picture 29" descr="C:\Documents and Settings\Alena T\Local Settings\Temporary Internet Files\Content.IE5\2IKS2MFV\MP90043102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232000" y="6012085"/>
            <a:ext cx="1800121" cy="1199612"/>
          </a:xfrm>
          <a:prstGeom prst="rect">
            <a:avLst/>
          </a:prstGeom>
          <a:noFill/>
          <a:ln w="38100">
            <a:solidFill>
              <a:srgbClr val="0070C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4" name="Obrázek 33" descr="kostka cukru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397860" y="5940077"/>
            <a:ext cx="1453353" cy="1348110"/>
          </a:xfrm>
          <a:prstGeom prst="rect">
            <a:avLst/>
          </a:prstGeom>
        </p:spPr>
      </p:pic>
      <p:pic>
        <p:nvPicPr>
          <p:cNvPr id="35" name="Obrázek 34" descr="kostka.GI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344568" y="5724053"/>
            <a:ext cx="1317110" cy="1445608"/>
          </a:xfrm>
          <a:prstGeom prst="rect">
            <a:avLst/>
          </a:prstGeom>
        </p:spPr>
      </p:pic>
      <p:sp>
        <p:nvSpPr>
          <p:cNvPr id="36" name="TextovéPole 35"/>
          <p:cNvSpPr txBox="1"/>
          <p:nvPr/>
        </p:nvSpPr>
        <p:spPr>
          <a:xfrm>
            <a:off x="8712720" y="6732165"/>
            <a:ext cx="595035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…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Počítání s Věrkou</a:t>
            </a:r>
            <a:endParaRPr lang="cs-CZ" sz="8000" b="1" dirty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Věrka má jednu kostku. Hodila s ní celkem třikrát                            a vždycky jí padlo stejné číslo. Jaké číslo na kostce padlo, jestliže celkový součet byl: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a) 15?                                     b)  18?                              c) 21?</a:t>
            </a:r>
          </a:p>
          <a:p>
            <a:pPr>
              <a:buNone/>
            </a:pPr>
            <a:endParaRPr lang="cs-CZ" sz="28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3808" y="1259557"/>
            <a:ext cx="9072563" cy="49890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Věrka má jednu kostku. Hodila s ní celkem třikrát                            a vždycky jí padlo stejné číslo. Jaké číslo na kostce padlo, jestliže celkový součet byl: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a) 15? </a:t>
            </a:r>
          </a:p>
          <a:p>
            <a:pPr>
              <a:buNone/>
            </a:pPr>
            <a:endParaRPr lang="cs-CZ" sz="28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8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Krychle 3"/>
          <p:cNvSpPr/>
          <p:nvPr/>
        </p:nvSpPr>
        <p:spPr>
          <a:xfrm>
            <a:off x="935856" y="4499917"/>
            <a:ext cx="1440160" cy="1368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>
            <a:off x="1079872" y="5003973"/>
            <a:ext cx="216024" cy="216024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>
            <a:off x="1367904" y="5292005"/>
            <a:ext cx="216024" cy="216024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>
            <a:off x="1655936" y="5508029"/>
            <a:ext cx="216024" cy="216024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lus 17"/>
          <p:cNvSpPr/>
          <p:nvPr/>
        </p:nvSpPr>
        <p:spPr>
          <a:xfrm>
            <a:off x="2520032" y="5147989"/>
            <a:ext cx="432048" cy="36004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lus 18"/>
          <p:cNvSpPr/>
          <p:nvPr/>
        </p:nvSpPr>
        <p:spPr>
          <a:xfrm>
            <a:off x="4680272" y="5147989"/>
            <a:ext cx="432048" cy="36004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2159992" y="3203773"/>
            <a:ext cx="1927131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 : 3 = 5</a:t>
            </a:r>
            <a:endParaRPr lang="cs-CZ" sz="3200" b="1" dirty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935856" y="3923853"/>
            <a:ext cx="2327881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6600"/>
                </a:solidFill>
              </a:rPr>
              <a:t>malá zkouška</a:t>
            </a:r>
            <a:r>
              <a:rPr lang="cs-CZ" b="1" dirty="0" smtClean="0"/>
              <a:t>: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b="1" dirty="0"/>
          </a:p>
        </p:txBody>
      </p:sp>
      <p:sp>
        <p:nvSpPr>
          <p:cNvPr id="22" name="Je rovno 21"/>
          <p:cNvSpPr/>
          <p:nvPr/>
        </p:nvSpPr>
        <p:spPr>
          <a:xfrm>
            <a:off x="6912520" y="5075981"/>
            <a:ext cx="504056" cy="360040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632600" y="4643933"/>
            <a:ext cx="1326004" cy="123726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0070C0"/>
                </a:solidFill>
              </a:rPr>
              <a:t>15</a:t>
            </a:r>
            <a:endParaRPr lang="cs-CZ" sz="8000" dirty="0">
              <a:solidFill>
                <a:srgbClr val="0070C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91840" y="6012085"/>
            <a:ext cx="4320413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Věrka hodila pokaždé pětku.</a:t>
            </a:r>
            <a:endParaRPr lang="cs-CZ" sz="2400" b="1" dirty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19832" y="6660157"/>
            <a:ext cx="9001000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Zkus vymyslet, jaké další možnosti mohla hodit, aby celkový součet po třech hodech byl 15. 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63848" y="899517"/>
            <a:ext cx="1297150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Řešení:</a:t>
            </a:r>
            <a:endParaRPr lang="cs-CZ" sz="2400" b="1" dirty="0"/>
          </a:p>
        </p:txBody>
      </p:sp>
      <p:sp>
        <p:nvSpPr>
          <p:cNvPr id="27" name="Vývojový diagram: spojka 26"/>
          <p:cNvSpPr/>
          <p:nvPr/>
        </p:nvSpPr>
        <p:spPr>
          <a:xfrm>
            <a:off x="1079872" y="5508029"/>
            <a:ext cx="216024" cy="216024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ka 27"/>
          <p:cNvSpPr/>
          <p:nvPr/>
        </p:nvSpPr>
        <p:spPr>
          <a:xfrm>
            <a:off x="1655936" y="5003973"/>
            <a:ext cx="216024" cy="216024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rychle 28"/>
          <p:cNvSpPr/>
          <p:nvPr/>
        </p:nvSpPr>
        <p:spPr>
          <a:xfrm>
            <a:off x="3096096" y="4499917"/>
            <a:ext cx="1440160" cy="1368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ka 29"/>
          <p:cNvSpPr/>
          <p:nvPr/>
        </p:nvSpPr>
        <p:spPr>
          <a:xfrm>
            <a:off x="3240112" y="5003973"/>
            <a:ext cx="216024" cy="216024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ka 30"/>
          <p:cNvSpPr/>
          <p:nvPr/>
        </p:nvSpPr>
        <p:spPr>
          <a:xfrm>
            <a:off x="3528144" y="5292005"/>
            <a:ext cx="216024" cy="216024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ka 31"/>
          <p:cNvSpPr/>
          <p:nvPr/>
        </p:nvSpPr>
        <p:spPr>
          <a:xfrm>
            <a:off x="3816176" y="5508029"/>
            <a:ext cx="216024" cy="216024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ka 32"/>
          <p:cNvSpPr/>
          <p:nvPr/>
        </p:nvSpPr>
        <p:spPr>
          <a:xfrm>
            <a:off x="3240112" y="5508029"/>
            <a:ext cx="216024" cy="216024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ka 33"/>
          <p:cNvSpPr/>
          <p:nvPr/>
        </p:nvSpPr>
        <p:spPr>
          <a:xfrm>
            <a:off x="3816176" y="5003973"/>
            <a:ext cx="216024" cy="216024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rychle 34"/>
          <p:cNvSpPr/>
          <p:nvPr/>
        </p:nvSpPr>
        <p:spPr>
          <a:xfrm>
            <a:off x="5256336" y="4499917"/>
            <a:ext cx="1440160" cy="1368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ka 35"/>
          <p:cNvSpPr/>
          <p:nvPr/>
        </p:nvSpPr>
        <p:spPr>
          <a:xfrm>
            <a:off x="5400352" y="5003973"/>
            <a:ext cx="216024" cy="216024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ka 36"/>
          <p:cNvSpPr/>
          <p:nvPr/>
        </p:nvSpPr>
        <p:spPr>
          <a:xfrm>
            <a:off x="5688384" y="5292005"/>
            <a:ext cx="216024" cy="216024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pojka 37"/>
          <p:cNvSpPr/>
          <p:nvPr/>
        </p:nvSpPr>
        <p:spPr>
          <a:xfrm>
            <a:off x="5976416" y="5508029"/>
            <a:ext cx="216024" cy="216024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ývojový diagram: spojka 38"/>
          <p:cNvSpPr/>
          <p:nvPr/>
        </p:nvSpPr>
        <p:spPr>
          <a:xfrm>
            <a:off x="5400352" y="5508029"/>
            <a:ext cx="216024" cy="216024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ývojový diagram: spojka 39"/>
          <p:cNvSpPr/>
          <p:nvPr/>
        </p:nvSpPr>
        <p:spPr>
          <a:xfrm>
            <a:off x="5976416" y="5003973"/>
            <a:ext cx="216024" cy="216024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000"/>
                            </p:stCondLst>
                            <p:childTnLst>
                              <p:par>
                                <p:cTn id="3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8000"/>
                            </p:stCondLst>
                            <p:childTnLst>
                              <p:par>
                                <p:cTn id="5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0000"/>
                            </p:stCondLst>
                            <p:childTnLst>
                              <p:par>
                                <p:cTn id="6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2000"/>
                            </p:stCondLst>
                            <p:childTnLst>
                              <p:par>
                                <p:cTn id="8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4000"/>
                            </p:stCondLst>
                            <p:childTnLst>
                              <p:par>
                                <p:cTn id="8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7" dur="2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  <p:bldP spid="18" grpId="0" animBg="1"/>
      <p:bldP spid="19" grpId="0" animBg="1"/>
      <p:bldP spid="22" grpId="0" animBg="1"/>
      <p:bldP spid="24" grpId="0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3808" y="1259557"/>
            <a:ext cx="9072563" cy="49890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Věrka má jednu kostku. Hodila s ní celkem třikrát                            a vždycky jí padlo stejné číslo. Jaké číslo na kostce padlo, jestliže celkový součet byl: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b) 18? </a:t>
            </a:r>
          </a:p>
          <a:p>
            <a:pPr>
              <a:buNone/>
            </a:pPr>
            <a:endParaRPr lang="cs-CZ" sz="28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</a:t>
            </a:r>
          </a:p>
          <a:p>
            <a:pPr>
              <a:buNone/>
            </a:pPr>
            <a:endParaRPr lang="cs-CZ" sz="28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Krychle 3"/>
          <p:cNvSpPr/>
          <p:nvPr/>
        </p:nvSpPr>
        <p:spPr>
          <a:xfrm>
            <a:off x="935856" y="4499917"/>
            <a:ext cx="1440160" cy="1368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>
            <a:off x="1079872" y="5075981"/>
            <a:ext cx="216024" cy="216024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>
            <a:off x="1367904" y="5075981"/>
            <a:ext cx="216024" cy="216024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>
            <a:off x="1655936" y="5075981"/>
            <a:ext cx="216024" cy="216024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lus 17"/>
          <p:cNvSpPr/>
          <p:nvPr/>
        </p:nvSpPr>
        <p:spPr>
          <a:xfrm>
            <a:off x="2520032" y="5147989"/>
            <a:ext cx="432048" cy="36004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lus 18"/>
          <p:cNvSpPr/>
          <p:nvPr/>
        </p:nvSpPr>
        <p:spPr>
          <a:xfrm>
            <a:off x="4680272" y="5147989"/>
            <a:ext cx="432048" cy="36004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2159992" y="3203773"/>
            <a:ext cx="1927131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 : 3 = 6</a:t>
            </a:r>
            <a:endParaRPr lang="cs-CZ" sz="3200" b="1" dirty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935856" y="3923853"/>
            <a:ext cx="2263761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6600"/>
                </a:solidFill>
              </a:rPr>
              <a:t>malá zkouška</a:t>
            </a:r>
            <a:r>
              <a:rPr lang="cs-CZ" b="1" dirty="0" smtClean="0"/>
              <a:t>:</a:t>
            </a:r>
            <a:endParaRPr lang="cs-CZ" b="1" dirty="0"/>
          </a:p>
        </p:txBody>
      </p:sp>
      <p:sp>
        <p:nvSpPr>
          <p:cNvPr id="22" name="Je rovno 21"/>
          <p:cNvSpPr/>
          <p:nvPr/>
        </p:nvSpPr>
        <p:spPr>
          <a:xfrm>
            <a:off x="6912520" y="5075981"/>
            <a:ext cx="504056" cy="360040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632600" y="4643933"/>
            <a:ext cx="1326004" cy="123726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0070C0"/>
                </a:solidFill>
              </a:rPr>
              <a:t>18</a:t>
            </a:r>
            <a:endParaRPr lang="cs-CZ" sz="8000" dirty="0">
              <a:solidFill>
                <a:srgbClr val="0070C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91840" y="6156101"/>
            <a:ext cx="4475905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Věrka hodila pokaždé šestku.</a:t>
            </a:r>
            <a:endParaRPr lang="cs-CZ" sz="2400" b="1" dirty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19832" y="6660157"/>
            <a:ext cx="9001000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Zkuste vymyslet, jaké další možnosti mohla hodit, aby celkový součet po třech hodech byl 18. 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63848" y="827509"/>
            <a:ext cx="1297150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Řešení:</a:t>
            </a:r>
            <a:endParaRPr lang="cs-CZ" sz="2400" b="1" dirty="0"/>
          </a:p>
        </p:txBody>
      </p:sp>
      <p:sp>
        <p:nvSpPr>
          <p:cNvPr id="27" name="Vývojový diagram: spojka 26"/>
          <p:cNvSpPr/>
          <p:nvPr/>
        </p:nvSpPr>
        <p:spPr>
          <a:xfrm>
            <a:off x="1079872" y="5436021"/>
            <a:ext cx="216024" cy="216024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ka 27"/>
          <p:cNvSpPr/>
          <p:nvPr/>
        </p:nvSpPr>
        <p:spPr>
          <a:xfrm>
            <a:off x="1367904" y="5436021"/>
            <a:ext cx="216024" cy="216024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ka 28"/>
          <p:cNvSpPr/>
          <p:nvPr/>
        </p:nvSpPr>
        <p:spPr>
          <a:xfrm>
            <a:off x="1655936" y="5436021"/>
            <a:ext cx="216024" cy="216024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rychle 29"/>
          <p:cNvSpPr/>
          <p:nvPr/>
        </p:nvSpPr>
        <p:spPr>
          <a:xfrm>
            <a:off x="3096096" y="4499917"/>
            <a:ext cx="1440160" cy="1368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ka 30"/>
          <p:cNvSpPr/>
          <p:nvPr/>
        </p:nvSpPr>
        <p:spPr>
          <a:xfrm>
            <a:off x="3240112" y="5075981"/>
            <a:ext cx="216024" cy="216024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ka 31"/>
          <p:cNvSpPr/>
          <p:nvPr/>
        </p:nvSpPr>
        <p:spPr>
          <a:xfrm>
            <a:off x="3528144" y="5075981"/>
            <a:ext cx="216024" cy="216024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ka 32"/>
          <p:cNvSpPr/>
          <p:nvPr/>
        </p:nvSpPr>
        <p:spPr>
          <a:xfrm>
            <a:off x="3816176" y="5075981"/>
            <a:ext cx="216024" cy="216024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ka 33"/>
          <p:cNvSpPr/>
          <p:nvPr/>
        </p:nvSpPr>
        <p:spPr>
          <a:xfrm>
            <a:off x="3240112" y="5436021"/>
            <a:ext cx="216024" cy="216024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ka 34"/>
          <p:cNvSpPr/>
          <p:nvPr/>
        </p:nvSpPr>
        <p:spPr>
          <a:xfrm>
            <a:off x="3528144" y="5436021"/>
            <a:ext cx="216024" cy="216024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ka 35"/>
          <p:cNvSpPr/>
          <p:nvPr/>
        </p:nvSpPr>
        <p:spPr>
          <a:xfrm>
            <a:off x="3816176" y="5436021"/>
            <a:ext cx="216024" cy="216024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rychle 36"/>
          <p:cNvSpPr/>
          <p:nvPr/>
        </p:nvSpPr>
        <p:spPr>
          <a:xfrm>
            <a:off x="5184328" y="4499917"/>
            <a:ext cx="1440160" cy="1368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pojka 37"/>
          <p:cNvSpPr/>
          <p:nvPr/>
        </p:nvSpPr>
        <p:spPr>
          <a:xfrm>
            <a:off x="5328344" y="5075981"/>
            <a:ext cx="216024" cy="216024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ývojový diagram: spojka 38"/>
          <p:cNvSpPr/>
          <p:nvPr/>
        </p:nvSpPr>
        <p:spPr>
          <a:xfrm>
            <a:off x="5616376" y="5075981"/>
            <a:ext cx="216024" cy="216024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ývojový diagram: spojka 39"/>
          <p:cNvSpPr/>
          <p:nvPr/>
        </p:nvSpPr>
        <p:spPr>
          <a:xfrm>
            <a:off x="5904408" y="5075981"/>
            <a:ext cx="216024" cy="216024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ývojový diagram: spojka 40"/>
          <p:cNvSpPr/>
          <p:nvPr/>
        </p:nvSpPr>
        <p:spPr>
          <a:xfrm>
            <a:off x="5328344" y="5436021"/>
            <a:ext cx="216024" cy="216024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ývojový diagram: spojka 41"/>
          <p:cNvSpPr/>
          <p:nvPr/>
        </p:nvSpPr>
        <p:spPr>
          <a:xfrm>
            <a:off x="5616376" y="5436021"/>
            <a:ext cx="216024" cy="216024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ývojový diagram: spojka 42"/>
          <p:cNvSpPr/>
          <p:nvPr/>
        </p:nvSpPr>
        <p:spPr>
          <a:xfrm>
            <a:off x="5904408" y="5436021"/>
            <a:ext cx="216024" cy="216024"/>
          </a:xfrm>
          <a:prstGeom prst="flowChartConnector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000"/>
                            </p:stCondLst>
                            <p:childTnLst>
                              <p:par>
                                <p:cTn id="3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6000"/>
                            </p:stCondLst>
                            <p:childTnLst>
                              <p:par>
                                <p:cTn id="4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8000"/>
                            </p:stCondLst>
                            <p:childTnLst>
                              <p:par>
                                <p:cTn id="6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000"/>
                            </p:stCondLst>
                            <p:childTnLst>
                              <p:par>
                                <p:cTn id="6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2000"/>
                            </p:stCondLst>
                            <p:childTnLst>
                              <p:par>
                                <p:cTn id="9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14000"/>
                            </p:stCondLst>
                            <p:childTnLst>
                              <p:par>
                                <p:cTn id="9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7" dur="2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  <p:bldP spid="18" grpId="0" animBg="1"/>
      <p:bldP spid="19" grpId="0" animBg="1"/>
      <p:bldP spid="20" grpId="0"/>
      <p:bldP spid="21" grpId="0"/>
      <p:bldP spid="22" grpId="0" animBg="1"/>
      <p:bldP spid="23" grpId="0"/>
      <p:bldP spid="24" grpId="0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3808" y="1403573"/>
            <a:ext cx="9072563" cy="49890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Věrka má jednu kostku. Hodila s ní celkem třikrát                            a vždycky jí padlo stejné číslo. Jaké číslo na kostce padlo, jestliže celkový součet byl: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                       c) 21?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Počítáme stejně: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</a:t>
            </a:r>
            <a:r>
              <a:rPr lang="cs-CZ" sz="4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 : 3 = </a:t>
            </a:r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pPr>
              <a:buNone/>
            </a:pPr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Ale jaké je největší číslo na kostce? </a:t>
            </a:r>
            <a:endParaRPr lang="cs-CZ" sz="4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1 šest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76416" y="4643933"/>
            <a:ext cx="1122012" cy="139943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128544" y="5724053"/>
            <a:ext cx="2047355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 číslo 6!</a:t>
            </a: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63848" y="6228109"/>
            <a:ext cx="9249648" cy="9510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Věrka </a:t>
            </a:r>
            <a:r>
              <a:rPr lang="cs-CZ" sz="36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nemohla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hodit celkem třemi kostkami 21, na kostce</a:t>
            </a:r>
          </a:p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není číslo 7. Nejvíc kostkou mohla hodit dohromady 18.</a:t>
            </a: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63848" y="899517"/>
            <a:ext cx="1297150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Řešení: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bg2"/>
                </a:solidFill>
              </a:rPr>
              <a:t>Přemýšlej</a:t>
            </a:r>
            <a:endParaRPr lang="cs-CZ" sz="7200" b="1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5776" y="1547589"/>
            <a:ext cx="9864849" cy="716421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      </a:t>
            </a:r>
            <a:endParaRPr lang="cs-CZ" sz="28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Pavel a Petr dumají nad kostkami. Pavel má dvě kostky, Petr šest.</a:t>
            </a:r>
          </a:p>
          <a:p>
            <a:pPr>
              <a:buNone/>
            </a:pPr>
            <a:endParaRPr lang="cs-CZ" sz="28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800" dirty="0" smtClean="0">
                <a:sym typeface="Symbol"/>
              </a:rPr>
              <a:t>     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   </a:t>
            </a:r>
          </a:p>
          <a:p>
            <a:pPr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7784" y="2627709"/>
            <a:ext cx="7809959" cy="28402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6600"/>
                </a:solidFill>
              </a:rPr>
              <a:t>a) Kolik může nejvíc hodit na kostkách Pavel </a:t>
            </a:r>
          </a:p>
          <a:p>
            <a:r>
              <a:rPr lang="cs-CZ" sz="2400" b="1" dirty="0" smtClean="0">
                <a:solidFill>
                  <a:srgbClr val="006600"/>
                </a:solidFill>
              </a:rPr>
              <a:t>    a kolik Petr? </a:t>
            </a:r>
          </a:p>
          <a:p>
            <a:r>
              <a:rPr lang="cs-CZ" sz="2400" b="1" dirty="0" smtClean="0">
                <a:solidFill>
                  <a:srgbClr val="006600"/>
                </a:solidFill>
              </a:rPr>
              <a:t>b) Kolik nejméně může dohromady hodit </a:t>
            </a:r>
          </a:p>
          <a:p>
            <a:r>
              <a:rPr lang="cs-CZ" sz="2400" b="1" dirty="0" smtClean="0">
                <a:solidFill>
                  <a:srgbClr val="006600"/>
                </a:solidFill>
              </a:rPr>
              <a:t>    kostkami Pavel a kolik Petr?</a:t>
            </a:r>
          </a:p>
          <a:p>
            <a:r>
              <a:rPr lang="cs-CZ" sz="2400" b="1" dirty="0" smtClean="0">
                <a:solidFill>
                  <a:srgbClr val="006600"/>
                </a:solidFill>
              </a:rPr>
              <a:t>c) Jakými způsoby může hodit dohromady </a:t>
            </a:r>
          </a:p>
          <a:p>
            <a:r>
              <a:rPr lang="cs-CZ" sz="2400" b="1" dirty="0" smtClean="0">
                <a:solidFill>
                  <a:srgbClr val="006600"/>
                </a:solidFill>
              </a:rPr>
              <a:t>    číslo 7 na kostkách Pavel a jak Petr?</a:t>
            </a:r>
          </a:p>
          <a:p>
            <a:endParaRPr lang="cs-CZ" sz="2400" b="1" dirty="0" smtClean="0">
              <a:solidFill>
                <a:srgbClr val="006600"/>
              </a:solidFill>
            </a:endParaRPr>
          </a:p>
          <a:p>
            <a:r>
              <a:rPr lang="cs-CZ" sz="2400" b="1" dirty="0" smtClean="0">
                <a:solidFill>
                  <a:srgbClr val="006600"/>
                </a:solidFill>
              </a:rPr>
              <a:t>d) Vymýšlej si pro spolužáky další podobné příklady.</a:t>
            </a:r>
            <a:endParaRPr lang="cs-CZ" b="1" dirty="0">
              <a:solidFill>
                <a:srgbClr val="006600"/>
              </a:solidFill>
            </a:endParaRPr>
          </a:p>
        </p:txBody>
      </p:sp>
      <p:pic>
        <p:nvPicPr>
          <p:cNvPr id="2057" name="Picture 9" descr="C:\Documents and Settings\Alena T\Local Settings\Temporary Internet Files\Content.IE5\829CF494\MC9001975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88584" y="2627709"/>
            <a:ext cx="2317028" cy="210858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8" dur="20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20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6" dur="20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2000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27509"/>
            <a:ext cx="9864849" cy="716421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      </a:t>
            </a:r>
            <a:endParaRPr lang="cs-CZ" sz="28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Pavel a Petr dumají nad kostkami. Pavel má dvě kostky, Petr šest.</a:t>
            </a:r>
          </a:p>
          <a:p>
            <a:pPr>
              <a:buNone/>
            </a:pPr>
            <a:endParaRPr lang="cs-CZ" sz="28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800" dirty="0" smtClean="0">
                <a:sym typeface="Symbol"/>
              </a:rPr>
              <a:t>     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   </a:t>
            </a:r>
          </a:p>
          <a:p>
            <a:pPr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7784" y="2627709"/>
            <a:ext cx="6883616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6600"/>
                </a:solidFill>
              </a:rPr>
              <a:t> a) Kolik může nejvíc hodit na kostkách Pavel </a:t>
            </a:r>
          </a:p>
          <a:p>
            <a:r>
              <a:rPr lang="cs-CZ" sz="2400" b="1" dirty="0" smtClean="0">
                <a:solidFill>
                  <a:srgbClr val="006600"/>
                </a:solidFill>
              </a:rPr>
              <a:t>    a kolik Petr? </a:t>
            </a:r>
          </a:p>
        </p:txBody>
      </p:sp>
      <p:pic>
        <p:nvPicPr>
          <p:cNvPr id="2057" name="Picture 9" descr="C:\Documents and Settings\Alena T\Local Settings\Temporary Internet Files\Content.IE5\829CF494\MC9001975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88584" y="2627709"/>
            <a:ext cx="2317028" cy="2108589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87784" y="4139877"/>
            <a:ext cx="1282723" cy="4930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Pavel:</a:t>
            </a:r>
            <a:endParaRPr lang="cs-CZ" sz="2800" dirty="0"/>
          </a:p>
        </p:txBody>
      </p:sp>
      <p:pic>
        <p:nvPicPr>
          <p:cNvPr id="13" name="Obrázek 12" descr="dvě šestk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27944" y="3707829"/>
            <a:ext cx="2252472" cy="1405128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287784" y="6084093"/>
            <a:ext cx="1164101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Petr:</a:t>
            </a:r>
            <a:endParaRPr lang="cs-CZ" sz="3200" dirty="0"/>
          </a:p>
        </p:txBody>
      </p:sp>
      <p:pic>
        <p:nvPicPr>
          <p:cNvPr id="16" name="Obrázek 15" descr="dvě šestk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727944" y="5652045"/>
            <a:ext cx="2232248" cy="1392512"/>
          </a:xfrm>
          <a:prstGeom prst="rect">
            <a:avLst/>
          </a:prstGeom>
        </p:spPr>
      </p:pic>
      <p:pic>
        <p:nvPicPr>
          <p:cNvPr id="17" name="Obrázek 16" descr="dvě šestk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60192" y="5652045"/>
            <a:ext cx="2232248" cy="1392512"/>
          </a:xfrm>
          <a:prstGeom prst="rect">
            <a:avLst/>
          </a:prstGeom>
        </p:spPr>
      </p:pic>
      <p:pic>
        <p:nvPicPr>
          <p:cNvPr id="18" name="Obrázek 17" descr="dvě šestk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92440" y="5652045"/>
            <a:ext cx="2232248" cy="1392512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4248224" y="3995861"/>
            <a:ext cx="973343" cy="12659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2 </a:t>
            </a:r>
            <a:r>
              <a:rPr lang="cs-CZ" sz="2800" b="1" dirty="0" smtClean="0">
                <a:sym typeface="Symbol"/>
              </a:rPr>
              <a:t> 6</a:t>
            </a:r>
          </a:p>
          <a:p>
            <a:r>
              <a:rPr lang="cs-CZ" sz="5400" b="1" dirty="0" smtClean="0"/>
              <a:t>12</a:t>
            </a:r>
            <a:endParaRPr lang="cs-CZ" sz="5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568704" y="5940077"/>
            <a:ext cx="973343" cy="12659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 </a:t>
            </a:r>
            <a:r>
              <a:rPr lang="cs-CZ" sz="2800" b="1" dirty="0" smtClean="0">
                <a:sym typeface="Symbol"/>
              </a:rPr>
              <a:t> </a:t>
            </a:r>
            <a:r>
              <a:rPr lang="cs-CZ" sz="2800" b="1" dirty="0" err="1" smtClean="0">
                <a:sym typeface="Symbol"/>
              </a:rPr>
              <a:t>6</a:t>
            </a:r>
            <a:r>
              <a:rPr lang="cs-CZ" sz="2800" b="1" dirty="0" smtClean="0">
                <a:sym typeface="Symbol"/>
              </a:rPr>
              <a:t> </a:t>
            </a:r>
          </a:p>
          <a:p>
            <a:r>
              <a:rPr lang="cs-CZ" sz="5400" b="1" dirty="0" smtClean="0">
                <a:sym typeface="Symbol"/>
              </a:rPr>
              <a:t>36</a:t>
            </a:r>
            <a:endParaRPr lang="cs-CZ" sz="5400" b="1" dirty="0"/>
          </a:p>
        </p:txBody>
      </p:sp>
      <p:sp>
        <p:nvSpPr>
          <p:cNvPr id="22" name="Obdélník 21"/>
          <p:cNvSpPr/>
          <p:nvPr/>
        </p:nvSpPr>
        <p:spPr>
          <a:xfrm>
            <a:off x="359792" y="755501"/>
            <a:ext cx="1664238" cy="5502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Řešení: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9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5776" y="683493"/>
            <a:ext cx="9864849" cy="716421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      </a:t>
            </a:r>
            <a:endParaRPr lang="cs-CZ" sz="28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Pavel a Petr dumají nad kostkami. Pavel má dvě kostky, Petr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šest.</a:t>
            </a:r>
          </a:p>
          <a:p>
            <a:pPr>
              <a:buNone/>
            </a:pPr>
            <a:endParaRPr lang="cs-CZ" sz="28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800" dirty="0" smtClean="0">
                <a:sym typeface="Symbol"/>
              </a:rPr>
              <a:t>     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   </a:t>
            </a:r>
          </a:p>
          <a:p>
            <a:pPr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7784" y="2627709"/>
            <a:ext cx="7175362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6600"/>
                </a:solidFill>
              </a:rPr>
              <a:t>a) Kolik nejméně může hodit na kostkách Pavel </a:t>
            </a:r>
          </a:p>
          <a:p>
            <a:r>
              <a:rPr lang="cs-CZ" sz="2400" b="1" dirty="0" smtClean="0">
                <a:solidFill>
                  <a:srgbClr val="006600"/>
                </a:solidFill>
              </a:rPr>
              <a:t>    a kolik Petr? </a:t>
            </a:r>
          </a:p>
        </p:txBody>
      </p:sp>
      <p:pic>
        <p:nvPicPr>
          <p:cNvPr id="2057" name="Picture 9" descr="C:\Documents and Settings\Alena T\Local Settings\Temporary Internet Files\Content.IE5\829CF494\MC9001975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44568" y="1835621"/>
            <a:ext cx="2028996" cy="184646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87784" y="4139877"/>
            <a:ext cx="1183337" cy="4930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Pavel: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87784" y="6084093"/>
            <a:ext cx="1050288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Petr: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248224" y="3995861"/>
            <a:ext cx="973343" cy="12659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2 </a:t>
            </a:r>
            <a:r>
              <a:rPr lang="cs-CZ" sz="2800" b="1" dirty="0" smtClean="0">
                <a:sym typeface="Symbol"/>
              </a:rPr>
              <a:t> 1</a:t>
            </a:r>
          </a:p>
          <a:p>
            <a:r>
              <a:rPr lang="cs-CZ" sz="5400" b="1" dirty="0" smtClean="0"/>
              <a:t> 2</a:t>
            </a:r>
            <a:endParaRPr lang="cs-CZ" sz="5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568704" y="5940077"/>
            <a:ext cx="973343" cy="12659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 </a:t>
            </a:r>
            <a:r>
              <a:rPr lang="cs-CZ" sz="2800" b="1" dirty="0" smtClean="0">
                <a:sym typeface="Symbol"/>
              </a:rPr>
              <a:t> 1 </a:t>
            </a:r>
          </a:p>
          <a:p>
            <a:r>
              <a:rPr lang="cs-CZ" sz="5400" b="1" dirty="0" smtClean="0">
                <a:sym typeface="Symbol"/>
              </a:rPr>
              <a:t> 6</a:t>
            </a:r>
            <a:endParaRPr lang="cs-CZ" sz="5400" b="1" dirty="0"/>
          </a:p>
        </p:txBody>
      </p:sp>
      <p:pic>
        <p:nvPicPr>
          <p:cNvPr id="21" name="Obrázek 20" descr="jednič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27944" y="3730767"/>
            <a:ext cx="2232248" cy="1475805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  <p:pic>
        <p:nvPicPr>
          <p:cNvPr id="22" name="Obrázek 21" descr="jednič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27944" y="5580037"/>
            <a:ext cx="2232248" cy="1475805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  <p:pic>
        <p:nvPicPr>
          <p:cNvPr id="23" name="Obrázek 22" descr="jednič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88184" y="5580037"/>
            <a:ext cx="2232248" cy="1475805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  <p:pic>
        <p:nvPicPr>
          <p:cNvPr id="24" name="Obrázek 23" descr="jednič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48424" y="5580037"/>
            <a:ext cx="2232248" cy="1475805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  <p:sp>
        <p:nvSpPr>
          <p:cNvPr id="25" name="Obdélník 24"/>
          <p:cNvSpPr/>
          <p:nvPr/>
        </p:nvSpPr>
        <p:spPr>
          <a:xfrm>
            <a:off x="287784" y="611485"/>
            <a:ext cx="1664238" cy="5502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Řešení: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9" grpId="0"/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5776" y="1259557"/>
            <a:ext cx="9864849" cy="716421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      </a:t>
            </a:r>
            <a:endParaRPr lang="cs-CZ" sz="28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Pavel a Petr dumají nad kostkami. Pavel má dvě kostky, Petr šest.</a:t>
            </a:r>
          </a:p>
          <a:p>
            <a:pPr>
              <a:buNone/>
            </a:pPr>
            <a:endParaRPr lang="cs-CZ" sz="28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800" dirty="0" smtClean="0">
                <a:sym typeface="Symbol"/>
              </a:rPr>
              <a:t>     </a:t>
            </a:r>
            <a:endParaRPr lang="cs-CZ" sz="2800" dirty="0" smtClean="0"/>
          </a:p>
          <a:p>
            <a:pPr>
              <a:buNone/>
            </a:pPr>
            <a:r>
              <a:rPr lang="cs-CZ" sz="2400" b="1" dirty="0" smtClean="0"/>
              <a:t>Například:</a:t>
            </a:r>
          </a:p>
          <a:p>
            <a:pPr>
              <a:buNone/>
            </a:pPr>
            <a:r>
              <a:rPr lang="cs-CZ" sz="3200" dirty="0" smtClean="0"/>
              <a:t>Pavel: 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   </a:t>
            </a:r>
            <a:endParaRPr lang="cs-CZ" sz="3600" b="1" dirty="0" smtClean="0">
              <a:solidFill>
                <a:srgbClr val="006600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7784" y="2627709"/>
            <a:ext cx="6473247" cy="10369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6600"/>
                </a:solidFill>
              </a:rPr>
              <a:t>c) Jakými způsoby může hodit dohromady </a:t>
            </a:r>
          </a:p>
          <a:p>
            <a:r>
              <a:rPr lang="cs-CZ" sz="2400" b="1" dirty="0" smtClean="0">
                <a:solidFill>
                  <a:srgbClr val="006600"/>
                </a:solidFill>
              </a:rPr>
              <a:t>    číslo 7 na kostkách Pavel a jak Petr?</a:t>
            </a:r>
          </a:p>
          <a:p>
            <a:endParaRPr lang="cs-CZ" b="1" dirty="0">
              <a:solidFill>
                <a:srgbClr val="006600"/>
              </a:solidFill>
            </a:endParaRPr>
          </a:p>
        </p:txBody>
      </p:sp>
      <p:pic>
        <p:nvPicPr>
          <p:cNvPr id="2057" name="Picture 9" descr="C:\Documents and Settings\Alena T\Local Settings\Temporary Internet Files\Content.IE5\829CF494\MC9001975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80672" y="323453"/>
            <a:ext cx="1524940" cy="1387757"/>
          </a:xfrm>
          <a:prstGeom prst="rect">
            <a:avLst/>
          </a:prstGeom>
          <a:noFill/>
        </p:spPr>
      </p:pic>
      <p:pic>
        <p:nvPicPr>
          <p:cNvPr id="6" name="Obrázek 5" descr="1 šest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39912" y="3707829"/>
            <a:ext cx="1051739" cy="1311784"/>
          </a:xfrm>
          <a:prstGeom prst="rect">
            <a:avLst/>
          </a:prstGeom>
        </p:spPr>
      </p:pic>
      <p:pic>
        <p:nvPicPr>
          <p:cNvPr id="7" name="Obrázek 6" descr="1 jedničk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56136" y="3707829"/>
            <a:ext cx="1053935" cy="1296144"/>
          </a:xfrm>
          <a:prstGeom prst="rect">
            <a:avLst/>
          </a:prstGeom>
        </p:spPr>
      </p:pic>
      <p:sp>
        <p:nvSpPr>
          <p:cNvPr id="8" name="Plus 7"/>
          <p:cNvSpPr/>
          <p:nvPr/>
        </p:nvSpPr>
        <p:spPr>
          <a:xfrm>
            <a:off x="2664048" y="4211885"/>
            <a:ext cx="648072" cy="576064"/>
          </a:xfrm>
          <a:prstGeom prst="mathPlus">
            <a:avLst/>
          </a:prstGeom>
          <a:solidFill>
            <a:srgbClr val="0066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Je rovno 8"/>
          <p:cNvSpPr/>
          <p:nvPr/>
        </p:nvSpPr>
        <p:spPr>
          <a:xfrm>
            <a:off x="4680272" y="4211885"/>
            <a:ext cx="576064" cy="504056"/>
          </a:xfrm>
          <a:prstGeom prst="mathEqual">
            <a:avLst/>
          </a:prstGeom>
          <a:solidFill>
            <a:srgbClr val="0066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00352" y="3851845"/>
            <a:ext cx="755335" cy="12372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006600"/>
                </a:solidFill>
              </a:rPr>
              <a:t>7</a:t>
            </a:r>
            <a:endParaRPr lang="cs-CZ" sz="8000" b="1" dirty="0">
              <a:solidFill>
                <a:srgbClr val="0066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7784" y="5508029"/>
            <a:ext cx="1050288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Petr:</a:t>
            </a:r>
            <a:endParaRPr lang="cs-CZ" sz="3200" dirty="0"/>
          </a:p>
        </p:txBody>
      </p:sp>
      <p:pic>
        <p:nvPicPr>
          <p:cNvPr id="13" name="Obrázek 12" descr="jedničk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367904" y="5219997"/>
            <a:ext cx="1742666" cy="1152128"/>
          </a:xfrm>
          <a:prstGeom prst="rect">
            <a:avLst/>
          </a:prstGeom>
          <a:ln w="38100">
            <a:noFill/>
          </a:ln>
        </p:spPr>
      </p:pic>
      <p:pic>
        <p:nvPicPr>
          <p:cNvPr id="15" name="Obrázek 14" descr="jedničk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096096" y="5219997"/>
            <a:ext cx="1742667" cy="1152128"/>
          </a:xfrm>
          <a:prstGeom prst="rect">
            <a:avLst/>
          </a:prstGeom>
          <a:ln w="38100">
            <a:noFill/>
          </a:ln>
        </p:spPr>
      </p:pic>
      <p:pic>
        <p:nvPicPr>
          <p:cNvPr id="16" name="Obrázek 15" descr="1 jedničk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824289" y="5219997"/>
            <a:ext cx="936104" cy="1151234"/>
          </a:xfrm>
          <a:prstGeom prst="rect">
            <a:avLst/>
          </a:prstGeom>
        </p:spPr>
      </p:pic>
      <p:pic>
        <p:nvPicPr>
          <p:cNvPr id="1026" name="Picture 2" descr="C:\Documents and Settings\Alena T\Local Settings\Temporary Internet Files\Content.IE5\DGVABFRH\MP90030899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42386" y="3707829"/>
            <a:ext cx="1802382" cy="1189572"/>
          </a:xfrm>
          <a:prstGeom prst="rect">
            <a:avLst/>
          </a:prstGeom>
          <a:noFill/>
        </p:spPr>
      </p:pic>
      <p:pic>
        <p:nvPicPr>
          <p:cNvPr id="17" name="Obrázek 16" descr="dvojka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688384" y="5219997"/>
            <a:ext cx="767083" cy="1152128"/>
          </a:xfrm>
          <a:prstGeom prst="rect">
            <a:avLst/>
          </a:prstGeom>
        </p:spPr>
      </p:pic>
      <p:sp>
        <p:nvSpPr>
          <p:cNvPr id="20" name="Jednoduché závorky 19"/>
          <p:cNvSpPr/>
          <p:nvPr/>
        </p:nvSpPr>
        <p:spPr>
          <a:xfrm>
            <a:off x="7128544" y="3563813"/>
            <a:ext cx="2232248" cy="1490464"/>
          </a:xfrm>
          <a:prstGeom prst="bracketPair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ln w="76200">
                <a:solidFill>
                  <a:schemeClr val="tx1"/>
                </a:solidFill>
              </a:ln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624488" y="5292005"/>
            <a:ext cx="864096" cy="12372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0" b="1" dirty="0" smtClean="0">
                <a:solidFill>
                  <a:srgbClr val="006600"/>
                </a:solidFill>
              </a:rPr>
              <a:t>7</a:t>
            </a:r>
            <a:endParaRPr lang="cs-CZ" sz="8000" b="1" dirty="0">
              <a:solidFill>
                <a:srgbClr val="0066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87784" y="6372125"/>
            <a:ext cx="9649072" cy="10082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Vymýšlej si pro spolužáky další podobné příklady.</a:t>
            </a:r>
            <a:endParaRPr lang="cs-CZ" sz="32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15776" y="899517"/>
            <a:ext cx="1664238" cy="5502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Řešení: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000"/>
                            </p:stCondLst>
                            <p:childTnLst>
                              <p:par>
                                <p:cTn id="3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8000"/>
                            </p:stCondLst>
                            <p:childTnLst>
                              <p:par>
                                <p:cTn id="3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000"/>
                            </p:stCondLst>
                            <p:childTnLst>
                              <p:par>
                                <p:cTn id="6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20" grpId="0" animBg="1"/>
      <p:bldP spid="21" grpId="0"/>
      <p:bldP spid="2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791840" y="1115541"/>
            <a:ext cx="8568531" cy="597666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6F3505"/>
                </a:solidFill>
              </a:rPr>
              <a:t>Zdroje: </a:t>
            </a:r>
          </a:p>
          <a:p>
            <a:r>
              <a:rPr lang="cs-CZ" sz="1800" b="1" dirty="0" smtClean="0">
                <a:solidFill>
                  <a:srgbClr val="6F3505"/>
                </a:solidFill>
                <a:hlinkClick r:id="rId2"/>
              </a:rPr>
              <a:t>www.office.</a:t>
            </a:r>
            <a:r>
              <a:rPr lang="cs-CZ" sz="1800" b="1" dirty="0" err="1" smtClean="0">
                <a:solidFill>
                  <a:srgbClr val="6F3505"/>
                </a:solidFill>
                <a:hlinkClick r:id="rId2"/>
              </a:rPr>
              <a:t>microsoft.com</a:t>
            </a:r>
            <a:endParaRPr lang="cs-CZ" sz="1800" b="1" dirty="0">
              <a:solidFill>
                <a:srgbClr val="6F3505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1796</TotalTime>
  <Words>617</Words>
  <Application>Microsoft Office PowerPoint</Application>
  <PresentationFormat>Vlastní</PresentationFormat>
  <Paragraphs>146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Prezentace aplikace PowerPoint</vt:lpstr>
      <vt:lpstr>Počítání s Věrkou</vt:lpstr>
      <vt:lpstr>Prezentace aplikace PowerPoint</vt:lpstr>
      <vt:lpstr>Prezentace aplikace PowerPoint</vt:lpstr>
      <vt:lpstr>Prezentace aplikace PowerPoint</vt:lpstr>
      <vt:lpstr>Přemýšlej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Zajímavé úlohy - kostky</dc:title>
  <dc:subject>Ma 3</dc:subject>
  <dc:creator>Mgr. Jana Kneřová</dc:creator>
  <cp:lastModifiedBy>Jana Kneřová</cp:lastModifiedBy>
  <cp:revision>219</cp:revision>
  <cp:lastPrinted>1601-01-01T00:00:00Z</cp:lastPrinted>
  <dcterms:created xsi:type="dcterms:W3CDTF">2011-08-21T18:05:50Z</dcterms:created>
  <dcterms:modified xsi:type="dcterms:W3CDTF">2013-01-22T11:28:39Z</dcterms:modified>
</cp:coreProperties>
</file>