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9" r:id="rId1"/>
  </p:sldMasterIdLst>
  <p:notesMasterIdLst>
    <p:notesMasterId r:id="rId12"/>
  </p:notesMasterIdLst>
  <p:sldIdLst>
    <p:sldId id="256" r:id="rId2"/>
    <p:sldId id="268" r:id="rId3"/>
    <p:sldId id="280" r:id="rId4"/>
    <p:sldId id="286" r:id="rId5"/>
    <p:sldId id="288" r:id="rId6"/>
    <p:sldId id="293" r:id="rId7"/>
    <p:sldId id="294" r:id="rId8"/>
    <p:sldId id="295" r:id="rId9"/>
    <p:sldId id="296" r:id="rId10"/>
    <p:sldId id="274" r:id="rId11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  <a:srgbClr val="008000"/>
    <a:srgbClr val="D09E00"/>
    <a:srgbClr val="A14D07"/>
    <a:srgbClr val="66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27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33636693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4578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1494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8409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5325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kliknutí naskočí první věc – sklenička. Po dalším kliknutí se objeví řešení a zároveň další věc. Po dalším kliknutí řešení a další věc…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určují názvy smyslů podle nápovědy – obrázků.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Vyučující si na hodinu připraví tři různé kapaliny. V případě, že se nebude jednat o vodu, ocet a olej, stačí upravit text, přepsat jinou kapalinu.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nutné předem si připravit trochu soli, cukru, případně jiné látky.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Vyučující zašustí papírem, potom upustí křídu na zem. Opět je možné volit i další možnost</a:t>
            </a:r>
            <a:r>
              <a:rPr lang="cs-CZ" baseline="0" dirty="0" smtClean="0"/>
              <a:t> a podle toho přizpůsobit i text.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1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7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8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7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6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5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5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3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0CE7B-C8CA-4DAD-BEC8-6E00182674DA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5BC99-2CC7-4C4F-8637-EE894BC64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547CB-1936-4DA7-ACAE-0F63248F0AEA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5E825-CB3F-4A3A-BA8F-0702842FA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3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5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83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7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67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59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5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4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354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869BC-3D8A-47D5-8AC5-1527285F5CEC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D8701-5CE2-49A3-86BE-91AC0DFF5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7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2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213BD-6130-4B1E-B3CB-4C6595447A4E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B52E4-20B8-4F08-A76F-C2113F16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73DEC-A815-48FD-A66D-B8F121B942EE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895E1-F895-45C1-B83A-621805FCD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BF580-5A5E-45D1-9104-F6DA7A8FB44C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B6B80-F849-430A-ACD5-766378FB6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FC857-24C8-45BC-8172-C3EFD37E2225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85FD8-1BE7-466E-8B76-4CA606AEF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3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6" y="300989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3" y="1581934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50E12-A6DB-41CE-A58A-7EBCE5DEB1D1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9EC59-AB95-42D7-B88D-C2D942393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920" indent="0">
              <a:buNone/>
              <a:defRPr sz="3100"/>
            </a:lvl2pPr>
            <a:lvl3pPr marL="1007838" indent="0">
              <a:buNone/>
              <a:defRPr sz="2600"/>
            </a:lvl3pPr>
            <a:lvl4pPr marL="1511758" indent="0">
              <a:buNone/>
              <a:defRPr sz="2200"/>
            </a:lvl4pPr>
            <a:lvl5pPr marL="2015677" indent="0">
              <a:buNone/>
              <a:defRPr sz="2200"/>
            </a:lvl5pPr>
            <a:lvl6pPr marL="2519597" indent="0">
              <a:buNone/>
              <a:defRPr sz="2200"/>
            </a:lvl6pPr>
            <a:lvl7pPr marL="3023515" indent="0">
              <a:buNone/>
              <a:defRPr sz="2200"/>
            </a:lvl7pPr>
            <a:lvl8pPr marL="3527435" indent="0">
              <a:buNone/>
              <a:defRPr sz="2200"/>
            </a:lvl8pPr>
            <a:lvl9pPr marL="4031354" indent="0">
              <a:buNone/>
              <a:defRPr sz="22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6FD04-88FD-4FC0-823D-483F47ACD91C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C810-8A28-423E-BBB7-12BC01AB0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EF3E5-1A22-4BA8-A37E-AF52046268F9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1C20C-55EE-4E78-ACDF-75AAEA046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1ED38-7928-491C-8DCD-09EF6CF6AD7E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11DFD-62BF-4BAB-96BB-B3C444DF9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0"/>
              </a:scheme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89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9F929F78-24C9-4808-9D04-3D0D309EB795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B41CB684-A587-43D1-9BC7-600DAF25B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ctr" defTabSz="1006475" rtl="0" eaLnBrk="0" fontAlgn="base" hangingPunct="0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713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557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476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395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314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2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83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75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67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59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51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43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354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gif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19050">
            <a:solidFill>
              <a:srgbClr val="6F3505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19832" y="2771726"/>
          <a:ext cx="8784974" cy="4321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Plavská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VY_32_INOVACE_03_PRV_Vlastnosti_látek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Žáci si odvodí</a:t>
                      </a:r>
                      <a:r>
                        <a:rPr lang="cs-CZ" sz="1800" baseline="0" dirty="0" smtClean="0"/>
                        <a:t> pojem materiál, látka. Zopakují si lidské </a:t>
                      </a:r>
                      <a:r>
                        <a:rPr lang="cs-CZ" sz="1800" baseline="0" smtClean="0"/>
                        <a:t>smysly. Pomocí </a:t>
                      </a:r>
                      <a:r>
                        <a:rPr lang="cs-CZ" sz="1800" baseline="0" dirty="0" smtClean="0"/>
                        <a:t>jednoduchých pokusů určují vlastnosti látek.</a:t>
                      </a:r>
                      <a:endParaRPr lang="cs-CZ" sz="1800" dirty="0" smtClean="0"/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Rozvoj logického a tvořivého myšlení.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575816" y="1259557"/>
            <a:ext cx="8926513" cy="4645025"/>
          </a:xfrm>
        </p:spPr>
        <p:txBody>
          <a:bodyPr/>
          <a:lstStyle/>
          <a:p>
            <a:pPr eaLnBrk="1" hangingPunct="1">
              <a:defRPr/>
            </a:pPr>
            <a:r>
              <a:rPr lang="cs-CZ" sz="14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Vlastnosti látek</a:t>
            </a:r>
          </a:p>
        </p:txBody>
      </p:sp>
      <p:pic>
        <p:nvPicPr>
          <p:cNvPr id="2050" name="Picture 2" descr="C:\Documents and Settings\Alena T\Local Settings\Temporary Internet Files\Content.IE5\B6JHSBWH\MP9003139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600" y="5003973"/>
            <a:ext cx="2032699" cy="2049781"/>
          </a:xfrm>
          <a:prstGeom prst="rect">
            <a:avLst/>
          </a:prstGeom>
          <a:ln w="28575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647824" y="4715941"/>
            <a:ext cx="2350210" cy="22834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4"/>
          <p:cNvSpPr>
            <a:spLocks noGrp="1"/>
          </p:cNvSpPr>
          <p:nvPr>
            <p:ph type="title"/>
          </p:nvPr>
        </p:nvSpPr>
        <p:spPr>
          <a:xfrm>
            <a:off x="143768" y="303213"/>
            <a:ext cx="9793088" cy="1258887"/>
          </a:xfrm>
          <a:solidFill>
            <a:srgbClr val="6F3505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Z čeho jsou vyrobené tyto věci?</a:t>
            </a:r>
          </a:p>
        </p:txBody>
      </p:sp>
      <p:pic>
        <p:nvPicPr>
          <p:cNvPr id="11" name="Obrázek 10" descr="přemýšlejm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768" y="323453"/>
            <a:ext cx="1304925" cy="192405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 descr="C:\Documents and Settings\Alena T\Local Settings\Temporary Internet Files\Content.IE5\B6JHSBWH\MC90044175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2195661"/>
            <a:ext cx="2088232" cy="2088232"/>
          </a:xfrm>
          <a:prstGeom prst="rect">
            <a:avLst/>
          </a:prstGeom>
          <a:noFill/>
        </p:spPr>
      </p:pic>
      <p:pic>
        <p:nvPicPr>
          <p:cNvPr id="1027" name="Picture 3" descr="C:\Documents and Settings\Alena T\Local Settings\Temporary Internet Files\Content.IE5\I2UEUHMN\MP9004482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48024" y="2051645"/>
            <a:ext cx="1603909" cy="241296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YYKPFQQT\MP9004373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36256" y="1907629"/>
            <a:ext cx="2880320" cy="192021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H71VGJ2G\MC9001991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890818">
            <a:off x="7777017" y="2835867"/>
            <a:ext cx="2180376" cy="1428939"/>
          </a:xfrm>
          <a:prstGeom prst="rect">
            <a:avLst/>
          </a:prstGeom>
          <a:noFill/>
        </p:spPr>
      </p:pic>
      <p:pic>
        <p:nvPicPr>
          <p:cNvPr id="1037" name="Picture 13" descr="C:\Documents and Settings\Alena T\Local Settings\Temporary Internet Files\Content.IE5\YYKPFQQT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927619">
            <a:off x="446539" y="4464927"/>
            <a:ext cx="1368152" cy="2509023"/>
          </a:xfrm>
          <a:prstGeom prst="rect">
            <a:avLst/>
          </a:prstGeom>
          <a:noFill/>
        </p:spPr>
      </p:pic>
      <p:pic>
        <p:nvPicPr>
          <p:cNvPr id="1038" name="Picture 14" descr="C:\Documents and Settings\Alena T\Local Settings\Temporary Internet Files\Content.IE5\I2UEUHMN\MC90001334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52680" y="4715941"/>
            <a:ext cx="1250210" cy="2082579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143768" y="3707829"/>
            <a:ext cx="90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96096" y="4499917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00352" y="3995861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plast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08664" y="2195661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27944" y="5003973"/>
            <a:ext cx="126509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látka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(textil)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28544" y="4787949"/>
            <a:ext cx="1164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96096" y="5364013"/>
            <a:ext cx="5002267" cy="954107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Najdete slovo nadřazené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těmto slovům?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24088" y="6516141"/>
            <a:ext cx="49391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6F3505"/>
                </a:solidFill>
                <a:latin typeface="Arial Black" pitchFamily="34" charset="0"/>
              </a:rPr>
              <a:t>materiál (látka)</a:t>
            </a:r>
            <a:endParaRPr lang="cs-CZ" sz="4400" dirty="0">
              <a:solidFill>
                <a:srgbClr val="6F3505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74150" cy="1892448"/>
          </a:xfrm>
          <a:solidFill>
            <a:srgbClr val="008000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 jsou složeny z různých materiálů, látek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3126" y="2267669"/>
            <a:ext cx="894526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Všemi našimi smysly můžeme </a:t>
            </a:r>
          </a:p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určovat vlastnosti těchto látek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7" name="Obrázek 6" descr="přemýšlejm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5816" y="3851845"/>
            <a:ext cx="1304925" cy="192405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871960" y="3851845"/>
            <a:ext cx="6981398" cy="1200329"/>
          </a:xfrm>
          <a:prstGeom prst="rect">
            <a:avLst/>
          </a:prstGeom>
          <a:solidFill>
            <a:srgbClr val="D09E00"/>
          </a:solidFill>
          <a:ln w="28575">
            <a:solidFill>
              <a:srgbClr val="6F3505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má člověk vůbec smyslů,</a:t>
            </a:r>
          </a:p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dáte to dohromady?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Alena T\Local Settings\Temporary Internet Files\Content.IE5\YYKPFQQT\MC9002812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32600" y="4787949"/>
            <a:ext cx="1912550" cy="1008681"/>
          </a:xfrm>
          <a:prstGeom prst="rect">
            <a:avLst/>
          </a:prstGeom>
          <a:noFill/>
        </p:spPr>
      </p:pic>
      <p:pic>
        <p:nvPicPr>
          <p:cNvPr id="11" name="Obrázek 10" descr="čich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719832" y="5940077"/>
            <a:ext cx="1239490" cy="1183927"/>
          </a:xfrm>
          <a:prstGeom prst="rect">
            <a:avLst/>
          </a:prstGeom>
        </p:spPr>
      </p:pic>
      <p:pic>
        <p:nvPicPr>
          <p:cNvPr id="2052" name="Picture 4" descr="C:\Documents and Settings\Alena T\Local Settings\Temporary Internet Files\Content.IE5\YYKPFQQT\MC9002812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1001173">
            <a:off x="2569692" y="5152050"/>
            <a:ext cx="1008112" cy="1492051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YYKPFQQT\MP90041175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40046" y="5147989"/>
            <a:ext cx="768460" cy="1152128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C:\Documents and Settings\Alena T\Local Settings\Temporary Internet Files\Content.IE5\YYKPFQQT\MP90044866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04208" y="6228109"/>
            <a:ext cx="1151351" cy="863513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431800" y="6948189"/>
            <a:ext cx="800219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20432" y="6444133"/>
            <a:ext cx="920445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hmat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856736" y="5724053"/>
            <a:ext cx="801823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08264" y="5652045"/>
            <a:ext cx="878767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36056" y="6732165"/>
            <a:ext cx="987771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sluch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16576" y="6516141"/>
            <a:ext cx="2190408" cy="830997"/>
          </a:xfrm>
          <a:prstGeom prst="rect">
            <a:avLst/>
          </a:prstGeom>
          <a:solidFill>
            <a:srgbClr val="6F3505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Tak pojďme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zkoumat…</a:t>
            </a: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016125" y="250825"/>
            <a:ext cx="7704138" cy="9271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Čich</a:t>
            </a:r>
          </a:p>
        </p:txBody>
      </p:sp>
      <p:pic>
        <p:nvPicPr>
          <p:cNvPr id="4" name="Obrázek 3" descr="čich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75816" y="4787949"/>
            <a:ext cx="2304256" cy="22009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32000" y="1979637"/>
            <a:ext cx="7083991" cy="2554545"/>
          </a:xfrm>
          <a:prstGeom prst="rect">
            <a:avLst/>
          </a:prstGeom>
          <a:solidFill>
            <a:srgbClr val="6F3505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Zavažte si šátkem oči a přičichněte</a:t>
            </a: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ke třem skleničkám, ve kterých</a:t>
            </a: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kapaliny. Poznáte, jaké?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215776" y="179437"/>
            <a:ext cx="1979636" cy="19233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68304" y="5796061"/>
            <a:ext cx="4335226" cy="1323439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Výborně!      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Voda, ocet a olej.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lena T\Local Settings\Temporary Internet Files\Content.IE5\YYKPFQQT\MM90039575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784" y="6012084"/>
            <a:ext cx="2448272" cy="1101723"/>
          </a:xfrm>
          <a:prstGeom prst="rect">
            <a:avLst/>
          </a:prstGeom>
          <a:ln w="28575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016125" y="250825"/>
            <a:ext cx="7704138" cy="9271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Zrak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32000" y="1979637"/>
            <a:ext cx="7560840" cy="3785652"/>
          </a:xfrm>
          <a:prstGeom prst="rect">
            <a:avLst/>
          </a:prstGeom>
          <a:solidFill>
            <a:srgbClr val="6F3505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tabuli, lavici 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podlahu.</a:t>
            </a:r>
          </a:p>
          <a:p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Popište, co vidíte – barvu, tvar, 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velikost…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215776" y="179437"/>
            <a:ext cx="1979636" cy="19233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432" y="4787949"/>
            <a:ext cx="3656770" cy="255454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Dávejte si 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spolužáky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podobné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úkoly.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016125" y="250825"/>
            <a:ext cx="7704138" cy="9271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Hmat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9872" y="2411685"/>
            <a:ext cx="8712968" cy="3293209"/>
          </a:xfrm>
          <a:prstGeom prst="rect">
            <a:avLst/>
          </a:prstGeom>
          <a:solidFill>
            <a:srgbClr val="6F3505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Přejeďte jemně prsty                           po tabuli, dveřích, skle na okně…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Popište, jaký je povrch těchto předmětů -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hladký,</a:t>
            </a: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drsný, měkký, tvrdý, teplý,</a:t>
            </a: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studený…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215776" y="179437"/>
            <a:ext cx="1979636" cy="19233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36456" y="4931965"/>
            <a:ext cx="3440746" cy="2308324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Dávejte si 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spolužáky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podobné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úkoly.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5" descr="C:\Documents and Settings\Alena T\Local Settings\Temporary Internet Files\Content.IE5\YYKPFQQT\MP9004117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743530" y="5684363"/>
            <a:ext cx="1248747" cy="1872208"/>
          </a:xfrm>
          <a:prstGeom prst="rect">
            <a:avLst/>
          </a:prstGeom>
          <a:ln w="28575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016125" y="250825"/>
            <a:ext cx="7704138" cy="9271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Chuť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32000" y="1763613"/>
            <a:ext cx="7560840" cy="4401205"/>
          </a:xfrm>
          <a:prstGeom prst="rect">
            <a:avLst/>
          </a:prstGeom>
          <a:solidFill>
            <a:srgbClr val="6F3505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Dejte si na jazyk trochu soli, pak si vypláchněte ústa vodou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dejte si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úst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kousek cukroví nebo cukru.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Dokážete popsat 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rozdíl?</a:t>
            </a:r>
          </a:p>
          <a:p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215776" y="179437"/>
            <a:ext cx="1979636" cy="19233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552480" y="4355901"/>
            <a:ext cx="3224722" cy="2862322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Dávejte si 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spolužáky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podobné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úkoly.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6" descr="C:\Documents and Settings\Alena T\Local Settings\Temporary Internet Files\Content.IE5\YYKPFQQT\MP9004486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59792" y="5652045"/>
            <a:ext cx="2160240" cy="1620179"/>
          </a:xfrm>
          <a:prstGeom prst="rect">
            <a:avLst/>
          </a:prstGeom>
          <a:ln w="28575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016125" y="250825"/>
            <a:ext cx="7704138" cy="927100"/>
          </a:xfrm>
          <a:solidFill>
            <a:srgbClr val="008000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Sluch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32000" y="1979637"/>
            <a:ext cx="7560840" cy="5016758"/>
          </a:xfrm>
          <a:prstGeom prst="rect">
            <a:avLst/>
          </a:prstGeom>
          <a:solidFill>
            <a:srgbClr val="6F3505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Zavřete oči a pozorně poslouchejte – co slyšíte?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papír?</a:t>
            </a:r>
          </a:p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je křída?</a:t>
            </a:r>
          </a:p>
          <a:p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215776" y="179437"/>
            <a:ext cx="1979636" cy="19233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28344" y="5292005"/>
            <a:ext cx="4464249" cy="2062103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Dávejte si 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spolužáky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podobné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C:\Documents and Settings\Alena T\Local Settings\Temporary Internet Files\Content.IE5\YYKPFQQT\MC9002812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320830">
            <a:off x="229823" y="4211559"/>
            <a:ext cx="1904271" cy="281840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904408" y="3275781"/>
            <a:ext cx="1378904" cy="461665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šustivý</a:t>
            </a: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04408" y="3851845"/>
            <a:ext cx="2952328" cy="707886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křehká, po dopadu</a:t>
            </a:r>
          </a:p>
          <a:p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na zem se rozbije</a:t>
            </a:r>
            <a:endParaRPr lang="cs-CZ" sz="2000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b="1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92088" y="1403350"/>
            <a:ext cx="9888537" cy="4987925"/>
          </a:xfrm>
        </p:spPr>
        <p:txBody>
          <a:bodyPr/>
          <a:lstStyle/>
          <a:p>
            <a:pPr eaLnBrk="1" hangingPunct="1"/>
            <a:r>
              <a:rPr lang="cs-CZ" sz="1600" dirty="0" smtClean="0"/>
              <a:t>Informace:</a:t>
            </a:r>
          </a:p>
          <a:p>
            <a:r>
              <a:rPr lang="cs-CZ" sz="1600" dirty="0" smtClean="0">
                <a:solidFill>
                  <a:srgbClr val="006600"/>
                </a:solidFill>
              </a:rPr>
              <a:t>Učebnice: ŠTIKOVÁ, Věra. </a:t>
            </a:r>
            <a:r>
              <a:rPr lang="cs-CZ" sz="1600" i="1" dirty="0" smtClean="0">
                <a:solidFill>
                  <a:srgbClr val="006600"/>
                </a:solidFill>
              </a:rPr>
              <a:t>Prvouka 3</a:t>
            </a:r>
            <a:r>
              <a:rPr lang="cs-CZ" sz="1600" dirty="0" smtClean="0">
                <a:solidFill>
                  <a:srgbClr val="006600"/>
                </a:solidFill>
              </a:rPr>
              <a:t>. Brno: Nová škola, s.</a:t>
            </a:r>
            <a:r>
              <a:rPr lang="cs-CZ" sz="1600" dirty="0" err="1" smtClean="0">
                <a:solidFill>
                  <a:srgbClr val="006600"/>
                </a:solidFill>
              </a:rPr>
              <a:t>r.o</a:t>
            </a:r>
            <a:r>
              <a:rPr lang="cs-CZ" sz="1600" dirty="0" smtClean="0">
                <a:solidFill>
                  <a:srgbClr val="006600"/>
                </a:solidFill>
              </a:rPr>
              <a:t>, 2011, ISBN 978-80-7289-256-3</a:t>
            </a:r>
          </a:p>
          <a:p>
            <a:pPr eaLnBrk="1" hangingPunct="1">
              <a:buFont typeface="Arial" charset="0"/>
              <a:buNone/>
            </a:pPr>
            <a:endParaRPr lang="cs-CZ" sz="1600" dirty="0" smtClean="0"/>
          </a:p>
          <a:p>
            <a:pPr eaLnBrk="1" hangingPunct="1">
              <a:buFont typeface="Arial" charset="0"/>
              <a:buNone/>
            </a:pPr>
            <a:r>
              <a:rPr lang="cs-CZ" sz="1600" dirty="0" smtClean="0"/>
              <a:t>        Obrázky: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pPr eaLnBrk="1" hangingPunct="1">
              <a:buFont typeface="Wingdings 2" pitchFamily="18" charset="2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1897</TotalTime>
  <Words>413</Words>
  <Application>Microsoft Office PowerPoint</Application>
  <PresentationFormat>Vlastní</PresentationFormat>
  <Paragraphs>101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Vlastnosti látek</vt:lpstr>
      <vt:lpstr>         Z čeho jsou vyrobené tyto věci?</vt:lpstr>
      <vt:lpstr>Věci jsou složeny z různých materiálů, látek</vt:lpstr>
      <vt:lpstr>Čich</vt:lpstr>
      <vt:lpstr>Zrak</vt:lpstr>
      <vt:lpstr>Hmat</vt:lpstr>
      <vt:lpstr>Chuť</vt:lpstr>
      <vt:lpstr>Sluch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látek</dc:title>
  <dc:subject>Prvouka 3</dc:subject>
  <dc:creator>Mgr. Jana Kneřová</dc:creator>
  <cp:lastModifiedBy>Učitel</cp:lastModifiedBy>
  <cp:revision>228</cp:revision>
  <cp:lastPrinted>1601-01-01T00:00:00Z</cp:lastPrinted>
  <dcterms:created xsi:type="dcterms:W3CDTF">2011-08-21T18:05:50Z</dcterms:created>
  <dcterms:modified xsi:type="dcterms:W3CDTF">2013-04-23T13:01:48Z</dcterms:modified>
</cp:coreProperties>
</file>