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19" r:id="rId1"/>
  </p:sldMasterIdLst>
  <p:notesMasterIdLst>
    <p:notesMasterId r:id="rId12"/>
  </p:notesMasterIdLst>
  <p:sldIdLst>
    <p:sldId id="256" r:id="rId2"/>
    <p:sldId id="268" r:id="rId3"/>
    <p:sldId id="279" r:id="rId4"/>
    <p:sldId id="280" r:id="rId5"/>
    <p:sldId id="281" r:id="rId6"/>
    <p:sldId id="285" r:id="rId7"/>
    <p:sldId id="283" r:id="rId8"/>
    <p:sldId id="274" r:id="rId9"/>
    <p:sldId id="282" r:id="rId10"/>
    <p:sldId id="284" r:id="rId11"/>
  </p:sldIdLst>
  <p:sldSz cx="10080625" cy="7559675"/>
  <p:notesSz cx="7559675" cy="10691813"/>
  <p:defaultTextStyle>
    <a:defPPr>
      <a:defRPr lang="en-GB"/>
    </a:defPPr>
    <a:lvl1pPr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1363" indent="-28416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14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86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58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D6A300"/>
    <a:srgbClr val="6F3505"/>
    <a:srgbClr val="008000"/>
    <a:srgbClr val="6699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4578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1494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8409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5325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45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-po kliknutí naskočí míč, po dalším kliknutí řešení a zároveň další těleso…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diskutují o </a:t>
            </a:r>
            <a:r>
              <a:rPr lang="cs-CZ" smtClean="0"/>
              <a:t>uvedených příkladech.</a:t>
            </a: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1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7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83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7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6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5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5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4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3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0CE7B-C8CA-4DAD-BEC8-6E00182674DA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5BC99-2CC7-4C4F-8637-EE894BC643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547CB-1936-4DA7-ACAE-0F63248F0AEA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5E825-CB3F-4A3A-BA8F-0702842FAC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3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5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92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838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7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67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59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5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4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354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869BC-3D8A-47D5-8AC5-1527285F5CEC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D8701-5CE2-49A3-86BE-91AC0DFF53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7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2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213BD-6130-4B1E-B3CB-4C6595447A4E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B52E4-20B8-4F08-A76F-C2113F163D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20" indent="0">
              <a:buNone/>
              <a:defRPr sz="2200" b="1"/>
            </a:lvl2pPr>
            <a:lvl3pPr marL="1007838" indent="0">
              <a:buNone/>
              <a:defRPr sz="2000" b="1"/>
            </a:lvl3pPr>
            <a:lvl4pPr marL="1511758" indent="0">
              <a:buNone/>
              <a:defRPr sz="1800" b="1"/>
            </a:lvl4pPr>
            <a:lvl5pPr marL="2015677" indent="0">
              <a:buNone/>
              <a:defRPr sz="1800" b="1"/>
            </a:lvl5pPr>
            <a:lvl6pPr marL="2519597" indent="0">
              <a:buNone/>
              <a:defRPr sz="1800" b="1"/>
            </a:lvl6pPr>
            <a:lvl7pPr marL="3023515" indent="0">
              <a:buNone/>
              <a:defRPr sz="1800" b="1"/>
            </a:lvl7pPr>
            <a:lvl8pPr marL="3527435" indent="0">
              <a:buNone/>
              <a:defRPr sz="1800" b="1"/>
            </a:lvl8pPr>
            <a:lvl9pPr marL="4031354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20" indent="0">
              <a:buNone/>
              <a:defRPr sz="2200" b="1"/>
            </a:lvl2pPr>
            <a:lvl3pPr marL="1007838" indent="0">
              <a:buNone/>
              <a:defRPr sz="2000" b="1"/>
            </a:lvl3pPr>
            <a:lvl4pPr marL="1511758" indent="0">
              <a:buNone/>
              <a:defRPr sz="1800" b="1"/>
            </a:lvl4pPr>
            <a:lvl5pPr marL="2015677" indent="0">
              <a:buNone/>
              <a:defRPr sz="1800" b="1"/>
            </a:lvl5pPr>
            <a:lvl6pPr marL="2519597" indent="0">
              <a:buNone/>
              <a:defRPr sz="1800" b="1"/>
            </a:lvl6pPr>
            <a:lvl7pPr marL="3023515" indent="0">
              <a:buNone/>
              <a:defRPr sz="1800" b="1"/>
            </a:lvl7pPr>
            <a:lvl8pPr marL="3527435" indent="0">
              <a:buNone/>
              <a:defRPr sz="1800" b="1"/>
            </a:lvl8pPr>
            <a:lvl9pPr marL="4031354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673DEC-A815-48FD-A66D-B8F121B942EE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895E1-F895-45C1-B83A-621805FCDA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BF580-5A5E-45D1-9104-F6DA7A8FB44C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DB6B80-F849-430A-ACD5-766378FB6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FC857-24C8-45BC-8172-C3EFD37E2225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A85FD8-1BE7-466E-8B76-4CA606AEF3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3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6" y="300989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3" y="1581934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920" indent="0">
              <a:buNone/>
              <a:defRPr sz="1300"/>
            </a:lvl2pPr>
            <a:lvl3pPr marL="1007838" indent="0">
              <a:buNone/>
              <a:defRPr sz="1100"/>
            </a:lvl3pPr>
            <a:lvl4pPr marL="1511758" indent="0">
              <a:buNone/>
              <a:defRPr sz="1000"/>
            </a:lvl4pPr>
            <a:lvl5pPr marL="2015677" indent="0">
              <a:buNone/>
              <a:defRPr sz="1000"/>
            </a:lvl5pPr>
            <a:lvl6pPr marL="2519597" indent="0">
              <a:buNone/>
              <a:defRPr sz="1000"/>
            </a:lvl6pPr>
            <a:lvl7pPr marL="3023515" indent="0">
              <a:buNone/>
              <a:defRPr sz="1000"/>
            </a:lvl7pPr>
            <a:lvl8pPr marL="3527435" indent="0">
              <a:buNone/>
              <a:defRPr sz="1000"/>
            </a:lvl8pPr>
            <a:lvl9pPr marL="4031354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50E12-A6DB-41CE-A58A-7EBCE5DEB1D1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B9EC59-AB95-42D7-B88D-C2D942393F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 rtlCol="0">
            <a:normAutofit/>
          </a:bodyPr>
          <a:lstStyle>
            <a:lvl1pPr marL="0" indent="0">
              <a:buNone/>
              <a:defRPr sz="3500"/>
            </a:lvl1pPr>
            <a:lvl2pPr marL="503920" indent="0">
              <a:buNone/>
              <a:defRPr sz="3100"/>
            </a:lvl2pPr>
            <a:lvl3pPr marL="1007838" indent="0">
              <a:buNone/>
              <a:defRPr sz="2600"/>
            </a:lvl3pPr>
            <a:lvl4pPr marL="1511758" indent="0">
              <a:buNone/>
              <a:defRPr sz="2200"/>
            </a:lvl4pPr>
            <a:lvl5pPr marL="2015677" indent="0">
              <a:buNone/>
              <a:defRPr sz="2200"/>
            </a:lvl5pPr>
            <a:lvl6pPr marL="2519597" indent="0">
              <a:buNone/>
              <a:defRPr sz="2200"/>
            </a:lvl6pPr>
            <a:lvl7pPr marL="3023515" indent="0">
              <a:buNone/>
              <a:defRPr sz="2200"/>
            </a:lvl7pPr>
            <a:lvl8pPr marL="3527435" indent="0">
              <a:buNone/>
              <a:defRPr sz="2200"/>
            </a:lvl8pPr>
            <a:lvl9pPr marL="4031354" indent="0">
              <a:buNone/>
              <a:defRPr sz="22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920" indent="0">
              <a:buNone/>
              <a:defRPr sz="1300"/>
            </a:lvl2pPr>
            <a:lvl3pPr marL="1007838" indent="0">
              <a:buNone/>
              <a:defRPr sz="1100"/>
            </a:lvl3pPr>
            <a:lvl4pPr marL="1511758" indent="0">
              <a:buNone/>
              <a:defRPr sz="1000"/>
            </a:lvl4pPr>
            <a:lvl5pPr marL="2015677" indent="0">
              <a:buNone/>
              <a:defRPr sz="1000"/>
            </a:lvl5pPr>
            <a:lvl6pPr marL="2519597" indent="0">
              <a:buNone/>
              <a:defRPr sz="1000"/>
            </a:lvl6pPr>
            <a:lvl7pPr marL="3023515" indent="0">
              <a:buNone/>
              <a:defRPr sz="1000"/>
            </a:lvl7pPr>
            <a:lvl8pPr marL="3527435" indent="0">
              <a:buNone/>
              <a:defRPr sz="1000"/>
            </a:lvl8pPr>
            <a:lvl9pPr marL="4031354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36FD04-88FD-4FC0-823D-483F47ACD91C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6C810-8A28-423E-BBB7-12BC01AB05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EF3E5-1A22-4BA8-A37E-AF52046268F9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1C20C-55EE-4E78-ACDF-75AAEA0469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81ED38-7928-491C-8DCD-09EF6CF6AD7E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11DFD-62BF-4BAB-96BB-B3C444DF91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47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189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503238" y="303213"/>
            <a:ext cx="90741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83" tIns="50392" rIns="100783" bIns="5039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503238" y="1763713"/>
            <a:ext cx="9074150" cy="498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83" tIns="50392" rIns="100783" bIns="5039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3238" y="7007225"/>
            <a:ext cx="2352675" cy="401638"/>
          </a:xfrm>
          <a:prstGeom prst="rect">
            <a:avLst/>
          </a:prstGeom>
        </p:spPr>
        <p:txBody>
          <a:bodyPr vert="horz" lIns="100783" tIns="50392" rIns="100783" bIns="50392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fld id="{9F929F78-24C9-4808-9D04-3D0D309EB795}" type="datetimeFigureOut">
              <a:rPr lang="cs-CZ"/>
              <a:pPr>
                <a:defRPr/>
              </a:pPr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875" y="7007225"/>
            <a:ext cx="3190875" cy="401638"/>
          </a:xfrm>
          <a:prstGeom prst="rect">
            <a:avLst/>
          </a:prstGeom>
        </p:spPr>
        <p:txBody>
          <a:bodyPr vert="horz" lIns="100783" tIns="50392" rIns="100783" bIns="50392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713" y="7007225"/>
            <a:ext cx="2352675" cy="401638"/>
          </a:xfrm>
          <a:prstGeom prst="rect">
            <a:avLst/>
          </a:prstGeom>
        </p:spPr>
        <p:txBody>
          <a:bodyPr vert="horz" lIns="100783" tIns="50392" rIns="100783" bIns="50392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  <a:latin typeface="Arial" pitchFamily="34" charset="0"/>
              </a:defRPr>
            </a:lvl1pPr>
          </a:lstStyle>
          <a:p>
            <a:pPr>
              <a:defRPr/>
            </a:pPr>
            <a:fld id="{B41CB684-A587-43D1-9BC7-600DAF25B9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0" r:id="rId1"/>
    <p:sldLayoutId id="2147483921" r:id="rId2"/>
    <p:sldLayoutId id="2147483922" r:id="rId3"/>
    <p:sldLayoutId id="2147483923" r:id="rId4"/>
    <p:sldLayoutId id="2147483924" r:id="rId5"/>
    <p:sldLayoutId id="2147483925" r:id="rId6"/>
    <p:sldLayoutId id="2147483926" r:id="rId7"/>
    <p:sldLayoutId id="2147483927" r:id="rId8"/>
    <p:sldLayoutId id="2147483928" r:id="rId9"/>
    <p:sldLayoutId id="2147483929" r:id="rId10"/>
    <p:sldLayoutId id="2147483930" r:id="rId11"/>
  </p:sldLayoutIdLst>
  <p:txStyles>
    <p:titleStyle>
      <a:lvl1pPr algn="ctr" defTabSz="1006475" rtl="0" eaLnBrk="0" fontAlgn="base" hangingPunct="0">
        <a:spcBef>
          <a:spcPct val="0"/>
        </a:spcBef>
        <a:spcAft>
          <a:spcPct val="0"/>
        </a:spcAft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2pPr>
      <a:lvl3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3pPr>
      <a:lvl4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4pPr>
      <a:lvl5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5pPr>
      <a:lvl6pPr marL="4572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6pPr>
      <a:lvl7pPr marL="9144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7pPr>
      <a:lvl8pPr marL="13716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8pPr>
      <a:lvl9pPr marL="18288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9pPr>
    </p:titleStyle>
    <p:bodyStyle>
      <a:lvl1pPr marL="377825" indent="-377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7563" indent="-3143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8888" indent="-250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713" indent="-250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50" indent="-250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557" indent="-251960" algn="l" defTabSz="1007838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476" indent="-251960" algn="l" defTabSz="1007838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395" indent="-251960" algn="l" defTabSz="1007838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3314" indent="-251960" algn="l" defTabSz="1007838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20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838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758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677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597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515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435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354" algn="l" defTabSz="1007838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gif"/><Relationship Id="rId7" Type="http://schemas.openxmlformats.org/officeDocument/2006/relationships/image" Target="../media/image12.jpeg"/><Relationship Id="rId12" Type="http://schemas.openxmlformats.org/officeDocument/2006/relationships/image" Target="../media/image16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11" Type="http://schemas.openxmlformats.org/officeDocument/2006/relationships/image" Target="../media/image4.wmf"/><Relationship Id="rId5" Type="http://schemas.openxmlformats.org/officeDocument/2006/relationships/image" Target="../media/image10.png"/><Relationship Id="rId10" Type="http://schemas.openxmlformats.org/officeDocument/2006/relationships/image" Target="../media/image15.wmf"/><Relationship Id="rId4" Type="http://schemas.openxmlformats.org/officeDocument/2006/relationships/image" Target="../media/image9.png"/><Relationship Id="rId9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7" Type="http://schemas.openxmlformats.org/officeDocument/2006/relationships/image" Target="../media/image20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png"/><Relationship Id="rId7" Type="http://schemas.openxmlformats.org/officeDocument/2006/relationships/image" Target="../media/image25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gif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3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34.wmf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wmf"/><Relationship Id="rId5" Type="http://schemas.openxmlformats.org/officeDocument/2006/relationships/image" Target="../media/image36.jpeg"/><Relationship Id="rId10" Type="http://schemas.openxmlformats.org/officeDocument/2006/relationships/image" Target="../media/image30.png"/><Relationship Id="rId4" Type="http://schemas.openxmlformats.org/officeDocument/2006/relationships/image" Target="../media/image35.jpeg"/><Relationship Id="rId9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60588" y="971550"/>
            <a:ext cx="5751512" cy="1408113"/>
          </a:xfrm>
          <a:prstGeom prst="rect">
            <a:avLst/>
          </a:prstGeom>
          <a:noFill/>
          <a:ln w="19050">
            <a:solidFill>
              <a:srgbClr val="6F3505"/>
            </a:solidFill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19832" y="2771726"/>
          <a:ext cx="8784974" cy="432139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4294879"/>
                <a:gridCol w="4490095"/>
              </a:tblGrid>
              <a:tr h="33357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Plavská</a:t>
                      </a: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3357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Mgr. Jana </a:t>
                      </a: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76650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VY_32_INOVACE_05_PRV_Skupenství_látek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2555436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RV 3 – Neživá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Žáci se seznámí s pojmem skupenství                            a možností přeměny látek a jejich skupenství.  Zavedení pojmu bod mrazu a bod varu. Porovnávání tvaru různých druhů látek.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Rozvoj logického a tvořivého myšlení. </a:t>
                      </a:r>
                      <a:endParaRPr lang="cs-CZ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0000" marR="90000" marT="64584" marB="46800" horzOverflow="overflow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323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3808" y="3563813"/>
            <a:ext cx="9074150" cy="1258887"/>
          </a:xfrm>
        </p:spPr>
        <p:txBody>
          <a:bodyPr/>
          <a:lstStyle/>
          <a:p>
            <a:r>
              <a:rPr lang="cs-CZ" sz="96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Skupenství látek</a:t>
            </a:r>
            <a:endParaRPr lang="cs-CZ" sz="96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9" name="Picture 5" descr="C:\Documents and Settings\Alena T\Local Settings\Temporary Internet Files\Content.IE5\B6JHSBWH\MC9003553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647824" y="4355901"/>
            <a:ext cx="2091640" cy="2513771"/>
          </a:xfrm>
          <a:prstGeom prst="rect">
            <a:avLst/>
          </a:prstGeom>
          <a:noFill/>
        </p:spPr>
      </p:pic>
      <p:pic>
        <p:nvPicPr>
          <p:cNvPr id="1031" name="Picture 7" descr="C:\Documents and Settings\Alena T\Local Settings\Temporary Internet Files\Content.IE5\H71VGJ2G\MP9004000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52480" y="683493"/>
            <a:ext cx="3037344" cy="2024105"/>
          </a:xfrm>
          <a:prstGeom prst="rect">
            <a:avLst/>
          </a:prstGeom>
          <a:ln w="19050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4" name="Picture 10" descr="C:\Documents and Settings\Alena T\Local Settings\Temporary Internet Files\Content.IE5\YYKPFQQT\MC9002391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200552" y="4987655"/>
            <a:ext cx="2224646" cy="18805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Látky se v přírodě vyskytují jako: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763613"/>
            <a:ext cx="8156272" cy="3139321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Pevné (pevné látky)</a:t>
            </a:r>
          </a:p>
          <a:p>
            <a:pPr>
              <a:buFont typeface="Wingdings" pitchFamily="2" charset="2"/>
              <a:buChar char="Ø"/>
            </a:pPr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Kapalné (kapaliny)</a:t>
            </a:r>
          </a:p>
          <a:p>
            <a:pPr>
              <a:buFont typeface="Wingdings" pitchFamily="2" charset="2"/>
              <a:buChar char="Ø"/>
            </a:pPr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Plynné (plyny)</a:t>
            </a:r>
          </a:p>
          <a:p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08064" y="5364013"/>
            <a:ext cx="6894836" cy="20005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Těmto třem podobám říkáme</a:t>
            </a:r>
          </a:p>
          <a:p>
            <a:r>
              <a:rPr lang="cs-CZ" sz="8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skupenství</a:t>
            </a:r>
            <a:endParaRPr lang="cs-CZ" sz="8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Alena T\Local Settings\Temporary Internet Files\Content.IE5\H71VGJ2G\MP9002898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784" y="4355901"/>
            <a:ext cx="1827069" cy="1224136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1" name="Picture 3" descr="C:\Documents and Settings\Alena T\Local Settings\Temporary Internet Files\Content.IE5\H71VGJ2G\MP900400015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76616" y="3635821"/>
            <a:ext cx="1950720" cy="1299972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10" name="Skupina 9"/>
          <p:cNvGrpSpPr/>
          <p:nvPr/>
        </p:nvGrpSpPr>
        <p:grpSpPr>
          <a:xfrm>
            <a:off x="503808" y="5796061"/>
            <a:ext cx="2088232" cy="1582622"/>
            <a:chOff x="503808" y="5796061"/>
            <a:chExt cx="2088232" cy="1582622"/>
          </a:xfrm>
        </p:grpSpPr>
        <p:pic>
          <p:nvPicPr>
            <p:cNvPr id="8" name="Picture 10" descr="C:\Documents and Settings\Alena T\Local Settings\Temporary Internet Files\Content.IE5\YYKPFQQT\MC900239177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03808" y="5796061"/>
              <a:ext cx="1872208" cy="1582622"/>
            </a:xfrm>
            <a:prstGeom prst="rect">
              <a:avLst/>
            </a:prstGeom>
            <a:noFill/>
          </p:spPr>
        </p:pic>
        <p:sp>
          <p:nvSpPr>
            <p:cNvPr id="9" name="Elipsa 8"/>
            <p:cNvSpPr/>
            <p:nvPr/>
          </p:nvSpPr>
          <p:spPr>
            <a:xfrm>
              <a:off x="1655936" y="5796061"/>
              <a:ext cx="936104" cy="936104"/>
            </a:xfrm>
            <a:prstGeom prst="ellipse">
              <a:avLst/>
            </a:prstGeom>
            <a:noFill/>
            <a:ln w="28575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3238" y="303213"/>
            <a:ext cx="9361610" cy="1258887"/>
          </a:xfrm>
          <a:solidFill>
            <a:schemeClr val="bg1">
              <a:lumMod val="75000"/>
            </a:schemeClr>
          </a:solidFill>
          <a:ln>
            <a:solidFill>
              <a:srgbClr val="002060"/>
            </a:solidFill>
          </a:ln>
        </p:spPr>
        <p:txBody>
          <a:bodyPr/>
          <a:lstStyle/>
          <a:p>
            <a:pPr algn="r"/>
            <a:r>
              <a:rPr lang="cs-CZ" sz="3200" dirty="0" smtClean="0">
                <a:solidFill>
                  <a:srgbClr val="002060"/>
                </a:solidFill>
                <a:latin typeface="Arial Black" pitchFamily="34" charset="0"/>
              </a:rPr>
              <a:t>Roztřiď tělesa podle toho, </a:t>
            </a:r>
            <a:br>
              <a:rPr lang="cs-CZ" sz="3200" dirty="0" smtClean="0">
                <a:solidFill>
                  <a:srgbClr val="002060"/>
                </a:solidFill>
                <a:latin typeface="Arial Black" pitchFamily="34" charset="0"/>
              </a:rPr>
            </a:br>
            <a:r>
              <a:rPr lang="cs-CZ" sz="3200" dirty="0" smtClean="0">
                <a:solidFill>
                  <a:srgbClr val="002060"/>
                </a:solidFill>
                <a:latin typeface="Arial Black" pitchFamily="34" charset="0"/>
              </a:rPr>
              <a:t>z jakých jsou látek 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(po řadách):</a:t>
            </a:r>
            <a:endParaRPr lang="cs-CZ" sz="2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pic>
        <p:nvPicPr>
          <p:cNvPr id="3" name="Obrázek 2" descr="přemýšlejme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3809" y="323453"/>
            <a:ext cx="1224136" cy="1804930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503808" y="2627709"/>
            <a:ext cx="9094156" cy="523220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Pevné látky                 Kapaliny                 Plyny   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Alena T\Local Settings\Temporary Internet Files\Content.IE5\YYKPFQQT\MM91000114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28544" y="6300117"/>
            <a:ext cx="961653" cy="961653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5" name="Picture 3" descr="C:\Documents and Settings\Alena T\Local Settings\Temporary Internet Files\Content.IE5\H71VGJ2G\MC90044172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43968" y="6300117"/>
            <a:ext cx="1015008" cy="1015008"/>
          </a:xfrm>
          <a:prstGeom prst="rect">
            <a:avLst/>
          </a:prstGeom>
          <a:noFill/>
        </p:spPr>
      </p:pic>
      <p:pic>
        <p:nvPicPr>
          <p:cNvPr id="3077" name="Picture 5" descr="C:\Documents and Settings\Alena T\Local Settings\Temporary Internet Files\Content.IE5\H71VGJ2G\MC90043161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96296" y="4859957"/>
            <a:ext cx="1403574" cy="1403574"/>
          </a:xfrm>
          <a:prstGeom prst="rect">
            <a:avLst/>
          </a:prstGeom>
          <a:noFill/>
        </p:spPr>
      </p:pic>
      <p:pic>
        <p:nvPicPr>
          <p:cNvPr id="3078" name="Picture 6" descr="C:\Documents and Settings\Alena T\Local Settings\Temporary Internet Files\Content.IE5\B6JHSBWH\MC90021517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36256" y="6372125"/>
            <a:ext cx="1194600" cy="810236"/>
          </a:xfrm>
          <a:prstGeom prst="rect">
            <a:avLst/>
          </a:prstGeom>
          <a:noFill/>
        </p:spPr>
      </p:pic>
      <p:grpSp>
        <p:nvGrpSpPr>
          <p:cNvPr id="14" name="Skupina 13"/>
          <p:cNvGrpSpPr/>
          <p:nvPr/>
        </p:nvGrpSpPr>
        <p:grpSpPr>
          <a:xfrm>
            <a:off x="6048424" y="6156101"/>
            <a:ext cx="720080" cy="1108720"/>
            <a:chOff x="6768504" y="5868069"/>
            <a:chExt cx="944984" cy="1324744"/>
          </a:xfrm>
        </p:grpSpPr>
        <p:pic>
          <p:nvPicPr>
            <p:cNvPr id="3080" name="Picture 8" descr="C:\Documents and Settings\Alena T\Local Settings\Temporary Internet Files\Content.IE5\H71VGJ2G\MP900321172[1].jp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6768504" y="5868069"/>
              <a:ext cx="944984" cy="1324744"/>
            </a:xfrm>
            <a:prstGeom prst="rect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3" name="TextovéPole 12"/>
            <p:cNvSpPr txBox="1"/>
            <p:nvPr/>
          </p:nvSpPr>
          <p:spPr>
            <a:xfrm>
              <a:off x="6840512" y="6732165"/>
              <a:ext cx="851515" cy="369332"/>
            </a:xfrm>
            <a:prstGeom prst="rect">
              <a:avLst/>
            </a:prstGeom>
            <a:noFill/>
            <a:ln w="19050">
              <a:solidFill>
                <a:schemeClr val="accent5">
                  <a:lumMod val="50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002060"/>
                  </a:solidFill>
                </a:rPr>
                <a:t>mléko</a:t>
              </a:r>
              <a:endParaRPr lang="cs-CZ" b="1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8136656" y="6156101"/>
            <a:ext cx="1224136" cy="1152128"/>
            <a:chOff x="8136656" y="5724053"/>
            <a:chExt cx="1299339" cy="1227584"/>
          </a:xfrm>
        </p:grpSpPr>
        <p:pic>
          <p:nvPicPr>
            <p:cNvPr id="3081" name="Picture 9" descr="C:\Documents and Settings\Alena T\Local Settings\Temporary Internet Files\Content.IE5\YYKPFQQT\MC900441753[1]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8136656" y="5724053"/>
              <a:ext cx="1227584" cy="1227584"/>
            </a:xfrm>
            <a:prstGeom prst="rect">
              <a:avLst/>
            </a:prstGeom>
            <a:noFill/>
          </p:spPr>
        </p:pic>
        <p:sp>
          <p:nvSpPr>
            <p:cNvPr id="16" name="TextovéPole 15"/>
            <p:cNvSpPr txBox="1"/>
            <p:nvPr/>
          </p:nvSpPr>
          <p:spPr>
            <a:xfrm>
              <a:off x="8712720" y="6444133"/>
              <a:ext cx="7232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002060"/>
                  </a:solidFill>
                </a:rPr>
                <a:t>voda</a:t>
              </a:r>
              <a:endParaRPr lang="cs-CZ" b="1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03808" y="6084093"/>
            <a:ext cx="1296144" cy="1296144"/>
            <a:chOff x="4320232" y="4139877"/>
            <a:chExt cx="1465152" cy="1400269"/>
          </a:xfrm>
        </p:grpSpPr>
        <p:pic>
          <p:nvPicPr>
            <p:cNvPr id="3082" name="Picture 10" descr="C:\Documents and Settings\Alena T\Local Settings\Temporary Internet Files\Content.IE5\H71VGJ2G\MC900296145[1]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4320232" y="4139877"/>
              <a:ext cx="1465152" cy="1400269"/>
            </a:xfrm>
            <a:prstGeom prst="rect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9" name="TextovéPole 18"/>
            <p:cNvSpPr txBox="1"/>
            <p:nvPr/>
          </p:nvSpPr>
          <p:spPr>
            <a:xfrm>
              <a:off x="5112320" y="4211885"/>
              <a:ext cx="582211" cy="369332"/>
            </a:xfrm>
            <a:prstGeom prst="rect">
              <a:avLst/>
            </a:prstGeom>
            <a:noFill/>
            <a:ln w="19050">
              <a:solidFill>
                <a:schemeClr val="accent5">
                  <a:lumMod val="50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002060"/>
                  </a:solidFill>
                </a:rPr>
                <a:t>olej</a:t>
              </a:r>
              <a:endParaRPr lang="cs-CZ" b="1" dirty="0">
                <a:solidFill>
                  <a:srgbClr val="002060"/>
                </a:solidFill>
              </a:endParaRPr>
            </a:p>
          </p:txBody>
        </p:sp>
      </p:grpSp>
      <p:pic>
        <p:nvPicPr>
          <p:cNvPr id="3083" name="Picture 11" descr="C:\Documents and Settings\Alena T\Local Settings\Temporary Internet Files\Content.IE5\I2UEUHMN\MC900423475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9952" y="5075981"/>
            <a:ext cx="994255" cy="956245"/>
          </a:xfrm>
          <a:prstGeom prst="rect">
            <a:avLst/>
          </a:prstGeom>
          <a:noFill/>
        </p:spPr>
      </p:pic>
      <p:grpSp>
        <p:nvGrpSpPr>
          <p:cNvPr id="24" name="Skupina 23"/>
          <p:cNvGrpSpPr/>
          <p:nvPr/>
        </p:nvGrpSpPr>
        <p:grpSpPr>
          <a:xfrm>
            <a:off x="2880072" y="6228109"/>
            <a:ext cx="1368152" cy="1006558"/>
            <a:chOff x="2376016" y="3707829"/>
            <a:chExt cx="1911940" cy="1582622"/>
          </a:xfrm>
        </p:grpSpPr>
        <p:pic>
          <p:nvPicPr>
            <p:cNvPr id="22" name="Picture 10" descr="C:\Documents and Settings\Alena T\Local Settings\Temporary Internet Files\Content.IE5\YYKPFQQT\MC900239177[1].wmf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2376016" y="3707829"/>
              <a:ext cx="1872208" cy="1582622"/>
            </a:xfrm>
            <a:prstGeom prst="rect">
              <a:avLst/>
            </a:prstGeom>
            <a:noFill/>
          </p:spPr>
        </p:pic>
        <p:sp>
          <p:nvSpPr>
            <p:cNvPr id="23" name="TextovéPole 22"/>
            <p:cNvSpPr txBox="1"/>
            <p:nvPr/>
          </p:nvSpPr>
          <p:spPr>
            <a:xfrm>
              <a:off x="2808064" y="4859957"/>
              <a:ext cx="14798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vodní   pára</a:t>
              </a:r>
              <a:endParaRPr lang="cs-CZ" b="1" dirty="0"/>
            </a:p>
          </p:txBody>
        </p:sp>
      </p:grpSp>
      <p:pic>
        <p:nvPicPr>
          <p:cNvPr id="3084" name="Picture 12" descr="C:\Documents and Settings\Alena T\Local Settings\Temporary Internet Files\Content.IE5\B6JHSBWH\MC900122829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240112" y="5147989"/>
            <a:ext cx="1117529" cy="9418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36656E-6 -4.51207E-7 C 0.00078 -0.03127 0.00094 -0.06191 0.00472 -0.09255 C 0.00614 -0.10388 0.00866 -0.11227 0.01291 -0.12235 C 0.01432 -0.12571 0.01606 -0.12864 0.01763 -0.13179 C 0.01842 -0.13347 0.01999 -0.13662 0.01999 -0.13662 C 0.02204 -0.14501 0.02645 -0.14732 0.0318 -0.15215 C 0.03999 -0.15949 0.04534 -0.16411 0.05526 -0.16642 C 0.06644 -0.17397 0.07872 -0.17754 0.09069 -0.18216 C 0.09793 -0.1851 0.10439 -0.18908 0.11179 -0.19139 C 0.11336 -0.19244 0.11494 -0.1937 0.11651 -0.19454 C 0.11887 -0.1958 0.1236 -0.19769 0.1236 -0.19769 C 0.13053 -0.20692 0.1395 -0.21091 0.14722 -0.21825 C 0.14911 -0.21993 0.15005 -0.22287 0.15194 -0.22455 C 0.15414 -0.22665 0.15682 -0.22728 0.15903 -0.22917 C 0.16517 -0.2342 0.16942 -0.24008 0.1754 -0.24491 C 0.17776 -0.2468 0.18249 -0.2512 0.18249 -0.2512 C 0.18501 -0.25624 0.18831 -0.26023 0.19083 -0.26526 C 0.19115 -0.26673 0.19115 -0.26862 0.19193 -0.26988 C 0.19288 -0.27135 0.19556 -0.27303 0.19556 -0.27303 " pathEditMode="relative" ptsTypes="ffffffffffffffffffA">
                                      <p:cBhvr>
                                        <p:cTn id="11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5849E-7 -8.60441E-7 C 0.00158 -0.00966 0.00535 -0.01826 0.01071 -0.02519 C 0.01197 -0.03043 0.01417 -0.04093 0.01417 -0.04093 C 0.0137 -0.05729 0.02157 -0.12928 0.00236 -0.15383 C 0.00205 -0.15551 0.00221 -0.1574 0.00126 -0.15866 C -0.00142 -0.16223 -0.00535 -0.16328 -0.00819 -0.16642 C -0.00945 -0.16789 -0.01039 -0.1702 -0.01181 -0.17125 C -0.01323 -0.1723 -0.0148 -0.1723 -0.01637 -0.17272 C -0.02063 -0.17839 -0.02252 -0.1786 -0.02818 -0.18069 C -0.04141 -0.19748 -0.07715 -0.20168 -0.09416 -0.2042 C -0.12974 -0.20966 -0.0918 -0.20567 -0.12722 -0.20882 C -0.13777 -0.21385 -0.13462 -0.2128 -0.15541 -0.21364 C -0.19934 -0.21532 -0.28736 -0.21679 -0.28736 -0.21679 C -0.29255 -0.2191 -0.29649 -0.22246 -0.30153 -0.22456 C -0.30389 -0.22665 -0.30625 -0.22875 -0.30861 -0.23085 C -0.31097 -0.23295 -0.31334 -0.2403 -0.31334 -0.2403 C -0.3146 -0.24575 -0.31334 -0.24869 -0.31334 -0.25436 " pathEditMode="relative" ptsTypes="ffffffffffffffffA">
                                      <p:cBhvr>
                                        <p:cTn id="15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9624E-7 6.58972E-6 C -0.00866 0.00756 -0.01165 0.01344 -0.02236 0.01575 C -0.03071 0.02246 -0.03905 0.02456 -0.04834 0.02834 C -0.05968 0.02729 -0.07117 0.02666 -0.08251 0.02519 C -0.09211 0.02393 -0.09967 0.01008 -0.10723 0.00315 C -0.11148 -0.00524 -0.11762 -0.00965 -0.1225 -0.0172 C -0.12581 -0.02224 -0.12691 -0.02602 -0.13195 -0.02812 C -0.13793 -0.04029 -0.13038 -0.02623 -0.13778 -0.03609 C -0.14234 -0.04218 -0.14329 -0.05015 -0.14959 -0.0533 C -0.15132 -0.05981 -0.15321 -0.06127 -0.15667 -0.06589 C -0.16344 -0.07492 -0.16864 -0.08667 -0.17667 -0.09401 C -0.17982 -0.10598 -0.18722 -0.1108 -0.1932 -0.1192 C -0.19887 -0.12738 -0.20312 -0.13746 -0.20973 -0.14438 C -0.21194 -0.14669 -0.21477 -0.14795 -0.21682 -0.15068 C -0.21965 -0.15445 -0.22123 -0.15928 -0.2239 -0.16327 C -0.22721 -0.1681 -0.23225 -0.1704 -0.23556 -0.17565 C -0.24862 -0.19685 -0.26516 -0.21678 -0.28515 -0.22602 C -0.29224 -0.23546 -0.29444 -0.23462 -0.30279 -0.24008 C -0.31365 -0.23924 -0.32326 -0.23966 -0.33334 -0.23546 C -0.3357 -0.23336 -0.33885 -0.23231 -0.34042 -0.22917 C -0.34121 -0.22749 -0.34168 -0.2256 -0.34278 -0.22434 C -0.34656 -0.21993 -0.35081 -0.21615 -0.35459 -0.21175 C -0.35821 -0.20755 -0.3642 -0.20629 -0.3664 -0.20083 " pathEditMode="relative" ptsTypes="ffffffffffffffffffffffA">
                                      <p:cBhvr>
                                        <p:cTn id="19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81137E-6 -1.37461E-6 C -0.00331 -0.05435 -0.00316 -0.03546 -0.00111 -0.1022 C -0.00064 -0.11647 0.00078 -0.14333 0.00818 -0.15551 C 0.03857 -0.20503 0.07431 -0.20713 0.12013 -0.21049 C 0.15981 -0.21343 0.19949 -0.21154 0.23917 -0.21196 C 0.25381 -0.21909 0.27192 -0.2193 0.28735 -0.2214 C 0.29743 -0.22602 0.30861 -0.22602 0.31916 -0.2277 C 0.32908 -0.23106 0.33852 -0.23609 0.3486 -0.23861 C 0.35474 -0.2426 0.36104 -0.24512 0.36749 -0.24806 C 0.376 -0.25183 0.38324 -0.25792 0.39221 -0.26065 C 0.4045 -0.26883 0.41347 -0.27324 0.42528 -0.28415 C 0.43252 -0.29087 0.43426 -0.30304 0.43819 -0.31248 C 0.44339 -0.32487 0.44717 -0.33641 0.45 -0.35026 C 0.45032 -0.35572 0.44748 -0.37712 0.45472 -0.38153 " pathEditMode="relative" ptsTypes="fffffffffffffA">
                                      <p:cBhvr>
                                        <p:cTn id="2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20265E-6 -5.32004E-6 C -0.0085 -0.00169 -0.01307 -0.00463 -0.02 -0.01092 C -0.02724 -0.02561 -0.01732 -0.00777 -0.02598 -0.01722 C -0.02756 -0.0189 -0.02819 -0.02163 -0.02945 -0.02351 C -0.03165 -0.02687 -0.03653 -0.03296 -0.03653 -0.03296 C -0.03811 -0.03883 -0.04094 -0.04198 -0.04362 -0.04702 C -0.04393 -0.0487 -0.04425 -0.05038 -0.04472 -0.05185 C -0.04614 -0.05604 -0.04818 -0.06003 -0.04944 -0.06444 C -0.0518 -0.07325 -0.05369 -0.08207 -0.05543 -0.09109 C -0.05747 -0.12299 -0.05952 -0.1402 -0.07653 -0.16328 C -0.07763 -0.16496 -0.09385 -0.16643 -0.09432 -0.16643 C -0.09951 -0.16538 -0.10345 -0.16391 -0.10833 -0.16181 C -0.11841 -0.15279 -0.11258 -0.15594 -0.12612 -0.15384 C -0.13856 -0.15657 -0.14533 -0.15972 -0.15557 -0.1679 C -0.15746 -0.1763 -0.15604 -0.17147 -0.16139 -0.18217 C -0.16218 -0.18364 -0.16376 -0.18679 -0.16376 -0.18679 C -0.16738 -0.20274 -0.16171 -0.17986 -0.16722 -0.19623 C -0.16832 -0.19959 -0.16879 -0.20358 -0.16958 -0.20714 C -0.16911 -0.21407 -0.16785 -0.2317 -0.16722 -0.23862 C -0.1658 -0.25331 -0.16738 -0.25961 -0.15903 -0.26696 C -0.15824 -0.26843 -0.15777 -0.27031 -0.15667 -0.27157 C -0.15273 -0.27577 -0.14754 -0.27115 -0.14486 -0.27787 " pathEditMode="relative" ptsTypes="fffffffffffffffffffffA">
                                      <p:cBhvr>
                                        <p:cTn id="2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8057E-6 4.13431E-6 C 0.00221 -0.01092 0.00347 -0.02204 0.00835 -0.03148 C 0.01055 -0.04407 0.01228 -0.05709 0.01543 -0.06926 C 0.01748 -0.08605 0.02362 -0.10368 0.0307 -0.11774 C 0.03385 -0.13138 0.04062 -0.13977 0.0507 -0.1446 C 0.07448 -0.16789 0.14061 -0.16286 0.15903 -0.16328 C 0.17399 -0.16538 0.16738 -0.16391 0.18139 -0.1681 C 0.18296 -0.16852 0.18611 -0.16957 0.18611 -0.16957 C 0.19603 -0.17755 0.188 -0.17251 0.20028 -0.17587 C 0.21304 -0.17923 0.22721 -0.18447 0.23918 -0.19161 C 0.25366 -0.20042 0.26657 -0.21574 0.28153 -0.22309 C 0.29413 -0.23631 0.30499 -0.25121 0.3157 -0.26695 C 0.31869 -0.27136 0.32263 -0.27471 0.32515 -0.27954 C 0.32704 -0.28332 0.33144 -0.29255 0.33333 -0.29528 C 0.33648 -0.30011 0.34073 -0.30347 0.34404 -0.30787 C 0.34562 -0.31438 0.34798 -0.31816 0.35223 -0.32193 C 0.35506 -0.32928 0.35884 -0.33641 0.36404 -0.34082 C 0.37207 -0.35887 0.38923 -0.38363 0.40639 -0.38468 C 0.41269 -0.3851 0.41899 -0.38468 0.42529 -0.38468 " pathEditMode="relative" ptsTypes="ffffffffffffffffffA">
                                      <p:cBhvr>
                                        <p:cTn id="3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09967E-6 -4.7744E-6 C 0.00079 -0.01784 0.00079 -0.02812 0.00473 -0.04386 C 0.0052 -0.04869 0.00552 -0.0533 0.00599 -0.05813 C 0.00662 -0.06338 0.00819 -0.07387 0.00819 -0.07387 C 0.00709 -0.11206 0.01134 -0.17586 -0.00944 -0.21196 C -0.0118 -0.22182 -0.017 -0.23609 -0.02361 -0.24176 C -0.02566 -0.25057 -0.02393 -0.24533 -0.0318 -0.25582 C -0.03857 -0.26485 -0.04613 -0.26988 -0.05416 -0.27639 C -0.05558 -0.27744 -0.05621 -0.27996 -0.05762 -0.281 C -0.0625 -0.28499 -0.07242 -0.29171 -0.07778 -0.2936 C -0.09116 -0.30661 -0.1099 -0.3106 -0.12596 -0.31248 C -0.14265 -0.31081 -0.15871 -0.30745 -0.1754 -0.30619 C -0.18925 -0.30283 -0.19917 -0.30094 -0.21429 -0.29989 C -0.21964 -0.29737 -0.22547 -0.29779 -0.23082 -0.29507 C -0.23696 -0.29192 -0.24185 -0.28583 -0.24736 -0.281 C -0.25145 -0.27303 -0.25775 -0.26589 -0.26389 -0.26065 C -0.26688 -0.25393 -0.27192 -0.24785 -0.2768 -0.24344 C -0.27979 -0.24071 -0.2842 -0.24071 -0.28735 -0.23861 C -0.28861 -0.23777 -0.28955 -0.23567 -0.29097 -0.23546 C -0.29837 -0.23421 -0.30593 -0.23442 -0.31333 -0.234 C -0.31931 -0.22161 -0.32246 -0.22602 -0.33569 -0.22602 " pathEditMode="relative" ptsTypes="ffffffffffffffffffffA">
                                      <p:cBhvr>
                                        <p:cTn id="35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74382E-6 5.44596E-6 C -0.003 0.00798 -0.00804 0.01533 -0.01055 0.02351 C -0.01449 0.03673 -0.01953 0.05184 -0.03055 0.05646 C -0.03685 0.05541 -0.04315 0.05457 -0.04945 0.05331 C -0.05102 0.0531 -0.05291 0.0531 -0.05417 0.05184 C -0.06834 0.03862 -0.05511 0.04471 -0.06582 0.04072 C -0.06834 0.03568 -0.07385 0.02855 -0.07763 0.02519 C -0.08235 0.01554 -0.08881 0.00735 -0.09416 -0.00167 C -0.10267 -0.01615 -0.11148 -0.03084 -0.12125 -0.04385 C -0.12455 -0.05666 -0.13431 -0.06757 -0.14124 -0.07701 C -0.14313 -0.07974 -0.14329 -0.08499 -0.14597 -0.08625 C -0.15431 -0.09002 -0.16187 -0.09149 -0.17069 -0.09254 C -0.18187 -0.1022 -0.18706 -0.10513 -0.19541 -0.12087 C -0.19761 -0.12507 -0.20013 -0.13493 -0.20013 -0.13493 C -0.20234 -0.15403 -0.20249 -0.17796 -0.19431 -0.19475 C -0.1932 -0.20503 -0.19525 -0.22476 -0.18832 -0.23231 C -0.18502 -0.23588 -0.17762 -0.2363 -0.17305 -0.24029 C -0.17226 -0.24175 -0.17069 -0.2449 -0.17069 -0.2449 " pathEditMode="relative" ptsTypes="fffffffffffffffffA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25618E-6 8.60441E-7 C -0.00299 0.00398 -0.00645 0.00692 -0.00945 0.01091 C -0.0137 0.01658 -0.01354 0.01846 -0.02 0.02035 C -0.0318 0.03232 -0.04897 0.02497 -0.06235 0.0235 C -0.06912 0.02077 -0.07322 0.01343 -0.08014 0.01091 C -0.08581 0.00587 -0.09101 0.00063 -0.09652 -0.00462 C -0.09951 -0.00756 -0.10597 -0.0126 -0.10597 -0.0126 C -0.10975 -0.02015 -0.1151 -0.0254 -0.11904 -0.03295 C -0.12581 -0.04575 -0.13179 -0.0596 -0.13903 -0.0722 C -0.14076 -0.08437 -0.14517 -0.09528 -0.15084 -0.10515 C -0.15305 -0.11459 -0.15572 -0.12151 -0.15903 -0.13033 C -0.16186 -0.13767 -0.16328 -0.14796 -0.16958 -0.15069 C -0.18391 -0.16307 -0.20138 -0.16454 -0.21792 -0.16643 C -0.22941 -0.16559 -0.24106 -0.16622 -0.25209 -0.1616 C -0.26248 -0.1574 -0.25334 -0.15971 -0.26389 -0.15383 C -0.26767 -0.15173 -0.27287 -0.15048 -0.27681 -0.14922 C -0.2883 -0.13746 -0.30436 -0.13159 -0.31806 -0.1255 C -0.3305 -0.12005 -0.34687 -0.11123 -0.36041 -0.10997 C -0.37537 -0.10871 -0.39017 -0.10787 -0.40513 -0.10682 C -0.41442 -0.10074 -0.42466 -0.10095 -0.43458 -0.09738 C -0.44812 -0.09255 -0.46119 -0.08437 -0.47473 -0.07996 C -0.48008 -0.07828 -0.48575 -0.07807 -0.4911 -0.07681 C -0.5237 -0.07786 -0.55629 -0.07849 -0.58888 -0.07996 C -0.60479 -0.0808 -0.62116 -0.08941 -0.63722 -0.09108 C -0.65564 -0.08941 -0.64903 -0.08941 -0.65722 -0.08941 " pathEditMode="relative" ptsTypes="ffffffffffffffffffffffffA">
                                      <p:cBhvr>
                                        <p:cTn id="4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4217E-6 -9.54879E-7 C -0.00898 0.01196 -0.0126 0.02959 -0.02236 0.04072 C -0.02677 0.04575 -0.0348 0.04596 -0.03999 0.04701 C -0.05826 0.04281 -0.06944 0.03778 -0.08597 0.0298 C -0.09085 0.02498 -0.1014 0.01364 -0.10723 0.01092 C -0.11463 0.00399 -0.12061 -0.00294 -0.12833 -0.00944 C -0.13384 -0.0214 -0.14423 -0.0256 -0.14958 -0.03777 C -0.16218 -0.06589 -0.1436 -0.02581 -0.15777 -0.05183 C -0.16312 -0.0617 -0.16801 -0.07282 -0.1732 -0.0831 C -0.18092 -0.09821 -0.19036 -0.1213 -0.19556 -0.13809 C -0.19839 -0.14711 -0.19997 -0.15802 -0.20375 -0.16642 C -0.20595 -0.17125 -0.20894 -0.17544 -0.21083 -0.18048 C -0.21382 -0.18866 -0.21556 -0.19874 -0.22028 -0.20566 C -0.22721 -0.21616 -0.23603 -0.22308 -0.2461 -0.2277 C -0.24831 -0.22749 -0.25838 -0.22728 -0.26264 -0.22455 C -0.2713 -0.21889 -0.26075 -0.22329 -0.27098 -0.21972 C -0.28043 -0.21007 -0.29208 -0.20734 -0.30389 -0.20566 C -0.30861 -0.20336 -0.31082 -0.20273 -0.31444 -0.1979 C -0.31491 -0.19622 -0.3157 -0.19307 -0.3157 -0.19307 " pathEditMode="relative" ptsTypes="ffffffffffffffffffA">
                                      <p:cBhvr>
                                        <p:cTn id="4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  <a:ln>
            <a:solidFill>
              <a:srgbClr val="002060"/>
            </a:solidFill>
          </a:ln>
        </p:spPr>
        <p:txBody>
          <a:bodyPr/>
          <a:lstStyle/>
          <a:p>
            <a:pPr algn="r"/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</a:t>
            </a: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TVAR</a:t>
            </a:r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mají </a:t>
            </a: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PEVNÉ LÁTKY? </a:t>
            </a:r>
            <a:endParaRPr lang="cs-CZ" sz="4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 descr="přemýšlejme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5776" y="323453"/>
            <a:ext cx="1224136" cy="1804930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98" name="Picture 2" descr="C:\Documents and Settings\Alena T\Local Settings\Temporary Internet Files\Content.IE5\I2UEUHMN\MC9003523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3808" y="2555701"/>
            <a:ext cx="2016224" cy="274308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80072" y="2267669"/>
            <a:ext cx="6263446" cy="3293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mají svůj tvar, stále stejný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(pokud na ně nepoužijeme 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sílu a třeba je nezlomíme – tyč)</a:t>
            </a:r>
          </a:p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 descr="C:\Documents and Settings\Alena T\Local Settings\Temporary Internet Files\Content.IE5\H71VGJ2G\MP90044855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9832" y="5580037"/>
            <a:ext cx="1497029" cy="1475582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0" name="Picture 4" descr="C:\Documents and Settings\Alena T\Local Settings\Temporary Internet Files\Content.IE5\B6JHSBWH\MC90030004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20232" y="5436021"/>
            <a:ext cx="2209964" cy="18002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104208" y="4283893"/>
            <a:ext cx="3852337" cy="646331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Umíte určit tvar?</a:t>
            </a:r>
            <a:endParaRPr lang="cs-CZ" sz="3600" b="1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32000" y="5796061"/>
            <a:ext cx="14798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guma (míč),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tvar koule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88184" y="5436021"/>
            <a:ext cx="14029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cukr,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tvar kostek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(krychle)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56536" y="6084093"/>
            <a:ext cx="15055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(zkumavky),</a:t>
            </a: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tvar válce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2" name="Picture 6" descr="C:\Documents and Settings\Alena T\Local Settings\Temporary Internet Files\Content.IE5\B6JHSBWH\MC9000131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992640" y="4715941"/>
            <a:ext cx="1580083" cy="16971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  <a:ln>
            <a:solidFill>
              <a:srgbClr val="002060"/>
            </a:solidFill>
          </a:ln>
        </p:spPr>
        <p:txBody>
          <a:bodyPr/>
          <a:lstStyle/>
          <a:p>
            <a:pPr algn="r"/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</a:t>
            </a: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TVAR</a:t>
            </a:r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mají </a:t>
            </a:r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apaliny a plyny? </a:t>
            </a:r>
            <a:endParaRPr lang="cs-CZ" sz="4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 descr="přemýšlejme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5776" y="323453"/>
            <a:ext cx="1224136" cy="1804930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2880072" y="2267669"/>
            <a:ext cx="675056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mají tvar nádoby, ve které</a:t>
            </a:r>
          </a:p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jsou nalité (plyny musí mít</a:t>
            </a:r>
          </a:p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nádobu navíc uzavřenou,</a:t>
            </a:r>
          </a:p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jinak by „utekly“ ven)</a:t>
            </a:r>
          </a:p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 nemají tedy svůj vlastní tvar</a:t>
            </a:r>
          </a:p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C:\Documents and Settings\Alena T\Local Settings\Temporary Internet Files\Content.IE5\B6JHSBWH\MC90044175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267669"/>
            <a:ext cx="1799952" cy="1799952"/>
          </a:xfrm>
          <a:prstGeom prst="rect">
            <a:avLst/>
          </a:prstGeom>
          <a:noFill/>
        </p:spPr>
      </p:pic>
      <p:pic>
        <p:nvPicPr>
          <p:cNvPr id="2053" name="Picture 5" descr="C:\Documents and Settings\Alena T\Local Settings\Temporary Internet Files\Content.IE5\YYKPFQQT\MC9002907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52680" y="5364013"/>
            <a:ext cx="1406305" cy="1620570"/>
          </a:xfrm>
          <a:prstGeom prst="rect">
            <a:avLst/>
          </a:prstGeom>
          <a:noFill/>
        </p:spPr>
      </p:pic>
      <p:pic>
        <p:nvPicPr>
          <p:cNvPr id="2055" name="Picture 7" descr="C:\Documents and Settings\Alena T\Local Settings\Temporary Internet Files\Content.IE5\YYKPFQQT\MC90041189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3808" y="5075981"/>
            <a:ext cx="2353237" cy="1929488"/>
          </a:xfrm>
          <a:prstGeom prst="rect">
            <a:avLst/>
          </a:prstGeom>
          <a:noFill/>
        </p:spPr>
      </p:pic>
      <p:pic>
        <p:nvPicPr>
          <p:cNvPr id="2057" name="Picture 9" descr="C:\Documents and Settings\Alena T\Local Settings\Temporary Internet Files\Content.IE5\YYKPFQQT\MC90021595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3096096" y="5724053"/>
            <a:ext cx="1746649" cy="1605401"/>
          </a:xfrm>
          <a:prstGeom prst="rect">
            <a:avLst/>
          </a:prstGeom>
          <a:noFill/>
        </p:spPr>
      </p:pic>
      <p:pic>
        <p:nvPicPr>
          <p:cNvPr id="2059" name="Picture 11" descr="C:\Documents and Settings\Alena T\Local Settings\Temporary Internet Files\Content.IE5\I2UEUHMN\MC90032096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28344" y="5580037"/>
            <a:ext cx="2520596" cy="1440160"/>
          </a:xfrm>
          <a:prstGeom prst="rect">
            <a:avLst/>
          </a:prstGeom>
          <a:noFill/>
        </p:spPr>
      </p:pic>
      <p:pic>
        <p:nvPicPr>
          <p:cNvPr id="2060" name="Picture 12" descr="C:\Documents and Settings\Alena T\Local Settings\Temporary Internet Files\Content.IE5\B6JHSBWH\MC90035214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27944" y="3563813"/>
            <a:ext cx="971102" cy="15207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3238" y="303213"/>
            <a:ext cx="9433618" cy="1258887"/>
          </a:xfrm>
          <a:solidFill>
            <a:srgbClr val="6F3505"/>
          </a:solidFill>
          <a:ln w="28575">
            <a:solidFill>
              <a:srgbClr val="002060"/>
            </a:solidFill>
          </a:ln>
        </p:spPr>
        <p:txBody>
          <a:bodyPr/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Přemýšlejte, co se stane…</a:t>
            </a:r>
            <a:endParaRPr lang="cs-CZ" sz="40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5125" name="Picture 5" descr="C:\Documents and Settings\Alena T\Local Settings\Temporary Internet Files\Content.IE5\YYKPFQQT\MC9003048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67904" y="3563813"/>
            <a:ext cx="2304256" cy="2094778"/>
          </a:xfrm>
          <a:prstGeom prst="rect">
            <a:avLst/>
          </a:prstGeom>
          <a:noFill/>
        </p:spPr>
      </p:pic>
      <p:pic>
        <p:nvPicPr>
          <p:cNvPr id="5126" name="Picture 6" descr="C:\Documents and Settings\Alena T\Local Settings\Temporary Internet Files\Content.IE5\B6JHSBWH\MC9002321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31800" y="1835621"/>
            <a:ext cx="1392517" cy="1323060"/>
          </a:xfrm>
          <a:prstGeom prst="rect">
            <a:avLst/>
          </a:prstGeom>
          <a:noFill/>
        </p:spPr>
      </p:pic>
      <p:pic>
        <p:nvPicPr>
          <p:cNvPr id="5130" name="Picture 10" descr="C:\Documents and Settings\Alena T\Local Settings\Temporary Internet Files\Content.IE5\YYKPFQQT\MP90039962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84328" y="3923853"/>
            <a:ext cx="2088232" cy="1670585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31" name="Picture 11" descr="C:\Documents and Settings\Alena T\Local Settings\Temporary Internet Files\Content.IE5\YYKPFQQT\MC9004418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44568" y="1835621"/>
            <a:ext cx="2016224" cy="2016224"/>
          </a:xfrm>
          <a:prstGeom prst="rect">
            <a:avLst/>
          </a:prstGeom>
          <a:noFill/>
        </p:spPr>
      </p:pic>
      <p:cxnSp>
        <p:nvCxnSpPr>
          <p:cNvPr id="17" name="Přímá spojovací šipka 16"/>
          <p:cNvCxnSpPr/>
          <p:nvPr/>
        </p:nvCxnSpPr>
        <p:spPr>
          <a:xfrm>
            <a:off x="1367904" y="3203773"/>
            <a:ext cx="504056" cy="864096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3456136" y="4715941"/>
            <a:ext cx="1368152" cy="0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1799952" y="2699717"/>
            <a:ext cx="4176464" cy="187220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6768504" y="3491805"/>
            <a:ext cx="1224136" cy="1152128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15776" y="6156101"/>
            <a:ext cx="4640886" cy="830997"/>
          </a:xfrm>
          <a:prstGeom prst="rect">
            <a:avLst/>
          </a:prstGeom>
          <a:solidFill>
            <a:srgbClr val="D6A300"/>
          </a:solidFill>
          <a:ln w="12700"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Arial Black" pitchFamily="34" charset="0"/>
              </a:rPr>
              <a:t>Pevná látka </a:t>
            </a:r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2400" b="1" dirty="0" smtClean="0">
                <a:solidFill>
                  <a:srgbClr val="6F3505"/>
                </a:solidFill>
                <a:latin typeface="Arial Black" pitchFamily="34" charset="0"/>
              </a:rPr>
              <a:t>sníh</a:t>
            </a:r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taje,</a:t>
            </a:r>
          </a:p>
          <a:p>
            <a:r>
              <a:rPr lang="cs-CZ" sz="2400" b="1" dirty="0" smtClean="0">
                <a:solidFill>
                  <a:srgbClr val="008000"/>
                </a:solidFill>
                <a:latin typeface="Arial Black" pitchFamily="34" charset="0"/>
              </a:rPr>
              <a:t>mění se na kapalinu </a:t>
            </a:r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vodu</a:t>
            </a:r>
            <a:endParaRPr lang="cs-CZ" sz="24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96296" y="5868069"/>
            <a:ext cx="4950266" cy="830997"/>
          </a:xfrm>
          <a:prstGeom prst="rect">
            <a:avLst/>
          </a:prstGeom>
          <a:solidFill>
            <a:srgbClr val="D6A300"/>
          </a:solidFill>
          <a:ln w="12700"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Arial Black" pitchFamily="34" charset="0"/>
              </a:rPr>
              <a:t>Kapalina </a:t>
            </a:r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2400" b="1" dirty="0" smtClean="0">
                <a:solidFill>
                  <a:srgbClr val="6F3505"/>
                </a:solidFill>
                <a:latin typeface="Arial Black" pitchFamily="34" charset="0"/>
              </a:rPr>
              <a:t>voda</a:t>
            </a:r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se vypařuje,</a:t>
            </a:r>
          </a:p>
          <a:p>
            <a:r>
              <a:rPr lang="cs-CZ" sz="2400" b="1" dirty="0" smtClean="0">
                <a:solidFill>
                  <a:srgbClr val="008000"/>
                </a:solidFill>
                <a:latin typeface="Arial Black" pitchFamily="34" charset="0"/>
              </a:rPr>
              <a:t>mění se na plyn </a:t>
            </a:r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vodní páru</a:t>
            </a:r>
            <a:endParaRPr lang="cs-CZ" sz="24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184328" y="3419797"/>
            <a:ext cx="1787669" cy="369332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Kapalina - voda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416576" y="1835621"/>
            <a:ext cx="1980029" cy="369332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Plyn – vodní pára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67904" y="5724053"/>
            <a:ext cx="2031325" cy="369332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Pevná látka - sníh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27944" y="7020197"/>
            <a:ext cx="8074646" cy="400110"/>
          </a:xfrm>
          <a:prstGeom prst="rect">
            <a:avLst/>
          </a:prstGeom>
          <a:solidFill>
            <a:srgbClr val="6F3505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Látky mohou své skupenství zahříváním nebo ochlazením měnit.</a:t>
            </a:r>
            <a:endParaRPr lang="cs-CZ" sz="2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" name="Obrázek 19" descr="přemýšlejme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15776" y="251445"/>
            <a:ext cx="976742" cy="1440160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503808" y="539477"/>
            <a:ext cx="9289032" cy="1800200"/>
          </a:xfrm>
          <a:solidFill>
            <a:srgbClr val="D6A300"/>
          </a:solidFill>
        </p:spPr>
        <p:txBody>
          <a:bodyPr/>
          <a:lstStyle/>
          <a:p>
            <a:pPr algn="l" eaLnBrk="1" hangingPunct="1"/>
            <a:r>
              <a:rPr lang="cs-CZ" sz="15000" b="1" dirty="0" smtClean="0">
                <a:solidFill>
                  <a:srgbClr val="002060"/>
                </a:solidFill>
              </a:rPr>
              <a:t>     Voda</a:t>
            </a:r>
          </a:p>
        </p:txBody>
      </p:sp>
      <p:pic>
        <p:nvPicPr>
          <p:cNvPr id="3075" name="Picture 3" descr="C:\Documents and Settings\Alena T\Local Settings\Temporary Internet Files\Content.IE5\H71VGJ2G\MC9004402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808" y="2555700"/>
            <a:ext cx="3096344" cy="2238215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6" name="Picture 4" descr="C:\Documents and Settings\Alena T\Local Settings\Temporary Internet Files\Content.IE5\I2UEUHMN\MP9003167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08064" y="3923853"/>
            <a:ext cx="2476872" cy="1642992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7" name="Picture 5" descr="C:\Documents and Settings\Alena T\Local Settings\Temporary Internet Files\Content.IE5\I2UEUHMN\MC9001129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056536" y="3851845"/>
            <a:ext cx="2582984" cy="280100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31800" y="6084093"/>
            <a:ext cx="5349541" cy="1077218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Mrzne při 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0°C = bod mrazu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(mění se na led a sníh)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24288" y="2555701"/>
            <a:ext cx="4939173" cy="1077218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Vře při 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100°C = bod varu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(mění se na páru)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3238" y="303214"/>
            <a:ext cx="9074150" cy="812327"/>
          </a:xfrm>
          <a:solidFill>
            <a:srgbClr val="D6A300"/>
          </a:solidFill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stane, když budeme látky zahřívat?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6"/>
          <p:cNvSpPr txBox="1">
            <a:spLocks/>
          </p:cNvSpPr>
          <p:nvPr/>
        </p:nvSpPr>
        <p:spPr bwMode="auto">
          <a:xfrm>
            <a:off x="503808" y="3635822"/>
            <a:ext cx="9074150" cy="720080"/>
          </a:xfrm>
          <a:prstGeom prst="rect">
            <a:avLst/>
          </a:prstGeom>
          <a:solidFill>
            <a:srgbClr val="D6A300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vert="horz" wrap="square" lIns="100783" tIns="50392" rIns="100783" bIns="50392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10064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Co se stane, když budeme látky ochlazovat?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Documents and Settings\Alena T\Local Settings\Temporary Internet Files\Content.IE5\YYKPFQQT\MC9002336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9" y="1259557"/>
            <a:ext cx="1512168" cy="1437137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 descr="C:\Documents and Settings\Alena T\Local Settings\Temporary Internet Files\Content.IE5\H71VGJ2G\MP9004388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59992" y="1979637"/>
            <a:ext cx="1884321" cy="1493912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9" name="Picture 5" descr="C:\Documents and Settings\Alena T\Local Settings\Temporary Internet Files\Content.IE5\B6JHSBWH\MP90042232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48224" y="1259557"/>
            <a:ext cx="1320403" cy="1979638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11" name="Skupina 10"/>
          <p:cNvGrpSpPr/>
          <p:nvPr/>
        </p:nvGrpSpPr>
        <p:grpSpPr>
          <a:xfrm>
            <a:off x="7272560" y="1259557"/>
            <a:ext cx="2483225" cy="1368152"/>
            <a:chOff x="7128544" y="1691605"/>
            <a:chExt cx="2483225" cy="1368152"/>
          </a:xfrm>
        </p:grpSpPr>
        <p:pic>
          <p:nvPicPr>
            <p:cNvPr id="1031" name="Picture 7" descr="C:\Documents and Settings\Alena T\Local Settings\Temporary Internet Files\Content.IE5\H71VGJ2G\MC900232197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128544" y="1691605"/>
              <a:ext cx="2483225" cy="1368152"/>
            </a:xfrm>
            <a:prstGeom prst="rect">
              <a:avLst/>
            </a:prstGeom>
            <a:noFill/>
          </p:spPr>
        </p:pic>
        <p:sp>
          <p:nvSpPr>
            <p:cNvPr id="10" name="TextovéPole 9"/>
            <p:cNvSpPr txBox="1"/>
            <p:nvPr/>
          </p:nvSpPr>
          <p:spPr>
            <a:xfrm>
              <a:off x="7776616" y="2051645"/>
              <a:ext cx="8515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máslo</a:t>
              </a:r>
              <a:endPara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032" name="Picture 8" descr="C:\Documents and Settings\Alena T\Local Settings\Temporary Internet Files\Content.IE5\I2UEUHMN\MP90044835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48424" y="2459527"/>
            <a:ext cx="1512168" cy="1008112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Picture 3" descr="C:\Documents and Settings\Alena T\Local Settings\Temporary Internet Files\Content.IE5\H71VGJ2G\MP900400015[2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3808" y="4787949"/>
            <a:ext cx="1950720" cy="1299972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4" name="Picture 10" descr="C:\Documents and Settings\Alena T\Local Settings\Temporary Internet Files\Content.IE5\H71VGJ2G\MC90042347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08064" y="5364013"/>
            <a:ext cx="1817827" cy="1748333"/>
          </a:xfrm>
          <a:prstGeom prst="rect">
            <a:avLst/>
          </a:prstGeom>
          <a:noFill/>
        </p:spPr>
      </p:pic>
      <p:grpSp>
        <p:nvGrpSpPr>
          <p:cNvPr id="21" name="Skupina 20"/>
          <p:cNvGrpSpPr/>
          <p:nvPr/>
        </p:nvGrpSpPr>
        <p:grpSpPr>
          <a:xfrm>
            <a:off x="4824288" y="4571925"/>
            <a:ext cx="2016224" cy="2016224"/>
            <a:chOff x="5616376" y="4931965"/>
            <a:chExt cx="2016224" cy="2016224"/>
          </a:xfrm>
        </p:grpSpPr>
        <p:pic>
          <p:nvPicPr>
            <p:cNvPr id="19" name="Picture 11" descr="C:\Documents and Settings\Alena T\Local Settings\Temporary Internet Files\Content.IE5\YYKPFQQT\MC900441809[1].png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5616376" y="4931965"/>
              <a:ext cx="2016224" cy="2016224"/>
            </a:xfrm>
            <a:prstGeom prst="rect">
              <a:avLst/>
            </a:prstGeom>
            <a:noFill/>
          </p:spPr>
        </p:pic>
        <p:sp>
          <p:nvSpPr>
            <p:cNvPr id="20" name="TextovéPole 19"/>
            <p:cNvSpPr txBox="1"/>
            <p:nvPr/>
          </p:nvSpPr>
          <p:spPr>
            <a:xfrm>
              <a:off x="5832400" y="6300117"/>
              <a:ext cx="13516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vodní pára</a:t>
              </a:r>
              <a:endPara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7488584" y="5580037"/>
            <a:ext cx="2050048" cy="1384995"/>
          </a:xfrm>
          <a:prstGeom prst="rect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C000"/>
                </a:solidFill>
              </a:rPr>
              <a:t>Vymýšlejte</a:t>
            </a:r>
          </a:p>
          <a:p>
            <a:pPr algn="r"/>
            <a:r>
              <a:rPr lang="cs-CZ" sz="2800" b="1" dirty="0" smtClean="0">
                <a:solidFill>
                  <a:srgbClr val="FFC000"/>
                </a:solidFill>
              </a:rPr>
              <a:t>i další</a:t>
            </a:r>
          </a:p>
          <a:p>
            <a:pPr algn="r"/>
            <a:r>
              <a:rPr lang="cs-CZ" sz="2800" b="1" dirty="0" smtClean="0">
                <a:solidFill>
                  <a:srgbClr val="FFC000"/>
                </a:solidFill>
              </a:rPr>
              <a:t>příklady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" grpId="0" animBg="1"/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800" b="1" smtClean="0"/>
              <a:t>Zdroje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192088" y="1403350"/>
            <a:ext cx="9888537" cy="4987925"/>
          </a:xfrm>
        </p:spPr>
        <p:txBody>
          <a:bodyPr/>
          <a:lstStyle/>
          <a:p>
            <a:r>
              <a:rPr lang="cs-CZ" sz="1600" dirty="0" smtClean="0">
                <a:solidFill>
                  <a:srgbClr val="006600"/>
                </a:solidFill>
              </a:rPr>
              <a:t>Učebnice: ŠTIKOVÁ, Věra. </a:t>
            </a:r>
            <a:r>
              <a:rPr lang="cs-CZ" sz="1600" i="1" dirty="0" smtClean="0">
                <a:solidFill>
                  <a:srgbClr val="006600"/>
                </a:solidFill>
              </a:rPr>
              <a:t>Prvouka 3</a:t>
            </a:r>
            <a:r>
              <a:rPr lang="cs-CZ" sz="1600" dirty="0" smtClean="0">
                <a:solidFill>
                  <a:srgbClr val="006600"/>
                </a:solidFill>
              </a:rPr>
              <a:t>. Brno: Nová škola, s.</a:t>
            </a:r>
            <a:r>
              <a:rPr lang="cs-CZ" sz="1600" dirty="0" err="1" smtClean="0">
                <a:solidFill>
                  <a:srgbClr val="006600"/>
                </a:solidFill>
              </a:rPr>
              <a:t>r.o</a:t>
            </a:r>
            <a:r>
              <a:rPr lang="cs-CZ" sz="1600" dirty="0" smtClean="0">
                <a:solidFill>
                  <a:srgbClr val="006600"/>
                </a:solidFill>
              </a:rPr>
              <a:t>, 2011, ISBN 978-80-7289-256-3</a:t>
            </a:r>
          </a:p>
          <a:p>
            <a:pPr eaLnBrk="1" hangingPunct="1">
              <a:buFont typeface="Arial" charset="0"/>
              <a:buNone/>
            </a:pPr>
            <a:endParaRPr lang="cs-CZ" sz="1600" dirty="0" smtClean="0"/>
          </a:p>
          <a:p>
            <a:pPr eaLnBrk="1" hangingPunct="1">
              <a:buFont typeface="Arial" charset="0"/>
              <a:buNone/>
            </a:pPr>
            <a:r>
              <a:rPr lang="cs-CZ" sz="1600" dirty="0" smtClean="0"/>
              <a:t>        Obrázky:</a:t>
            </a:r>
          </a:p>
          <a:p>
            <a:pPr eaLnBrk="1" hangingPunct="1"/>
            <a:r>
              <a:rPr lang="cs-CZ" sz="1600" dirty="0" smtClean="0">
                <a:hlinkClick r:id="rId2"/>
              </a:rPr>
              <a:t>www.office.</a:t>
            </a:r>
            <a:r>
              <a:rPr lang="cs-CZ" sz="1600" dirty="0" err="1" smtClean="0">
                <a:hlinkClick r:id="rId2"/>
              </a:rPr>
              <a:t>microsoft.com</a:t>
            </a:r>
            <a:endParaRPr lang="cs-CZ" sz="1600" dirty="0" smtClean="0"/>
          </a:p>
          <a:p>
            <a:pPr eaLnBrk="1" hangingPunct="1">
              <a:buFont typeface="Wingdings 2" pitchFamily="18" charset="2"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2141</TotalTime>
  <Words>342</Words>
  <Application>Microsoft Office PowerPoint</Application>
  <PresentationFormat>Vlastní</PresentationFormat>
  <Paragraphs>83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Skupenství látek</vt:lpstr>
      <vt:lpstr>Látky se v přírodě vyskytují jako:</vt:lpstr>
      <vt:lpstr>Roztřiď tělesa podle toho,  z jakých jsou látek (po řadách):</vt:lpstr>
      <vt:lpstr>Jaký TVAR mají PEVNÉ LÁTKY? </vt:lpstr>
      <vt:lpstr>Jaký TVAR mají kapaliny a plyny? </vt:lpstr>
      <vt:lpstr>Přemýšlejte, co se stane…</vt:lpstr>
      <vt:lpstr>     Voda</vt:lpstr>
      <vt:lpstr>Co se stane, když budeme látky zahřívat?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Skupenství látek</dc:title>
  <dc:subject>Prvouka 3</dc:subject>
  <dc:creator>Mgr. Jana Kneřová</dc:creator>
  <cp:lastModifiedBy>Alena T.</cp:lastModifiedBy>
  <cp:revision>251</cp:revision>
  <cp:lastPrinted>1601-01-01T00:00:00Z</cp:lastPrinted>
  <dcterms:created xsi:type="dcterms:W3CDTF">2011-08-21T18:05:50Z</dcterms:created>
  <dcterms:modified xsi:type="dcterms:W3CDTF">2012-12-30T16:54:36Z</dcterms:modified>
</cp:coreProperties>
</file>