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68" r:id="rId4"/>
    <p:sldId id="267" r:id="rId5"/>
    <p:sldId id="258" r:id="rId6"/>
    <p:sldId id="261" r:id="rId7"/>
    <p:sldId id="271" r:id="rId8"/>
    <p:sldId id="272" r:id="rId9"/>
    <p:sldId id="270" r:id="rId10"/>
    <p:sldId id="262" r:id="rId11"/>
  </p:sldIdLst>
  <p:sldSz cx="9144000" cy="6858000" type="screen4x3"/>
  <p:notesSz cx="6858000" cy="9144000"/>
  <p:defaultTextStyle>
    <a:defPPr>
      <a:defRPr lang="en-GB"/>
    </a:defPPr>
    <a:lvl1pPr algn="l" defTabSz="449263" rtl="0" fontAlgn="base">
      <a:spcBef>
        <a:spcPct val="0"/>
      </a:spcBef>
      <a:spcAft>
        <a:spcPct val="0"/>
      </a:spcAft>
      <a:defRPr kern="1200">
        <a:solidFill>
          <a:schemeClr val="bg1"/>
        </a:solidFill>
        <a:latin typeface="Arial" charset="0"/>
        <a:ea typeface="+mn-ea"/>
        <a:cs typeface="Lucida Sans Unicode" pitchFamily="34" charset="0"/>
      </a:defRPr>
    </a:lvl1pPr>
    <a:lvl2pPr marL="742950" indent="-285750" algn="l" defTabSz="449263" rtl="0" fontAlgn="base">
      <a:spcBef>
        <a:spcPct val="0"/>
      </a:spcBef>
      <a:spcAft>
        <a:spcPct val="0"/>
      </a:spcAft>
      <a:defRPr kern="1200">
        <a:solidFill>
          <a:schemeClr val="bg1"/>
        </a:solidFill>
        <a:latin typeface="Arial" charset="0"/>
        <a:ea typeface="+mn-ea"/>
        <a:cs typeface="Lucida Sans Unicode" pitchFamily="34" charset="0"/>
      </a:defRPr>
    </a:lvl2pPr>
    <a:lvl3pPr marL="1143000" indent="-228600" algn="l" defTabSz="449263" rtl="0" fontAlgn="base">
      <a:spcBef>
        <a:spcPct val="0"/>
      </a:spcBef>
      <a:spcAft>
        <a:spcPct val="0"/>
      </a:spcAft>
      <a:defRPr kern="1200">
        <a:solidFill>
          <a:schemeClr val="bg1"/>
        </a:solidFill>
        <a:latin typeface="Arial" charset="0"/>
        <a:ea typeface="+mn-ea"/>
        <a:cs typeface="Lucida Sans Unicode" pitchFamily="34" charset="0"/>
      </a:defRPr>
    </a:lvl3pPr>
    <a:lvl4pPr marL="1600200" indent="-228600" algn="l" defTabSz="449263" rtl="0" fontAlgn="base">
      <a:spcBef>
        <a:spcPct val="0"/>
      </a:spcBef>
      <a:spcAft>
        <a:spcPct val="0"/>
      </a:spcAft>
      <a:defRPr kern="1200">
        <a:solidFill>
          <a:schemeClr val="bg1"/>
        </a:solidFill>
        <a:latin typeface="Arial" charset="0"/>
        <a:ea typeface="+mn-ea"/>
        <a:cs typeface="Lucida Sans Unicode" pitchFamily="34" charset="0"/>
      </a:defRPr>
    </a:lvl4pPr>
    <a:lvl5pPr marL="2057400" indent="-228600" algn="l" defTabSz="449263" rtl="0" fontAlgn="base">
      <a:spcBef>
        <a:spcPct val="0"/>
      </a:spcBef>
      <a:spcAft>
        <a:spcPct val="0"/>
      </a:spcAft>
      <a:defRPr kern="1200">
        <a:solidFill>
          <a:schemeClr val="bg1"/>
        </a:solidFill>
        <a:latin typeface="Arial" charset="0"/>
        <a:ea typeface="+mn-ea"/>
        <a:cs typeface="Lucida Sans Unicode" pitchFamily="34" charset="0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Lucida Sans Unicode" pitchFamily="34" charset="0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Lucida Sans Unicode" pitchFamily="34" charset="0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Lucida Sans Unicode" pitchFamily="34" charset="0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Lucida Sans Unicode" pitchFamily="34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  <p:clrMru>
    <a:srgbClr val="0033CC"/>
    <a:srgbClr val="CC9900"/>
    <a:srgbClr val="663300"/>
    <a:srgbClr val="008000"/>
    <a:srgbClr val="996633"/>
    <a:srgbClr val="0099FF"/>
    <a:srgbClr val="2AA30D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4" d="100"/>
          <a:sy n="94" d="100"/>
        </p:scale>
        <p:origin x="-462" y="-102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AutoShape 1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36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>
              <a:cs typeface="Lucida Sans Unicode" charset="0"/>
            </a:endParaRPr>
          </a:p>
        </p:txBody>
      </p:sp>
      <p:sp>
        <p:nvSpPr>
          <p:cNvPr id="2050" name="AutoShape 2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>
              <a:cs typeface="Lucida Sans Unicode" charset="0"/>
            </a:endParaRPr>
          </a:p>
        </p:txBody>
      </p:sp>
      <p:sp>
        <p:nvSpPr>
          <p:cNvPr id="2051" name="AutoShape 3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>
              <a:cs typeface="Lucida Sans Unicode" charset="0"/>
            </a:endParaRPr>
          </a:p>
        </p:txBody>
      </p:sp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0" y="0"/>
            <a:ext cx="2971800" cy="460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>
              <a:cs typeface="Lucida Sans Unicode" charset="0"/>
            </a:endParaRPr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dt"/>
          </p:nvPr>
        </p:nvSpPr>
        <p:spPr bwMode="auto">
          <a:xfrm>
            <a:off x="3884613" y="0"/>
            <a:ext cx="2967037" cy="45243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r">
              <a:buClrTx/>
              <a:buSzPct val="100000"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Calibri" pitchFamily="32" charset="0"/>
                <a:cs typeface="Lucida Sans Unicode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271" name="Rectangle 6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67238" cy="3424238"/>
          </a:xfrm>
          <a:prstGeom prst="rect">
            <a:avLst/>
          </a:prstGeom>
          <a:noFill/>
          <a:ln w="12600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55" name="Rectangle 7"/>
          <p:cNvSpPr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1638" cy="411003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noProof="0" smtClean="0"/>
          </a:p>
        </p:txBody>
      </p:sp>
      <p:sp>
        <p:nvSpPr>
          <p:cNvPr id="2056" name="Text Box 8"/>
          <p:cNvSpPr txBox="1">
            <a:spLocks noChangeArrowheads="1"/>
          </p:cNvSpPr>
          <p:nvPr/>
        </p:nvSpPr>
        <p:spPr bwMode="auto">
          <a:xfrm>
            <a:off x="0" y="8683625"/>
            <a:ext cx="2971800" cy="460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>
              <a:cs typeface="Lucida Sans Unicode" charset="0"/>
            </a:endParaRPr>
          </a:p>
        </p:txBody>
      </p:sp>
      <p:sp>
        <p:nvSpPr>
          <p:cNvPr id="2057" name="Rectangle 9"/>
          <p:cNvSpPr>
            <a:spLocks noGrp="1" noChangeArrowheads="1"/>
          </p:cNvSpPr>
          <p:nvPr>
            <p:ph type="sldNum"/>
          </p:nvPr>
        </p:nvSpPr>
        <p:spPr bwMode="auto">
          <a:xfrm>
            <a:off x="3884613" y="8685213"/>
            <a:ext cx="2967037" cy="452437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>
              <a:buClrTx/>
              <a:buSzPct val="100000"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Calibri" pitchFamily="32" charset="0"/>
                <a:cs typeface="Lucida Sans Unicode" charset="0"/>
              </a:defRPr>
            </a:lvl1pPr>
          </a:lstStyle>
          <a:p>
            <a:pPr>
              <a:defRPr/>
            </a:pPr>
            <a:fld id="{3C3F034C-218F-49C0-AE3B-F66C1B05DA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9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1297D952-9E34-48E8-B3BD-F67B872AA7E0}" type="slidenum">
              <a:rPr lang="cs-CZ" smtClean="0">
                <a:latin typeface="Calibri" pitchFamily="34" charset="0"/>
                <a:cs typeface="Lucida Sans Unicode" pitchFamily="34" charset="0"/>
              </a:rPr>
              <a:pPr/>
              <a:t>1</a:t>
            </a:fld>
            <a:endParaRPr lang="cs-CZ" smtClean="0">
              <a:latin typeface="Calibri" pitchFamily="34" charset="0"/>
              <a:cs typeface="Lucida Sans Unicode" pitchFamily="34" charset="0"/>
            </a:endParaRPr>
          </a:p>
        </p:txBody>
      </p:sp>
      <p:sp>
        <p:nvSpPr>
          <p:cNvPr id="12291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itchFamily="18" charset="0"/>
              <a:buNone/>
            </a:pPr>
            <a:endParaRPr lang="cs-CZ"/>
          </a:p>
        </p:txBody>
      </p:sp>
      <p:sp>
        <p:nvSpPr>
          <p:cNvPr id="12292" name="Rectangle 2"/>
          <p:cNvSpPr>
            <a:spLocks noGrp="1" noChangeArrowheads="1"/>
          </p:cNvSpPr>
          <p:nvPr>
            <p:ph type="body"/>
          </p:nvPr>
        </p:nvSpPr>
        <p:spPr>
          <a:xfrm>
            <a:off x="685800" y="4343400"/>
            <a:ext cx="5486400" cy="4208463"/>
          </a:xfrm>
          <a:noFill/>
          <a:ln/>
        </p:spPr>
        <p:txBody>
          <a:bodyPr wrap="none" anchor="ctr"/>
          <a:lstStyle/>
          <a:p>
            <a:endParaRPr lang="cs-CZ" smtClean="0">
              <a:latin typeface="Times New Roman" pitchFamily="18" charset="0"/>
            </a:endParaRPr>
          </a:p>
        </p:txBody>
      </p:sp>
      <p:sp>
        <p:nvSpPr>
          <p:cNvPr id="12293" name="Text Box 3"/>
          <p:cNvSpPr txBox="1">
            <a:spLocks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 anchor="b"/>
          <a:lstStyle/>
          <a:p>
            <a:pPr algn="r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fld id="{D2CA6699-9FCE-4AB3-884A-DECCAFA5815D}" type="slidenum">
              <a:rPr lang="cs-CZ" sz="1200">
                <a:solidFill>
                  <a:srgbClr val="000000"/>
                </a:solidFill>
                <a:latin typeface="Calibri" pitchFamily="34" charset="0"/>
              </a:rPr>
              <a:pPr algn="r">
                <a:buSzPct val="100000"/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</a:pPr>
              <a:t>1</a:t>
            </a:fld>
            <a:endParaRPr lang="cs-CZ" sz="1200">
              <a:solidFill>
                <a:srgbClr val="000000"/>
              </a:solidFill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9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AC4BB6CA-4245-4CEE-A94A-2008777F6F8F}" type="slidenum">
              <a:rPr lang="cs-CZ" smtClean="0">
                <a:latin typeface="Calibri" pitchFamily="34" charset="0"/>
                <a:cs typeface="Lucida Sans Unicode" pitchFamily="34" charset="0"/>
              </a:rPr>
              <a:pPr/>
              <a:t>2</a:t>
            </a:fld>
            <a:endParaRPr lang="cs-CZ" smtClean="0">
              <a:latin typeface="Calibri" pitchFamily="34" charset="0"/>
              <a:cs typeface="Lucida Sans Unicode" pitchFamily="34" charset="0"/>
            </a:endParaRPr>
          </a:p>
        </p:txBody>
      </p:sp>
      <p:sp>
        <p:nvSpPr>
          <p:cNvPr id="13315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itchFamily="18" charset="0"/>
              <a:buNone/>
            </a:pPr>
            <a:endParaRPr lang="cs-CZ"/>
          </a:p>
        </p:txBody>
      </p:sp>
      <p:sp>
        <p:nvSpPr>
          <p:cNvPr id="13316" name="Rectangle 2"/>
          <p:cNvSpPr>
            <a:spLocks noGrp="1" noChangeArrowheads="1"/>
          </p:cNvSpPr>
          <p:nvPr>
            <p:ph type="body"/>
          </p:nvPr>
        </p:nvSpPr>
        <p:spPr>
          <a:xfrm>
            <a:off x="685800" y="4343400"/>
            <a:ext cx="5486400" cy="4208463"/>
          </a:xfrm>
          <a:noFill/>
          <a:ln/>
        </p:spPr>
        <p:txBody>
          <a:bodyPr wrap="none" anchor="ctr"/>
          <a:lstStyle/>
          <a:p>
            <a:endParaRPr lang="cs-CZ" smtClean="0">
              <a:latin typeface="Times New Roman" pitchFamily="18" charset="0"/>
            </a:endParaRPr>
          </a:p>
        </p:txBody>
      </p:sp>
      <p:sp>
        <p:nvSpPr>
          <p:cNvPr id="13317" name="Text Box 3"/>
          <p:cNvSpPr txBox="1">
            <a:spLocks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 anchor="b"/>
          <a:lstStyle/>
          <a:p>
            <a:pPr algn="r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fld id="{BE6A1655-05C8-4DA9-8C0D-1AF828335C34}" type="slidenum">
              <a:rPr lang="cs-CZ" sz="1200">
                <a:solidFill>
                  <a:srgbClr val="000000"/>
                </a:solidFill>
                <a:latin typeface="Calibri" pitchFamily="34" charset="0"/>
              </a:rPr>
              <a:pPr algn="r">
                <a:buSzPct val="100000"/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</a:pPr>
              <a:t>2</a:t>
            </a:fld>
            <a:endParaRPr lang="cs-CZ" sz="1200">
              <a:solidFill>
                <a:srgbClr val="000000"/>
              </a:solidFill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9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F96FEADF-6127-4FB7-96C1-541FFDF4EF42}" type="slidenum">
              <a:rPr lang="cs-CZ" smtClean="0">
                <a:latin typeface="Calibri" pitchFamily="34" charset="0"/>
                <a:cs typeface="Lucida Sans Unicode" pitchFamily="34" charset="0"/>
              </a:rPr>
              <a:pPr/>
              <a:t>3</a:t>
            </a:fld>
            <a:endParaRPr lang="cs-CZ" smtClean="0">
              <a:latin typeface="Calibri" pitchFamily="34" charset="0"/>
              <a:cs typeface="Lucida Sans Unicode" pitchFamily="34" charset="0"/>
            </a:endParaRPr>
          </a:p>
        </p:txBody>
      </p:sp>
      <p:sp>
        <p:nvSpPr>
          <p:cNvPr id="14339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itchFamily="18" charset="0"/>
              <a:buNone/>
            </a:pPr>
            <a:endParaRPr lang="cs-CZ"/>
          </a:p>
        </p:txBody>
      </p:sp>
      <p:sp>
        <p:nvSpPr>
          <p:cNvPr id="14340" name="Rectangle 2"/>
          <p:cNvSpPr>
            <a:spLocks noGrp="1" noChangeArrowheads="1"/>
          </p:cNvSpPr>
          <p:nvPr>
            <p:ph type="body"/>
          </p:nvPr>
        </p:nvSpPr>
        <p:spPr>
          <a:xfrm>
            <a:off x="685800" y="4343400"/>
            <a:ext cx="5486400" cy="4208463"/>
          </a:xfrm>
          <a:noFill/>
          <a:ln/>
        </p:spPr>
        <p:txBody>
          <a:bodyPr wrap="none" anchor="ctr"/>
          <a:lstStyle/>
          <a:p>
            <a:endParaRPr lang="cs-CZ" dirty="0" smtClean="0">
              <a:latin typeface="Times New Roman" pitchFamily="18" charset="0"/>
            </a:endParaRPr>
          </a:p>
        </p:txBody>
      </p:sp>
      <p:sp>
        <p:nvSpPr>
          <p:cNvPr id="14341" name="Text Box 3"/>
          <p:cNvSpPr txBox="1">
            <a:spLocks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 anchor="b"/>
          <a:lstStyle/>
          <a:p>
            <a:pPr algn="r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fld id="{8EAD51C1-C79B-410A-B8A3-0C6029370C4D}" type="slidenum">
              <a:rPr lang="cs-CZ" sz="1200">
                <a:solidFill>
                  <a:srgbClr val="000000"/>
                </a:solidFill>
                <a:latin typeface="Calibri" pitchFamily="34" charset="0"/>
              </a:rPr>
              <a:pPr algn="r">
                <a:buSzPct val="100000"/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</a:pPr>
              <a:t>3</a:t>
            </a:fld>
            <a:endParaRPr lang="cs-CZ" sz="1200">
              <a:solidFill>
                <a:srgbClr val="000000"/>
              </a:solidFill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9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BDFCC267-F3EB-4084-A6A9-DBE8C180C80E}" type="slidenum">
              <a:rPr lang="cs-CZ" smtClean="0">
                <a:latin typeface="Calibri" pitchFamily="34" charset="0"/>
                <a:cs typeface="Lucida Sans Unicode" pitchFamily="34" charset="0"/>
              </a:rPr>
              <a:pPr/>
              <a:t>4</a:t>
            </a:fld>
            <a:endParaRPr lang="cs-CZ" smtClean="0">
              <a:latin typeface="Calibri" pitchFamily="34" charset="0"/>
              <a:cs typeface="Lucida Sans Unicode" pitchFamily="34" charset="0"/>
            </a:endParaRPr>
          </a:p>
        </p:txBody>
      </p:sp>
      <p:sp>
        <p:nvSpPr>
          <p:cNvPr id="15363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itchFamily="18" charset="0"/>
              <a:buNone/>
            </a:pPr>
            <a:endParaRPr lang="cs-CZ"/>
          </a:p>
        </p:txBody>
      </p:sp>
      <p:sp>
        <p:nvSpPr>
          <p:cNvPr id="15364" name="Rectangle 2"/>
          <p:cNvSpPr>
            <a:spLocks noGrp="1" noChangeArrowheads="1"/>
          </p:cNvSpPr>
          <p:nvPr>
            <p:ph type="body"/>
          </p:nvPr>
        </p:nvSpPr>
        <p:spPr>
          <a:xfrm>
            <a:off x="685800" y="4343400"/>
            <a:ext cx="5486400" cy="4208463"/>
          </a:xfrm>
          <a:noFill/>
          <a:ln/>
        </p:spPr>
        <p:txBody>
          <a:bodyPr wrap="none" anchor="ctr"/>
          <a:lstStyle/>
          <a:p>
            <a:endParaRPr lang="cs-CZ" smtClean="0">
              <a:latin typeface="Times New Roman" pitchFamily="18" charset="0"/>
            </a:endParaRPr>
          </a:p>
        </p:txBody>
      </p:sp>
      <p:sp>
        <p:nvSpPr>
          <p:cNvPr id="15365" name="Text Box 3"/>
          <p:cNvSpPr txBox="1">
            <a:spLocks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 anchor="b"/>
          <a:lstStyle/>
          <a:p>
            <a:pPr algn="r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fld id="{B3C144CB-C220-44D1-AE31-14546B204CF8}" type="slidenum">
              <a:rPr lang="cs-CZ" sz="1200">
                <a:solidFill>
                  <a:srgbClr val="000000"/>
                </a:solidFill>
                <a:latin typeface="Calibri" pitchFamily="34" charset="0"/>
              </a:rPr>
              <a:pPr algn="r">
                <a:buSzPct val="100000"/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</a:pPr>
              <a:t>4</a:t>
            </a:fld>
            <a:endParaRPr lang="cs-CZ" sz="1200">
              <a:solidFill>
                <a:srgbClr val="000000"/>
              </a:solidFill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9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08F654F8-ACEC-481B-A82A-FCB5BA4CE4E4}" type="slidenum">
              <a:rPr lang="cs-CZ" smtClean="0">
                <a:latin typeface="Calibri" pitchFamily="34" charset="0"/>
                <a:cs typeface="Lucida Sans Unicode" pitchFamily="34" charset="0"/>
              </a:rPr>
              <a:pPr/>
              <a:t>5</a:t>
            </a:fld>
            <a:endParaRPr lang="cs-CZ" smtClean="0">
              <a:latin typeface="Calibri" pitchFamily="34" charset="0"/>
              <a:cs typeface="Lucida Sans Unicode" pitchFamily="34" charset="0"/>
            </a:endParaRPr>
          </a:p>
        </p:txBody>
      </p:sp>
      <p:sp>
        <p:nvSpPr>
          <p:cNvPr id="16387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itchFamily="18" charset="0"/>
              <a:buNone/>
            </a:pPr>
            <a:endParaRPr lang="cs-CZ"/>
          </a:p>
        </p:txBody>
      </p:sp>
      <p:sp>
        <p:nvSpPr>
          <p:cNvPr id="16388" name="Rectangle 2"/>
          <p:cNvSpPr>
            <a:spLocks noGrp="1" noChangeArrowheads="1"/>
          </p:cNvSpPr>
          <p:nvPr>
            <p:ph type="body"/>
          </p:nvPr>
        </p:nvSpPr>
        <p:spPr>
          <a:xfrm>
            <a:off x="685800" y="4343400"/>
            <a:ext cx="5486400" cy="4208463"/>
          </a:xfrm>
          <a:noFill/>
          <a:ln/>
        </p:spPr>
        <p:txBody>
          <a:bodyPr wrap="none" anchor="ctr"/>
          <a:lstStyle/>
          <a:p>
            <a:endParaRPr lang="cs-CZ" smtClean="0">
              <a:latin typeface="Times New Roman" pitchFamily="18" charset="0"/>
            </a:endParaRPr>
          </a:p>
        </p:txBody>
      </p:sp>
      <p:sp>
        <p:nvSpPr>
          <p:cNvPr id="16389" name="Text Box 3"/>
          <p:cNvSpPr txBox="1">
            <a:spLocks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 anchor="b"/>
          <a:lstStyle/>
          <a:p>
            <a:pPr algn="r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fld id="{BD24ECF6-6622-437E-9D2E-C5BC67277726}" type="slidenum">
              <a:rPr lang="cs-CZ" sz="1200">
                <a:solidFill>
                  <a:srgbClr val="000000"/>
                </a:solidFill>
                <a:latin typeface="Calibri" pitchFamily="34" charset="0"/>
              </a:rPr>
              <a:pPr algn="r">
                <a:buSzPct val="100000"/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</a:pPr>
              <a:t>5</a:t>
            </a:fld>
            <a:endParaRPr lang="cs-CZ" sz="1200">
              <a:solidFill>
                <a:srgbClr val="000000"/>
              </a:solidFill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9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57CD6217-557C-4866-8E8F-B9155C54BBA0}" type="slidenum">
              <a:rPr lang="cs-CZ" smtClean="0">
                <a:latin typeface="Calibri" pitchFamily="34" charset="0"/>
                <a:cs typeface="Lucida Sans Unicode" pitchFamily="34" charset="0"/>
              </a:rPr>
              <a:pPr/>
              <a:t>6</a:t>
            </a:fld>
            <a:endParaRPr lang="cs-CZ" smtClean="0">
              <a:latin typeface="Calibri" pitchFamily="34" charset="0"/>
              <a:cs typeface="Lucida Sans Unicode" pitchFamily="34" charset="0"/>
            </a:endParaRPr>
          </a:p>
        </p:txBody>
      </p:sp>
      <p:sp>
        <p:nvSpPr>
          <p:cNvPr id="17411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itchFamily="18" charset="0"/>
              <a:buNone/>
            </a:pPr>
            <a:endParaRPr lang="cs-CZ"/>
          </a:p>
        </p:txBody>
      </p:sp>
      <p:sp>
        <p:nvSpPr>
          <p:cNvPr id="17412" name="Rectangle 2"/>
          <p:cNvSpPr>
            <a:spLocks noGrp="1" noChangeArrowheads="1"/>
          </p:cNvSpPr>
          <p:nvPr>
            <p:ph type="body"/>
          </p:nvPr>
        </p:nvSpPr>
        <p:spPr>
          <a:xfrm>
            <a:off x="685800" y="4343400"/>
            <a:ext cx="5486400" cy="4208463"/>
          </a:xfrm>
          <a:noFill/>
          <a:ln/>
        </p:spPr>
        <p:txBody>
          <a:bodyPr wrap="none" anchor="ctr"/>
          <a:lstStyle/>
          <a:p>
            <a:endParaRPr lang="cs-CZ" smtClean="0">
              <a:latin typeface="Times New Roman" pitchFamily="18" charset="0"/>
            </a:endParaRPr>
          </a:p>
        </p:txBody>
      </p:sp>
      <p:sp>
        <p:nvSpPr>
          <p:cNvPr id="17413" name="Text Box 3"/>
          <p:cNvSpPr txBox="1">
            <a:spLocks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 anchor="b"/>
          <a:lstStyle/>
          <a:p>
            <a:pPr algn="r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fld id="{FB2C9246-604E-464B-9145-C71A02C50724}" type="slidenum">
              <a:rPr lang="cs-CZ" sz="1200">
                <a:solidFill>
                  <a:srgbClr val="000000"/>
                </a:solidFill>
                <a:latin typeface="Calibri" pitchFamily="34" charset="0"/>
              </a:rPr>
              <a:pPr algn="r">
                <a:buSzPct val="100000"/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</a:pPr>
              <a:t>6</a:t>
            </a:fld>
            <a:endParaRPr lang="cs-CZ" sz="1200">
              <a:solidFill>
                <a:srgbClr val="000000"/>
              </a:solidFill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9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57CD6217-557C-4866-8E8F-B9155C54BBA0}" type="slidenum">
              <a:rPr lang="cs-CZ" smtClean="0">
                <a:latin typeface="Calibri" pitchFamily="34" charset="0"/>
                <a:cs typeface="Lucida Sans Unicode" pitchFamily="34" charset="0"/>
              </a:rPr>
              <a:pPr/>
              <a:t>7</a:t>
            </a:fld>
            <a:endParaRPr lang="cs-CZ" smtClean="0">
              <a:latin typeface="Calibri" pitchFamily="34" charset="0"/>
              <a:cs typeface="Lucida Sans Unicode" pitchFamily="34" charset="0"/>
            </a:endParaRPr>
          </a:p>
        </p:txBody>
      </p:sp>
      <p:sp>
        <p:nvSpPr>
          <p:cNvPr id="17411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itchFamily="18" charset="0"/>
              <a:buNone/>
            </a:pPr>
            <a:endParaRPr lang="cs-CZ"/>
          </a:p>
        </p:txBody>
      </p:sp>
      <p:sp>
        <p:nvSpPr>
          <p:cNvPr id="17412" name="Rectangle 2"/>
          <p:cNvSpPr>
            <a:spLocks noGrp="1" noChangeArrowheads="1"/>
          </p:cNvSpPr>
          <p:nvPr>
            <p:ph type="body"/>
          </p:nvPr>
        </p:nvSpPr>
        <p:spPr>
          <a:xfrm>
            <a:off x="685800" y="4343400"/>
            <a:ext cx="5486400" cy="4208463"/>
          </a:xfrm>
          <a:noFill/>
          <a:ln/>
        </p:spPr>
        <p:txBody>
          <a:bodyPr wrap="none" anchor="ctr"/>
          <a:lstStyle/>
          <a:p>
            <a:endParaRPr lang="cs-CZ" smtClean="0">
              <a:latin typeface="Times New Roman" pitchFamily="18" charset="0"/>
            </a:endParaRPr>
          </a:p>
        </p:txBody>
      </p:sp>
      <p:sp>
        <p:nvSpPr>
          <p:cNvPr id="17413" name="Text Box 3"/>
          <p:cNvSpPr txBox="1">
            <a:spLocks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 anchor="b"/>
          <a:lstStyle/>
          <a:p>
            <a:pPr algn="r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fld id="{FB2C9246-604E-464B-9145-C71A02C50724}" type="slidenum">
              <a:rPr lang="cs-CZ" sz="1200">
                <a:solidFill>
                  <a:srgbClr val="000000"/>
                </a:solidFill>
                <a:latin typeface="Calibri" pitchFamily="34" charset="0"/>
              </a:rPr>
              <a:pPr algn="r">
                <a:buSzPct val="100000"/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</a:pPr>
              <a:t>7</a:t>
            </a:fld>
            <a:endParaRPr lang="cs-CZ" sz="1200">
              <a:solidFill>
                <a:srgbClr val="000000"/>
              </a:solidFill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9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57CD6217-557C-4866-8E8F-B9155C54BBA0}" type="slidenum">
              <a:rPr lang="cs-CZ" smtClean="0">
                <a:latin typeface="Calibri" pitchFamily="34" charset="0"/>
                <a:cs typeface="Lucida Sans Unicode" pitchFamily="34" charset="0"/>
              </a:rPr>
              <a:pPr/>
              <a:t>8</a:t>
            </a:fld>
            <a:endParaRPr lang="cs-CZ" smtClean="0">
              <a:latin typeface="Calibri" pitchFamily="34" charset="0"/>
              <a:cs typeface="Lucida Sans Unicode" pitchFamily="34" charset="0"/>
            </a:endParaRPr>
          </a:p>
        </p:txBody>
      </p:sp>
      <p:sp>
        <p:nvSpPr>
          <p:cNvPr id="17411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itchFamily="18" charset="0"/>
              <a:buNone/>
            </a:pPr>
            <a:endParaRPr lang="cs-CZ"/>
          </a:p>
        </p:txBody>
      </p:sp>
      <p:sp>
        <p:nvSpPr>
          <p:cNvPr id="17412" name="Rectangle 2"/>
          <p:cNvSpPr>
            <a:spLocks noGrp="1" noChangeArrowheads="1"/>
          </p:cNvSpPr>
          <p:nvPr>
            <p:ph type="body"/>
          </p:nvPr>
        </p:nvSpPr>
        <p:spPr>
          <a:xfrm>
            <a:off x="685800" y="4343400"/>
            <a:ext cx="5486400" cy="4208463"/>
          </a:xfrm>
          <a:noFill/>
          <a:ln/>
        </p:spPr>
        <p:txBody>
          <a:bodyPr wrap="none" anchor="ctr"/>
          <a:lstStyle/>
          <a:p>
            <a:endParaRPr lang="cs-CZ" smtClean="0">
              <a:latin typeface="Times New Roman" pitchFamily="18" charset="0"/>
            </a:endParaRPr>
          </a:p>
        </p:txBody>
      </p:sp>
      <p:sp>
        <p:nvSpPr>
          <p:cNvPr id="17413" name="Text Box 3"/>
          <p:cNvSpPr txBox="1">
            <a:spLocks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 anchor="b"/>
          <a:lstStyle/>
          <a:p>
            <a:pPr algn="r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fld id="{FB2C9246-604E-464B-9145-C71A02C50724}" type="slidenum">
              <a:rPr lang="cs-CZ" sz="1200">
                <a:solidFill>
                  <a:srgbClr val="000000"/>
                </a:solidFill>
                <a:latin typeface="Calibri" pitchFamily="34" charset="0"/>
              </a:rPr>
              <a:pPr algn="r">
                <a:buSzPct val="100000"/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</a:pPr>
              <a:t>8</a:t>
            </a:fld>
            <a:endParaRPr lang="cs-CZ" sz="1200">
              <a:solidFill>
                <a:srgbClr val="000000"/>
              </a:solidFill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cs-CZ" dirty="0" smtClean="0">
                <a:latin typeface="Times New Roman" pitchFamily="18" charset="0"/>
              </a:rPr>
              <a:t>Nafouknutý</a:t>
            </a:r>
            <a:r>
              <a:rPr lang="cs-CZ" baseline="0" dirty="0" smtClean="0">
                <a:latin typeface="Times New Roman" pitchFamily="18" charset="0"/>
              </a:rPr>
              <a:t> balónek váží o něco víc, vzduch tedy také něco váží</a:t>
            </a:r>
            <a:r>
              <a:rPr lang="cs-CZ" baseline="0" dirty="0" smtClean="0">
                <a:latin typeface="Times New Roman" pitchFamily="18" charset="0"/>
              </a:rPr>
              <a:t>… Provádění pokusů zváží vyučující podle možností třídy </a:t>
            </a:r>
            <a:r>
              <a:rPr lang="cs-CZ" baseline="0" smtClean="0">
                <a:latin typeface="Times New Roman" pitchFamily="18" charset="0"/>
              </a:rPr>
              <a:t>i pomůcek.</a:t>
            </a:r>
            <a:endParaRPr lang="cs-CZ" dirty="0" smtClean="0">
              <a:latin typeface="Times New Roman" pitchFamily="18" charset="0"/>
            </a:endParaRPr>
          </a:p>
        </p:txBody>
      </p:sp>
      <p:sp>
        <p:nvSpPr>
          <p:cNvPr id="19460" name="Zástupný symbol pro číslo snímku 3"/>
          <p:cNvSpPr>
            <a:spLocks noGrp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7777CAA5-3ED8-43EB-9F62-72FCE3A08933}" type="slidenum">
              <a:rPr lang="cs-CZ" smtClean="0">
                <a:latin typeface="Calibri" pitchFamily="34" charset="0"/>
                <a:cs typeface="Lucida Sans Unicode" pitchFamily="34" charset="0"/>
              </a:rPr>
              <a:pPr/>
              <a:t>9</a:t>
            </a:fld>
            <a:endParaRPr lang="cs-CZ" smtClean="0">
              <a:latin typeface="Calibri" pitchFamily="34" charset="0"/>
              <a:cs typeface="Lucida Sans Unicode" pitchFamily="34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9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3C370C52-A931-488B-82FA-99AAF8F0724E}" type="slidenum">
              <a:rPr lang="cs-CZ" smtClean="0">
                <a:latin typeface="Calibri" pitchFamily="34" charset="0"/>
                <a:cs typeface="Lucida Sans Unicode" pitchFamily="34" charset="0"/>
              </a:rPr>
              <a:pPr/>
              <a:t>10</a:t>
            </a:fld>
            <a:endParaRPr lang="cs-CZ" smtClean="0">
              <a:latin typeface="Calibri" pitchFamily="34" charset="0"/>
              <a:cs typeface="Lucida Sans Unicode" pitchFamily="34" charset="0"/>
            </a:endParaRPr>
          </a:p>
        </p:txBody>
      </p:sp>
      <p:sp>
        <p:nvSpPr>
          <p:cNvPr id="20483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itchFamily="18" charset="0"/>
              <a:buNone/>
            </a:pPr>
            <a:endParaRPr lang="cs-CZ"/>
          </a:p>
        </p:txBody>
      </p:sp>
      <p:sp>
        <p:nvSpPr>
          <p:cNvPr id="20484" name="Rectangle 2"/>
          <p:cNvSpPr>
            <a:spLocks noGrp="1" noChangeArrowheads="1"/>
          </p:cNvSpPr>
          <p:nvPr>
            <p:ph type="body"/>
          </p:nvPr>
        </p:nvSpPr>
        <p:spPr>
          <a:xfrm>
            <a:off x="685800" y="4343400"/>
            <a:ext cx="5486400" cy="4208463"/>
          </a:xfrm>
          <a:noFill/>
          <a:ln/>
        </p:spPr>
        <p:txBody>
          <a:bodyPr wrap="none" anchor="ctr"/>
          <a:lstStyle/>
          <a:p>
            <a:endParaRPr lang="cs-CZ" smtClean="0">
              <a:latin typeface="Times New Roman" pitchFamily="18" charset="0"/>
            </a:endParaRPr>
          </a:p>
        </p:txBody>
      </p:sp>
      <p:sp>
        <p:nvSpPr>
          <p:cNvPr id="20485" name="Text Box 3"/>
          <p:cNvSpPr txBox="1">
            <a:spLocks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 anchor="b"/>
          <a:lstStyle/>
          <a:p>
            <a:pPr algn="r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fld id="{07100994-D0E3-42D4-AE76-A36B30F1A019}" type="slidenum">
              <a:rPr lang="cs-CZ" sz="1200">
                <a:solidFill>
                  <a:srgbClr val="000000"/>
                </a:solidFill>
                <a:latin typeface="Calibri" pitchFamily="34" charset="0"/>
              </a:rPr>
              <a:pPr algn="r">
                <a:buSzPct val="100000"/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</a:pPr>
              <a:t>10</a:t>
            </a:fld>
            <a:endParaRPr lang="cs-CZ" sz="1200">
              <a:solidFill>
                <a:srgbClr val="000000"/>
              </a:solidFill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22.6.2012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32EFE9-64D8-409E-9BAE-2AAEB7574F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22.6.2012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A83DE1-4C60-47B7-ACC7-25EC137BBC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22.6.2012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A8150F-C70E-42FB-BC31-5E3F9F2665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5425" cy="52911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5025" y="1600200"/>
            <a:ext cx="4037013" cy="52911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22.6.2012</a:t>
            </a:r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51D5B8-F126-46B8-99C2-C49AB6FA5B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22.6.2012</a:t>
            </a:r>
          </a:p>
        </p:txBody>
      </p:sp>
      <p:sp>
        <p:nvSpPr>
          <p:cNvPr id="8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003D395-A493-48B2-82FD-5524B8C94B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22.6.2012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09D099-D3E2-43ED-B732-6F8F6993EB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22.6.2012</a:t>
            </a:r>
          </a:p>
        </p:txBody>
      </p:sp>
      <p:sp>
        <p:nvSpPr>
          <p:cNvPr id="3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650B173-B97F-402A-8AC3-BA435B8CC1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22.6.2012</a:t>
            </a:r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80059B-B7B3-4DDF-AFDD-1EA6CB4E2B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22.6.2012</a:t>
            </a:r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F3809F-7F8D-45AA-83A1-846B3F3C75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22.6.2012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1E701E-2712-4F90-B14B-6758B98ABB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6225" y="128588"/>
            <a:ext cx="2055813" cy="676275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8588"/>
            <a:ext cx="6016625" cy="676275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22.6.2012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FBC028-2311-432C-BE58-64D4E5B745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81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8588"/>
            <a:ext cx="8224838" cy="143351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titulního textu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4838" cy="5291138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textu osnovy</a:t>
            </a:r>
          </a:p>
          <a:p>
            <a:pPr lvl="1"/>
            <a:r>
              <a:rPr lang="en-GB" smtClean="0"/>
              <a:t>Druhá úroveň</a:t>
            </a:r>
          </a:p>
          <a:p>
            <a:pPr lvl="2"/>
            <a:r>
              <a:rPr lang="en-GB" smtClean="0"/>
              <a:t>Třetí úroveň</a:t>
            </a:r>
          </a:p>
          <a:p>
            <a:pPr lvl="3"/>
            <a:r>
              <a:rPr lang="en-GB" smtClean="0"/>
              <a:t>Čtvrtá úroveň osnovy</a:t>
            </a:r>
          </a:p>
          <a:p>
            <a:pPr lvl="4"/>
            <a:r>
              <a:rPr lang="en-GB" smtClean="0"/>
              <a:t>Pátá úroveň osnovy</a:t>
            </a:r>
          </a:p>
          <a:p>
            <a:pPr lvl="4"/>
            <a:r>
              <a:rPr lang="en-GB" smtClean="0"/>
              <a:t>Šestá úroveň</a:t>
            </a:r>
          </a:p>
          <a:p>
            <a:pPr lvl="4"/>
            <a:r>
              <a:rPr lang="en-GB" smtClean="0"/>
              <a:t>Sedmá úroveň</a:t>
            </a:r>
          </a:p>
          <a:p>
            <a:pPr lvl="4"/>
            <a:r>
              <a:rPr lang="en-GB" smtClean="0"/>
              <a:t>Osmá úroveň textu</a:t>
            </a:r>
          </a:p>
          <a:p>
            <a:pPr lvl="4"/>
            <a:r>
              <a:rPr lang="en-GB" smtClean="0"/>
              <a:t>Devátá úroveň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353175"/>
            <a:ext cx="2128838" cy="3667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>
            <a:lvl1pPr>
              <a:buClrTx/>
              <a:buSzPct val="100000"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cs typeface="Lucida Sans Unicode" charset="0"/>
              </a:defRPr>
            </a:lvl1pPr>
          </a:lstStyle>
          <a:p>
            <a:pPr>
              <a:defRPr/>
            </a:pPr>
            <a:r>
              <a:rPr lang="cs-CZ"/>
              <a:t>22.6.2012</a:t>
            </a:r>
          </a:p>
        </p:txBody>
      </p:sp>
      <p:sp>
        <p:nvSpPr>
          <p:cNvPr id="1028" name="Text Box 4"/>
          <p:cNvSpPr txBox="1">
            <a:spLocks noChangeArrowheads="1"/>
          </p:cNvSpPr>
          <p:nvPr/>
        </p:nvSpPr>
        <p:spPr bwMode="auto">
          <a:xfrm>
            <a:off x="3124200" y="6308725"/>
            <a:ext cx="2895600" cy="460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>
              <a:cs typeface="Lucida Sans Unicode" charset="0"/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53175"/>
            <a:ext cx="2128838" cy="3667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>
            <a:lvl1pPr>
              <a:buClrTx/>
              <a:buSzPct val="100000"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cs typeface="Lucida Sans Unicode" charset="0"/>
              </a:defRPr>
            </a:lvl1pPr>
          </a:lstStyle>
          <a:p>
            <a:pPr>
              <a:defRPr/>
            </a:pPr>
            <a:fld id="{557694E5-5C19-4BD5-A4E7-EFE3442F40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/>
  <p:txStyles>
    <p:titleStyle>
      <a:lvl1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000000"/>
          </a:solidFill>
          <a:latin typeface="+mj-lt"/>
          <a:ea typeface="+mj-ea"/>
          <a:cs typeface="+mj-cs"/>
        </a:defRPr>
      </a:lvl1pPr>
      <a:lvl2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000000"/>
          </a:solidFill>
          <a:latin typeface="Calibri" pitchFamily="32" charset="0"/>
          <a:cs typeface="Lucida Sans Unicode" charset="0"/>
        </a:defRPr>
      </a:lvl2pPr>
      <a:lvl3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000000"/>
          </a:solidFill>
          <a:latin typeface="Calibri" pitchFamily="32" charset="0"/>
          <a:cs typeface="Lucida Sans Unicode" charset="0"/>
        </a:defRPr>
      </a:lvl3pPr>
      <a:lvl4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000000"/>
          </a:solidFill>
          <a:latin typeface="Calibri" pitchFamily="32" charset="0"/>
          <a:cs typeface="Lucida Sans Unicode" charset="0"/>
        </a:defRPr>
      </a:lvl4pPr>
      <a:lvl5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000000"/>
          </a:solidFill>
          <a:latin typeface="Calibri" pitchFamily="32" charset="0"/>
          <a:cs typeface="Lucida Sans Unicode" charset="0"/>
        </a:defRPr>
      </a:lvl5pPr>
      <a:lvl6pPr marL="25146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cs typeface="Lucida Sans Unicode" charset="0"/>
        </a:defRPr>
      </a:lvl6pPr>
      <a:lvl7pPr marL="29718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cs typeface="Lucida Sans Unicode" charset="0"/>
        </a:defRPr>
      </a:lvl7pPr>
      <a:lvl8pPr marL="34290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cs typeface="Lucida Sans Unicode" charset="0"/>
        </a:defRPr>
      </a:lvl8pPr>
      <a:lvl9pPr marL="38862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cs typeface="Lucida Sans Unicode" charset="0"/>
        </a:defRPr>
      </a:lvl9pPr>
    </p:titleStyle>
    <p:bodyStyle>
      <a:lvl1pPr marL="342900" indent="-342900" algn="l" defTabSz="449263" rtl="0" eaLnBrk="0" fontAlgn="base" hangingPunct="0">
        <a:spcBef>
          <a:spcPts val="8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spcBef>
          <a:spcPts val="7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800">
          <a:solidFill>
            <a:srgbClr val="000000"/>
          </a:solidFill>
          <a:latin typeface="+mn-lt"/>
          <a:cs typeface="+mn-cs"/>
        </a:defRPr>
      </a:lvl2pPr>
      <a:lvl3pPr marL="1143000" indent="-228600" algn="l" defTabSz="449263" rtl="0" eaLnBrk="0" fontAlgn="base" hangingPunct="0">
        <a:spcBef>
          <a:spcPts val="6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400">
          <a:solidFill>
            <a:srgbClr val="000000"/>
          </a:solidFill>
          <a:latin typeface="+mn-lt"/>
          <a:cs typeface="+mn-cs"/>
        </a:defRPr>
      </a:lvl3pPr>
      <a:lvl4pPr marL="1600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+mn-lt"/>
          <a:cs typeface="+mn-cs"/>
        </a:defRPr>
      </a:lvl4pPr>
      <a:lvl5pPr marL="20574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+mn-lt"/>
          <a:cs typeface="+mn-cs"/>
        </a:defRPr>
      </a:lvl5pPr>
      <a:lvl6pPr marL="25146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cs typeface="+mn-cs"/>
        </a:defRPr>
      </a:lvl6pPr>
      <a:lvl7pPr marL="29718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cs typeface="+mn-cs"/>
        </a:defRPr>
      </a:lvl7pPr>
      <a:lvl8pPr marL="34290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cs typeface="+mn-cs"/>
        </a:defRPr>
      </a:lvl8pPr>
      <a:lvl9pPr marL="3886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.wmf"/><Relationship Id="rId4" Type="http://schemas.openxmlformats.org/officeDocument/2006/relationships/image" Target="../media/image7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.gif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5" Type="http://schemas.openxmlformats.org/officeDocument/2006/relationships/image" Target="../media/image12.wmf"/><Relationship Id="rId4" Type="http://schemas.openxmlformats.org/officeDocument/2006/relationships/image" Target="../media/image6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gif"/><Relationship Id="rId5" Type="http://schemas.openxmlformats.org/officeDocument/2006/relationships/image" Target="../media/image14.gif"/><Relationship Id="rId4" Type="http://schemas.openxmlformats.org/officeDocument/2006/relationships/image" Target="../media/image7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ext Box 2"/>
          <p:cNvSpPr txBox="1">
            <a:spLocks noChangeArrowheads="1"/>
          </p:cNvSpPr>
          <p:nvPr/>
        </p:nvSpPr>
        <p:spPr bwMode="auto">
          <a:xfrm>
            <a:off x="428625" y="1785938"/>
            <a:ext cx="8372475" cy="28575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itchFamily="18" charset="0"/>
              <a:buNone/>
            </a:pPr>
            <a:endParaRPr lang="cs-CZ"/>
          </a:p>
        </p:txBody>
      </p:sp>
      <p:pic>
        <p:nvPicPr>
          <p:cNvPr id="2051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813" y="160338"/>
            <a:ext cx="5903912" cy="1441450"/>
          </a:xfrm>
          <a:prstGeom prst="rect">
            <a:avLst/>
          </a:prstGeom>
          <a:solidFill>
            <a:srgbClr val="FFFFFF"/>
          </a:solidFill>
          <a:ln w="28575">
            <a:noFill/>
            <a:round/>
            <a:headEnd/>
            <a:tailEnd/>
          </a:ln>
        </p:spPr>
      </p:pic>
      <p:graphicFrame>
        <p:nvGraphicFramePr>
          <p:cNvPr id="6" name="Group 3"/>
          <p:cNvGraphicFramePr>
            <a:graphicFrameLocks noGrp="1"/>
          </p:cNvGraphicFramePr>
          <p:nvPr/>
        </p:nvGraphicFramePr>
        <p:xfrm>
          <a:off x="179512" y="1916832"/>
          <a:ext cx="8784974" cy="4321392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4294879"/>
                <a:gridCol w="4490095"/>
              </a:tblGrid>
              <a:tr h="333571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>
                              <a:lumMod val="95000"/>
                            </a:schemeClr>
                          </a:solidFill>
                          <a:effectLst/>
                          <a:latin typeface="+mn-lt"/>
                        </a:rPr>
                        <a:t>Název školy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>
                            <a:lumMod val="95000"/>
                          </a:schemeClr>
                        </a:solidFill>
                        <a:effectLst/>
                        <a:latin typeface="+mn-lt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>
                              <a:lumMod val="95000"/>
                            </a:schemeClr>
                          </a:solidFill>
                          <a:effectLst/>
                          <a:latin typeface="+mn-lt"/>
                        </a:rPr>
                        <a:t>Plavská</a:t>
                      </a: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>
                              <a:lumMod val="95000"/>
                            </a:schemeClr>
                          </a:solidFill>
                          <a:effectLst/>
                          <a:latin typeface="+mn-lt"/>
                        </a:rPr>
                        <a:t> 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>
                            <a:lumMod val="95000"/>
                          </a:schemeClr>
                        </a:solidFill>
                        <a:effectLst/>
                        <a:latin typeface="+mn-lt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  <a:tr h="333571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>
                              <a:lumMod val="95000"/>
                            </a:schemeClr>
                          </a:solidFill>
                          <a:effectLst/>
                          <a:latin typeface="+mn-lt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>
                            <a:lumMod val="95000"/>
                          </a:schemeClr>
                        </a:solidFill>
                        <a:effectLst/>
                        <a:latin typeface="+mn-lt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>
                              <a:lumMod val="95000"/>
                            </a:schemeClr>
                          </a:solidFill>
                          <a:effectLst/>
                          <a:latin typeface="+mn-lt"/>
                        </a:rPr>
                        <a:t>Mgr. Jana </a:t>
                      </a:r>
                      <a:r>
                        <a:rPr kumimoji="0" lang="cs-CZ" sz="180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>
                              <a:lumMod val="95000"/>
                            </a:schemeClr>
                          </a:solidFill>
                          <a:effectLst/>
                          <a:latin typeface="+mn-lt"/>
                        </a:rPr>
                        <a:t>Kneřová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>
                            <a:lumMod val="95000"/>
                          </a:schemeClr>
                        </a:solidFill>
                        <a:effectLst/>
                        <a:latin typeface="+mn-lt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  <a:tr h="766501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>
                              <a:lumMod val="95000"/>
                            </a:schemeClr>
                          </a:solidFill>
                          <a:effectLst/>
                          <a:latin typeface="+mn-lt"/>
                        </a:rPr>
                        <a:t>Název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>
                            <a:lumMod val="95000"/>
                          </a:schemeClr>
                        </a:solidFill>
                        <a:effectLst/>
                        <a:latin typeface="+mn-lt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>
                              <a:lumMod val="95000"/>
                            </a:schemeClr>
                          </a:solidFill>
                          <a:effectLst/>
                          <a:latin typeface="+mn-lt"/>
                        </a:rPr>
                        <a:t>VY_32_INOVACE_07_PRV_Vzduch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>
                            <a:lumMod val="95000"/>
                          </a:schemeClr>
                        </a:solidFill>
                        <a:effectLst/>
                        <a:latin typeface="+mn-lt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  <a:tr h="2555436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>
                              <a:lumMod val="95000"/>
                            </a:schemeClr>
                          </a:solidFill>
                          <a:effectLst/>
                          <a:latin typeface="+mn-lt"/>
                        </a:rPr>
                        <a:t>Téma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>
                            <a:lumMod val="95000"/>
                          </a:schemeClr>
                        </a:solidFill>
                        <a:effectLst/>
                        <a:latin typeface="+mn-lt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>
                              <a:lumMod val="95000"/>
                            </a:schemeClr>
                          </a:solidFill>
                          <a:effectLst/>
                          <a:latin typeface="+mn-lt"/>
                        </a:rPr>
                        <a:t>Číslo projektu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>
                            <a:lumMod val="95000"/>
                          </a:schemeClr>
                        </a:solidFill>
                        <a:effectLst/>
                        <a:latin typeface="+mn-lt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>
                              <a:lumMod val="95000"/>
                            </a:schemeClr>
                          </a:solidFill>
                          <a:effectLst/>
                          <a:latin typeface="+mn-lt"/>
                        </a:rPr>
                        <a:t>Anotace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>
                            <a:lumMod val="95000"/>
                          </a:schemeClr>
                        </a:solidFill>
                        <a:effectLst/>
                        <a:latin typeface="+mn-lt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800" kern="1200" dirty="0" smtClean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PRV 3 – Neživá příroda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>
                            <a:lumMod val="95000"/>
                          </a:schemeClr>
                        </a:solidFill>
                        <a:effectLst/>
                        <a:latin typeface="+mn-lt"/>
                      </a:endParaRPr>
                    </a:p>
                    <a:p>
                      <a:r>
                        <a:rPr lang="cs-CZ" sz="1800" kern="1200" dirty="0" smtClean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CZ.1.07/1.4.00/21.1135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>
                            <a:lumMod val="95000"/>
                          </a:schemeClr>
                        </a:solidFill>
                        <a:effectLst/>
                        <a:latin typeface="+mn-lt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800" dirty="0" smtClean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+mn-lt"/>
                        </a:rPr>
                        <a:t>Seznámení se vzduchem jako s nezbytnou podmínkou života. Vlastnosti vzduchu.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800" dirty="0" smtClean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+mn-lt"/>
                        </a:rPr>
                        <a:t>Pokus se vzduchem – hmotnost, spotřeba</a:t>
                      </a:r>
                      <a:r>
                        <a:rPr lang="cs-CZ" sz="1800" baseline="0" dirty="0" smtClean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+mn-lt"/>
                        </a:rPr>
                        <a:t> kyslíku hořením</a:t>
                      </a:r>
                      <a:r>
                        <a:rPr lang="cs-CZ" sz="1800" dirty="0" smtClean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+mn-lt"/>
                        </a:rPr>
                        <a:t>. 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>
                              <a:lumMod val="95000"/>
                            </a:schemeClr>
                          </a:solidFill>
                          <a:effectLst/>
                          <a:latin typeface="+mn-lt"/>
                          <a:ea typeface="MS Gothic" charset="0"/>
                          <a:cs typeface="Arial" pitchFamily="34" charset="0"/>
                        </a:rPr>
                        <a:t>Rozvoj logického i tvořivého myšlení žáků.</a:t>
                      </a:r>
                    </a:p>
                  </a:txBody>
                  <a:tcPr marL="90000" marR="90000" marT="64584" marB="46800" horzOverflow="overflow"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  <a:tr h="33231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611560" y="2636912"/>
            <a:ext cx="7772400" cy="1470025"/>
          </a:xfrm>
        </p:spPr>
        <p:txBody>
          <a:bodyPr/>
          <a:lstStyle/>
          <a:p>
            <a:pPr>
              <a:buFont typeface="Times New Roman" pitchFamily="16" charset="0"/>
              <a:buNone/>
              <a:defRPr/>
            </a:pPr>
            <a:r>
              <a:rPr lang="cs-CZ" sz="13000" b="1" dirty="0" smtClean="0">
                <a:solidFill>
                  <a:srgbClr val="CC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Vzduch</a:t>
            </a:r>
            <a:endParaRPr lang="cs-CZ" sz="13000" b="1" dirty="0">
              <a:solidFill>
                <a:srgbClr val="CC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33" name="Picture 9" descr="C:\Documents and Settings\Alena T\Local Settings\Temporary Internet Files\Content.IE5\YYKPFQQT\MP90044232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476672"/>
            <a:ext cx="2232248" cy="1483788"/>
          </a:xfrm>
          <a:prstGeom prst="rect">
            <a:avLst/>
          </a:prstGeom>
          <a:ln w="28575">
            <a:solidFill>
              <a:srgbClr val="0033CC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35" name="Picture 11" descr="C:\Documents and Settings\Alena T\Local Settings\Temporary Internet Files\Content.IE5\I2UEUHMN\MP90042298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4581128"/>
            <a:ext cx="2490915" cy="1988840"/>
          </a:xfrm>
          <a:prstGeom prst="rect">
            <a:avLst/>
          </a:prstGeom>
          <a:ln w="28575">
            <a:solidFill>
              <a:srgbClr val="0033CC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42" name="Picture 18" descr="C:\Documents and Settings\Alena T\Local Settings\Temporary Internet Files\Content.IE5\YYKPFQQT\MP900437383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3568" y="4581127"/>
            <a:ext cx="2880320" cy="1920213"/>
          </a:xfrm>
          <a:prstGeom prst="rect">
            <a:avLst/>
          </a:prstGeom>
          <a:ln w="28575">
            <a:solidFill>
              <a:srgbClr val="0033CC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44" name="Picture 20" descr="C:\Documents and Settings\Alena T\Local Settings\Temporary Internet Files\Content.IE5\YYKPFQQT\MP900433132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660232" y="404664"/>
            <a:ext cx="2120280" cy="2120280"/>
          </a:xfrm>
          <a:prstGeom prst="rect">
            <a:avLst/>
          </a:prstGeom>
          <a:ln w="28575">
            <a:solidFill>
              <a:srgbClr val="0033CC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88640"/>
            <a:ext cx="7499176" cy="1068164"/>
          </a:xfrm>
          <a:solidFill>
            <a:schemeClr val="accent2"/>
          </a:solidFill>
        </p:spPr>
        <p:txBody>
          <a:bodyPr/>
          <a:lstStyle/>
          <a:p>
            <a:pPr>
              <a:buFont typeface="Times New Roman" pitchFamily="16" charset="0"/>
              <a:buNone/>
              <a:defRPr/>
            </a:pPr>
            <a:r>
              <a:rPr lang="cs-CZ" b="1" dirty="0" smtClean="0">
                <a:solidFill>
                  <a:srgbClr val="CC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je to vzduch?</a:t>
            </a:r>
            <a:endParaRPr lang="cs-CZ" b="1" dirty="0">
              <a:solidFill>
                <a:srgbClr val="CC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051720" y="1700808"/>
            <a:ext cx="6552728" cy="1138773"/>
          </a:xfrm>
          <a:prstGeom prst="rect">
            <a:avLst/>
          </a:prstGeom>
          <a:solidFill>
            <a:srgbClr val="CC9900"/>
          </a:solidFill>
        </p:spPr>
        <p:txBody>
          <a:bodyPr wrap="square">
            <a:spAutoFit/>
          </a:bodyPr>
          <a:lstStyle/>
          <a:p>
            <a:pPr marL="742950" indent="-742950"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36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Lucida Sans Unicode" charset="0"/>
              </a:rPr>
              <a:t>    </a:t>
            </a:r>
            <a:r>
              <a:rPr lang="cs-CZ" sz="3200" b="1" dirty="0" smtClean="0">
                <a:solidFill>
                  <a:srgbClr val="0070C0"/>
                </a:solidFill>
                <a:latin typeface="Arial Black" pitchFamily="34" charset="0"/>
                <a:cs typeface="Lucida Sans Unicode" charset="0"/>
              </a:rPr>
              <a:t>Vzduch je bezbarvý plyn, patří do neživé přírody.</a:t>
            </a:r>
            <a:endParaRPr lang="cs-CZ" sz="3200" b="1" dirty="0">
              <a:solidFill>
                <a:srgbClr val="0070C0"/>
              </a:solidFill>
              <a:latin typeface="Arial Black" pitchFamily="34" charset="0"/>
              <a:cs typeface="Lucida Sans Unicode" charset="0"/>
            </a:endParaRPr>
          </a:p>
        </p:txBody>
      </p:sp>
      <p:pic>
        <p:nvPicPr>
          <p:cNvPr id="8" name="Obrázek 7" descr="přemýšlejme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27585" y="188640"/>
            <a:ext cx="1152128" cy="1698758"/>
          </a:xfrm>
          <a:prstGeom prst="rect">
            <a:avLst/>
          </a:prstGeom>
          <a:ln w="28575"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51" name="Picture 3" descr="C:\Documents and Settings\Alena T\Local Settings\Temporary Internet Files\Content.IE5\H71VGJ2G\MM900043731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7504" y="4149080"/>
            <a:ext cx="1728192" cy="2219696"/>
          </a:xfrm>
          <a:prstGeom prst="rect">
            <a:avLst/>
          </a:prstGeom>
          <a:noFill/>
        </p:spPr>
      </p:pic>
      <p:sp>
        <p:nvSpPr>
          <p:cNvPr id="11" name="Zaoblený obdélníkový popisek 10"/>
          <p:cNvSpPr/>
          <p:nvPr/>
        </p:nvSpPr>
        <p:spPr bwMode="auto">
          <a:xfrm>
            <a:off x="1259632" y="3140968"/>
            <a:ext cx="2520280" cy="1512168"/>
          </a:xfrm>
          <a:prstGeom prst="wedgeRoundRectCallout">
            <a:avLst/>
          </a:prstGeom>
          <a:solidFill>
            <a:srgbClr val="00B8FF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charset="0"/>
                <a:cs typeface="Lucida Sans Unicode" charset="0"/>
              </a:rPr>
              <a:t>Když ho tedy nevidíme, to neexistuje?</a:t>
            </a:r>
          </a:p>
        </p:txBody>
      </p:sp>
      <p:pic>
        <p:nvPicPr>
          <p:cNvPr id="2055" name="Picture 7" descr="C:\Documents and Settings\Alena T\Local Settings\Temporary Internet Files\Content.IE5\YYKPFQQT\MC90034329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732240" y="4797152"/>
            <a:ext cx="1750263" cy="1769594"/>
          </a:xfrm>
          <a:prstGeom prst="rect">
            <a:avLst/>
          </a:prstGeom>
          <a:noFill/>
        </p:spPr>
      </p:pic>
      <p:sp>
        <p:nvSpPr>
          <p:cNvPr id="18" name="Zaoblený obdélníkový popisek 17"/>
          <p:cNvSpPr/>
          <p:nvPr/>
        </p:nvSpPr>
        <p:spPr bwMode="auto">
          <a:xfrm flipH="1">
            <a:off x="4211960" y="2924944"/>
            <a:ext cx="4176464" cy="1872208"/>
          </a:xfrm>
          <a:prstGeom prst="wedgeRoundRectCallout">
            <a:avLst/>
          </a:prstGeom>
          <a:solidFill>
            <a:schemeClr val="accent6">
              <a:lumMod val="75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rgbClr val="FFC000"/>
                </a:solidFill>
                <a:effectLst/>
                <a:latin typeface="Arial" charset="0"/>
                <a:cs typeface="Lucida Sans Unicode" charset="0"/>
              </a:rPr>
              <a:t>Ne, jen ho prostě nevidíme. Ale víme</a:t>
            </a:r>
            <a:r>
              <a:rPr kumimoji="0" lang="cs-CZ" sz="2000" b="1" i="0" u="none" strike="noStrike" cap="none" normalizeH="0" dirty="0" smtClean="0">
                <a:ln>
                  <a:noFill/>
                </a:ln>
                <a:solidFill>
                  <a:srgbClr val="FFC000"/>
                </a:solidFill>
                <a:effectLst/>
                <a:latin typeface="Arial" charset="0"/>
                <a:cs typeface="Lucida Sans Unicode" charset="0"/>
              </a:rPr>
              <a:t> díky přístrojům, z čeho se skládá, kolik váží, kde ho všude najdeme… </a:t>
            </a:r>
          </a:p>
          <a:p>
            <a:pPr marL="0" marR="0" indent="0" algn="l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</a:pPr>
            <a:r>
              <a:rPr lang="cs-CZ" sz="2000" b="1" baseline="0" dirty="0" smtClean="0">
                <a:solidFill>
                  <a:srgbClr val="FFC000"/>
                </a:solidFill>
                <a:cs typeface="Lucida Sans Unicode" charset="0"/>
              </a:rPr>
              <a:t>Ale to už jsme se učili!</a:t>
            </a:r>
            <a:endParaRPr kumimoji="0" lang="cs-CZ" sz="2000" b="1" i="0" u="none" strike="noStrike" cap="none" normalizeH="0" baseline="0" dirty="0" smtClean="0">
              <a:ln>
                <a:noFill/>
              </a:ln>
              <a:solidFill>
                <a:srgbClr val="FFC000"/>
              </a:solidFill>
              <a:effectLst/>
              <a:latin typeface="Arial" charset="0"/>
              <a:cs typeface="Lucida Sans Unicode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2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1" grpId="0" animBg="1"/>
      <p:bldP spid="1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34" name="Picture 14" descr="C:\Documents and Settings\Alena T\Local Settings\Temporary Internet Files\Content.IE5\YYKPFQQT\MC900440571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628800"/>
            <a:ext cx="2448272" cy="244827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 w="19050">
            <a:solidFill>
              <a:schemeClr val="tx1"/>
            </a:solidFill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5126" name="Zaoblený obdélníkový popisek 18"/>
          <p:cNvSpPr>
            <a:spLocks noChangeArrowheads="1"/>
          </p:cNvSpPr>
          <p:nvPr/>
        </p:nvSpPr>
        <p:spPr bwMode="auto">
          <a:xfrm>
            <a:off x="899592" y="476672"/>
            <a:ext cx="4033838" cy="1295400"/>
          </a:xfrm>
          <a:prstGeom prst="wedgeRoundRectCallout">
            <a:avLst>
              <a:gd name="adj1" fmla="val -20833"/>
              <a:gd name="adj2" fmla="val 62500"/>
              <a:gd name="adj3" fmla="val 16667"/>
            </a:avLst>
          </a:prstGeom>
          <a:solidFill>
            <a:schemeClr val="accent6">
              <a:lumMod val="75000"/>
            </a:schemeClr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2400" dirty="0" smtClean="0">
                <a:latin typeface="Arial Black" pitchFamily="34" charset="0"/>
              </a:rPr>
              <a:t>Už jste si vzpomněli,      z čeho se vzduch skládá?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292080" y="404664"/>
            <a:ext cx="2709396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dusík</a:t>
            </a: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kyslík</a:t>
            </a: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oxid uhličitý</a:t>
            </a: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ostatní plyny</a:t>
            </a:r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923928" y="2852936"/>
            <a:ext cx="3188693" cy="584775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Čeho je nejvíc?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20" name="Skupina 19"/>
          <p:cNvGrpSpPr/>
          <p:nvPr/>
        </p:nvGrpSpPr>
        <p:grpSpPr>
          <a:xfrm>
            <a:off x="683568" y="3861048"/>
            <a:ext cx="8332763" cy="2520280"/>
            <a:chOff x="683568" y="3861048"/>
            <a:chExt cx="8332763" cy="2520280"/>
          </a:xfrm>
        </p:grpSpPr>
        <p:grpSp>
          <p:nvGrpSpPr>
            <p:cNvPr id="24" name="Skupina 23"/>
            <p:cNvGrpSpPr/>
            <p:nvPr/>
          </p:nvGrpSpPr>
          <p:grpSpPr>
            <a:xfrm>
              <a:off x="683568" y="4941168"/>
              <a:ext cx="7920880" cy="1440160"/>
              <a:chOff x="683568" y="4941168"/>
              <a:chExt cx="7920880" cy="1440160"/>
            </a:xfrm>
            <a:solidFill>
              <a:schemeClr val="accent2">
                <a:lumMod val="75000"/>
              </a:schemeClr>
            </a:solidFill>
          </p:grpSpPr>
          <p:sp>
            <p:nvSpPr>
              <p:cNvPr id="12" name="Obdélník 11"/>
              <p:cNvSpPr/>
              <p:nvPr/>
            </p:nvSpPr>
            <p:spPr bwMode="auto">
              <a:xfrm>
                <a:off x="683568" y="4941168"/>
                <a:ext cx="7920880" cy="1440160"/>
              </a:xfrm>
              <a:prstGeom prst="rect">
                <a:avLst/>
              </a:prstGeom>
              <a:grpFill/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marL="0" marR="0" indent="0" algn="l" defTabSz="449263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SzPct val="100000"/>
                  <a:buFont typeface="Times New Roman" pitchFamily="16" charset="0"/>
                  <a:buNone/>
                  <a:tabLst/>
                </a:pPr>
                <a:endParaRPr kumimoji="0" lang="cs-CZ" sz="1800" b="0" i="0" u="none" strike="noStrike" cap="none" normalizeH="0" baseline="0" smtClean="0">
                  <a:ln>
                    <a:noFill/>
                  </a:ln>
                  <a:solidFill>
                    <a:schemeClr val="bg1"/>
                  </a:solidFill>
                  <a:effectLst/>
                  <a:latin typeface="Arial" charset="0"/>
                  <a:cs typeface="Lucida Sans Unicode" charset="0"/>
                </a:endParaRPr>
              </a:p>
            </p:txBody>
          </p:sp>
          <p:cxnSp>
            <p:nvCxnSpPr>
              <p:cNvPr id="16" name="Přímá spojovací čára 15"/>
              <p:cNvCxnSpPr/>
              <p:nvPr/>
            </p:nvCxnSpPr>
            <p:spPr bwMode="auto">
              <a:xfrm>
                <a:off x="6804248" y="4941168"/>
                <a:ext cx="0" cy="1440160"/>
              </a:xfrm>
              <a:prstGeom prst="line">
                <a:avLst/>
              </a:prstGeom>
              <a:grpFill/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19" name="Přímá spojovací čára 18"/>
              <p:cNvCxnSpPr/>
              <p:nvPr/>
            </p:nvCxnSpPr>
            <p:spPr bwMode="auto">
              <a:xfrm>
                <a:off x="8460432" y="4941168"/>
                <a:ext cx="0" cy="1440160"/>
              </a:xfrm>
              <a:prstGeom prst="line">
                <a:avLst/>
              </a:prstGeom>
              <a:grpFill/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23" name="Přímá spojovací čára 22"/>
              <p:cNvCxnSpPr/>
              <p:nvPr/>
            </p:nvCxnSpPr>
            <p:spPr bwMode="auto">
              <a:xfrm>
                <a:off x="8532440" y="4941168"/>
                <a:ext cx="0" cy="1440160"/>
              </a:xfrm>
              <a:prstGeom prst="line">
                <a:avLst/>
              </a:prstGeom>
              <a:grpFill/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</p:cxnSp>
        </p:grpSp>
        <p:sp>
          <p:nvSpPr>
            <p:cNvPr id="25" name="Obdélník 24"/>
            <p:cNvSpPr/>
            <p:nvPr/>
          </p:nvSpPr>
          <p:spPr bwMode="auto">
            <a:xfrm>
              <a:off x="683568" y="4941168"/>
              <a:ext cx="6120680" cy="1440160"/>
            </a:xfrm>
            <a:prstGeom prst="rect">
              <a:avLst/>
            </a:prstGeom>
            <a:solidFill>
              <a:srgbClr val="92D050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44926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buNone/>
                <a:tabLst/>
              </a:pPr>
              <a:endPara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charset="0"/>
                <a:cs typeface="Lucida Sans Unicode" charset="0"/>
              </a:endParaRPr>
            </a:p>
            <a:p>
              <a:pPr marL="0" marR="0" indent="0" algn="l" defTabSz="44926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buNone/>
                <a:tabLst/>
              </a:pPr>
              <a:endParaRPr lang="cs-CZ" dirty="0" smtClean="0">
                <a:cs typeface="Lucida Sans Unicode" charset="0"/>
              </a:endParaRPr>
            </a:p>
            <a:p>
              <a:pPr marL="0" marR="0" indent="0" algn="l" defTabSz="44926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buNone/>
                <a:tabLst/>
              </a:pPr>
              <a:r>
                <a:rPr kumimoji="0" lang="cs-CZ" sz="1800" b="0" i="0" u="none" strike="noStrike" cap="none" normalizeH="0" baseline="0" dirty="0" smtClean="0">
                  <a:ln>
                    <a:noFill/>
                  </a:ln>
                  <a:solidFill>
                    <a:schemeClr val="bg1"/>
                  </a:solidFill>
                  <a:effectLst/>
                  <a:latin typeface="Arial" charset="0"/>
                  <a:cs typeface="Lucida Sans Unicode" charset="0"/>
                </a:rPr>
                <a:t>                                       </a:t>
              </a:r>
              <a:r>
                <a:rPr lang="cs-CZ" sz="3600" dirty="0" smtClean="0">
                  <a:solidFill>
                    <a:srgbClr val="008000"/>
                  </a:solidFill>
                  <a:latin typeface="Arial Black" pitchFamily="34" charset="0"/>
                  <a:cs typeface="Lucida Sans Unicode" charset="0"/>
                </a:rPr>
                <a:t>d</a:t>
              </a:r>
              <a:r>
                <a:rPr kumimoji="0" lang="cs-CZ" sz="3600" i="0" u="none" strike="noStrike" cap="none" normalizeH="0" baseline="0" dirty="0" smtClean="0">
                  <a:ln>
                    <a:noFill/>
                  </a:ln>
                  <a:solidFill>
                    <a:srgbClr val="008000"/>
                  </a:solidFill>
                  <a:effectLst/>
                  <a:latin typeface="Arial Black" pitchFamily="34" charset="0"/>
                  <a:cs typeface="Lucida Sans Unicode" charset="0"/>
                </a:rPr>
                <a:t>usík</a:t>
              </a:r>
            </a:p>
          </p:txBody>
        </p:sp>
        <p:sp>
          <p:nvSpPr>
            <p:cNvPr id="26" name="Obdélník 25"/>
            <p:cNvSpPr/>
            <p:nvPr/>
          </p:nvSpPr>
          <p:spPr bwMode="auto">
            <a:xfrm>
              <a:off x="6804248" y="4941168"/>
              <a:ext cx="1656184" cy="1440160"/>
            </a:xfrm>
            <a:prstGeom prst="rect">
              <a:avLst/>
            </a:prstGeom>
            <a:solidFill>
              <a:srgbClr val="CC9900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44926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buNone/>
                <a:tabLst/>
              </a:pPr>
              <a:endPara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charset="0"/>
                <a:cs typeface="Lucida Sans Unicode" charset="0"/>
              </a:endParaRPr>
            </a:p>
            <a:p>
              <a:pPr marL="0" marR="0" indent="0" algn="l" defTabSz="44926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buNone/>
                <a:tabLst/>
              </a:pPr>
              <a:endParaRPr lang="cs-CZ" dirty="0" smtClean="0">
                <a:cs typeface="Lucida Sans Unicode" charset="0"/>
              </a:endParaRPr>
            </a:p>
            <a:p>
              <a:pPr marL="0" marR="0" indent="0" algn="l" defTabSz="44926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buNone/>
                <a:tabLst/>
              </a:pPr>
              <a:r>
                <a:rPr kumimoji="0" lang="cs-CZ" sz="3200" b="0" i="0" u="none" strike="noStrike" cap="none" normalizeH="0" baseline="0" dirty="0" smtClean="0">
                  <a:ln>
                    <a:noFill/>
                  </a:ln>
                  <a:solidFill>
                    <a:srgbClr val="663300"/>
                  </a:solidFill>
                  <a:effectLst/>
                  <a:latin typeface="Arial Black" pitchFamily="34" charset="0"/>
                  <a:cs typeface="Lucida Sans Unicode" charset="0"/>
                </a:rPr>
                <a:t>kyslík</a:t>
              </a:r>
            </a:p>
          </p:txBody>
        </p:sp>
        <p:sp>
          <p:nvSpPr>
            <p:cNvPr id="27" name="Obdélník 26"/>
            <p:cNvSpPr/>
            <p:nvPr/>
          </p:nvSpPr>
          <p:spPr bwMode="auto">
            <a:xfrm>
              <a:off x="8460432" y="4941168"/>
              <a:ext cx="72008" cy="1440160"/>
            </a:xfrm>
            <a:prstGeom prst="rect">
              <a:avLst/>
            </a:prstGeom>
            <a:solidFill>
              <a:schemeClr val="bg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44926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buNone/>
                <a:tabLst/>
              </a:pP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bg1"/>
                </a:solidFill>
                <a:effectLst/>
                <a:latin typeface="Arial" charset="0"/>
                <a:cs typeface="Lucida Sans Unicode" charset="0"/>
              </a:endParaRPr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5292080" y="4149080"/>
              <a:ext cx="1678665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oxid uhličitý</a:t>
              </a:r>
              <a:endParaRPr lang="cs-CZ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7020272" y="3861048"/>
              <a:ext cx="199605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dirty="0" smtClean="0">
                  <a:solidFill>
                    <a:schemeClr val="accent6">
                      <a:lumMod val="75000"/>
                    </a:schemeClr>
                  </a:solidFill>
                  <a:latin typeface="Arial Black" pitchFamily="34" charset="0"/>
                </a:rPr>
                <a:t>ostatní plyny</a:t>
              </a:r>
            </a:p>
            <a:p>
              <a:r>
                <a:rPr lang="cs-CZ" sz="2000" dirty="0" smtClean="0">
                  <a:solidFill>
                    <a:schemeClr val="accent6">
                      <a:lumMod val="75000"/>
                    </a:schemeClr>
                  </a:solidFill>
                  <a:latin typeface="Arial Black" pitchFamily="34" charset="0"/>
                </a:rPr>
                <a:t>a vodní pára</a:t>
              </a:r>
              <a:endParaRPr lang="cs-CZ" sz="2000" dirty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</a:endParaRPr>
            </a:p>
          </p:txBody>
        </p:sp>
        <p:cxnSp>
          <p:nvCxnSpPr>
            <p:cNvPr id="31" name="Přímá spojovací šipka 30"/>
            <p:cNvCxnSpPr/>
            <p:nvPr/>
          </p:nvCxnSpPr>
          <p:spPr bwMode="auto">
            <a:xfrm>
              <a:off x="6516216" y="4581128"/>
              <a:ext cx="1944216" cy="288032"/>
            </a:xfrm>
            <a:prstGeom prst="straightConnector1">
              <a:avLst/>
            </a:prstGeom>
            <a:solidFill>
              <a:srgbClr val="00B8FF"/>
            </a:solidFill>
            <a:ln w="38100" cap="flat" cmpd="sng" algn="ctr">
              <a:solidFill>
                <a:schemeClr val="bg1"/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  <p:cxnSp>
          <p:nvCxnSpPr>
            <p:cNvPr id="33" name="Přímá spojovací šipka 32"/>
            <p:cNvCxnSpPr/>
            <p:nvPr/>
          </p:nvCxnSpPr>
          <p:spPr bwMode="auto">
            <a:xfrm flipH="1">
              <a:off x="8604448" y="4509120"/>
              <a:ext cx="144016" cy="360040"/>
            </a:xfrm>
            <a:prstGeom prst="straightConnector1">
              <a:avLst/>
            </a:prstGeom>
            <a:solidFill>
              <a:srgbClr val="00B8FF"/>
            </a:solidFill>
            <a:ln w="38100" cap="flat" cmpd="sng" algn="ctr">
              <a:solidFill>
                <a:schemeClr val="accent6">
                  <a:lumMod val="75000"/>
                </a:schemeClr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</p:grp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6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0" dur="2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4" dur="2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8" dur="20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6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14" descr="C:\Documents and Settings\Alena T\Local Settings\Temporary Internet Files\Content.IE5\YYKPFQQT\MC900440571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2060848"/>
            <a:ext cx="2304256" cy="230425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 w="19050">
            <a:solidFill>
              <a:schemeClr val="tx1"/>
            </a:solidFill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7" name="Zaoblený obdélníkový popisek 6"/>
          <p:cNvSpPr/>
          <p:nvPr/>
        </p:nvSpPr>
        <p:spPr bwMode="auto">
          <a:xfrm flipH="1">
            <a:off x="2123728" y="476672"/>
            <a:ext cx="6840760" cy="1656184"/>
          </a:xfrm>
          <a:prstGeom prst="wedgeRoundRectCallout">
            <a:avLst/>
          </a:prstGeom>
          <a:solidFill>
            <a:srgbClr val="FFC000"/>
          </a:solidFill>
          <a:ln w="9525" cap="flat" cmpd="sng" algn="ctr">
            <a:solidFill>
              <a:schemeClr val="accent6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>
              <a:buClr>
                <a:srgbClr val="000000"/>
              </a:buClr>
              <a:buSzPct val="100000"/>
            </a:pPr>
            <a:r>
              <a:rPr lang="cs-CZ" sz="36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je pro nás                         ve vzduchu nejdůležitější?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rgbClr val="663300"/>
              </a:solidFill>
              <a:effectLst/>
              <a:latin typeface="Arial" charset="0"/>
              <a:cs typeface="Lucida Sans Unicode" charset="0"/>
            </a:endParaRPr>
          </a:p>
        </p:txBody>
      </p:sp>
      <p:pic>
        <p:nvPicPr>
          <p:cNvPr id="4098" name="Picture 2" descr="C:\Documents and Settings\Alena T\Local Settings\Temporary Internet Files\Content.IE5\B6JHSBWH\MC90034329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467543" y="4196387"/>
            <a:ext cx="2088232" cy="2111295"/>
          </a:xfrm>
          <a:prstGeom prst="rect">
            <a:avLst/>
          </a:prstGeom>
          <a:noFill/>
        </p:spPr>
      </p:pic>
      <p:sp>
        <p:nvSpPr>
          <p:cNvPr id="9" name="Zaoblený obdélníkový popisek 8"/>
          <p:cNvSpPr/>
          <p:nvPr/>
        </p:nvSpPr>
        <p:spPr bwMode="auto">
          <a:xfrm>
            <a:off x="1115616" y="2708920"/>
            <a:ext cx="3888432" cy="1584176"/>
          </a:xfrm>
          <a:prstGeom prst="wedgeRoundRectCallout">
            <a:avLst/>
          </a:prstGeom>
          <a:solidFill>
            <a:srgbClr val="00B8FF"/>
          </a:solidFill>
          <a:ln w="19050" cap="flat" cmpd="sng" algn="ctr">
            <a:solidFill>
              <a:schemeClr val="accent6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996633"/>
                </a:solidFill>
                <a:effectLst/>
                <a:latin typeface="Arial Black" pitchFamily="34" charset="0"/>
                <a:cs typeface="Lucida Sans Unicode" charset="0"/>
              </a:rPr>
              <a:t>Samozřejmě KYSLÍK!</a:t>
            </a:r>
          </a:p>
          <a:p>
            <a:pPr marL="0" marR="0" indent="0" algn="ctr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rgbClr val="996633"/>
              </a:solidFill>
              <a:effectLst/>
              <a:latin typeface="Arial Black" pitchFamily="34" charset="0"/>
              <a:cs typeface="Lucida Sans Unicode" charset="0"/>
            </a:endParaRPr>
          </a:p>
          <a:p>
            <a:pPr marL="0" marR="0" indent="0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</a:pPr>
            <a:r>
              <a:rPr lang="cs-CZ" dirty="0" smtClean="0">
                <a:solidFill>
                  <a:srgbClr val="996633"/>
                </a:solidFill>
                <a:latin typeface="Arial Black" pitchFamily="34" charset="0"/>
                <a:cs typeface="Lucida Sans Unicode" charset="0"/>
              </a:rPr>
              <a:t>Ale i bez toho ostatního bychom dlouho nepřežili…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rgbClr val="996633"/>
              </a:solidFill>
              <a:effectLst/>
              <a:latin typeface="Arial Black" pitchFamily="34" charset="0"/>
              <a:cs typeface="Lucida Sans Unicode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283968" y="4797152"/>
            <a:ext cx="4134786" cy="830997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Proč tolik potřebujeme </a:t>
            </a:r>
          </a:p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zrovna kyslík?</a:t>
            </a:r>
            <a:endParaRPr lang="cs-CZ" sz="24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pic>
        <p:nvPicPr>
          <p:cNvPr id="10" name="Obrázek 9" descr="přemýšlejme.GI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419872" y="4437112"/>
            <a:ext cx="816554" cy="1203970"/>
          </a:xfrm>
          <a:prstGeom prst="rect">
            <a:avLst/>
          </a:prstGeom>
          <a:ln w="28575"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2" name="TextovéPole 11"/>
          <p:cNvSpPr txBox="1"/>
          <p:nvPr/>
        </p:nvSpPr>
        <p:spPr>
          <a:xfrm>
            <a:off x="2843808" y="6021288"/>
            <a:ext cx="6109558" cy="52322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C000"/>
                </a:solidFill>
                <a:latin typeface="Arial Black" pitchFamily="34" charset="0"/>
              </a:rPr>
              <a:t>Kyslík potřebujeme k dýchání!</a:t>
            </a:r>
            <a:endParaRPr lang="cs-CZ" sz="2800" dirty="0">
              <a:solidFill>
                <a:srgbClr val="FFC000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6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3" descr="C:\Documents and Settings\Alena T\Local Settings\Temporary Internet Files\Content.IE5\H71VGJ2G\MM900043731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2215434"/>
            <a:ext cx="1944216" cy="2497158"/>
          </a:xfrm>
          <a:prstGeom prst="rect">
            <a:avLst/>
          </a:prstGeom>
          <a:noFill/>
        </p:spPr>
      </p:pic>
      <p:sp>
        <p:nvSpPr>
          <p:cNvPr id="16" name="Zaoblený obdélníkový popisek 15"/>
          <p:cNvSpPr/>
          <p:nvPr/>
        </p:nvSpPr>
        <p:spPr bwMode="auto">
          <a:xfrm>
            <a:off x="611560" y="260648"/>
            <a:ext cx="4464496" cy="2088232"/>
          </a:xfrm>
          <a:prstGeom prst="wedgeRoundRectCallout">
            <a:avLst/>
          </a:prstGeom>
          <a:solidFill>
            <a:schemeClr val="accent6">
              <a:lumMod val="75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FFC000"/>
                </a:solidFill>
                <a:effectLst/>
                <a:latin typeface="Arial Black" pitchFamily="34" charset="0"/>
                <a:cs typeface="Lucida Sans Unicode" charset="0"/>
              </a:rPr>
              <a:t>Kyslík se ale přece spotřebovává, tedy ho ubývá. Jestli nevěříte,</a:t>
            </a:r>
            <a:r>
              <a:rPr kumimoji="0" lang="cs-CZ" sz="2400" b="0" i="0" u="none" strike="noStrike" cap="none" normalizeH="0" dirty="0" smtClean="0">
                <a:ln>
                  <a:noFill/>
                </a:ln>
                <a:solidFill>
                  <a:srgbClr val="FFC000"/>
                </a:solidFill>
                <a:effectLst/>
                <a:latin typeface="Arial Black" pitchFamily="34" charset="0"/>
                <a:cs typeface="Lucida Sans Unicode" charset="0"/>
              </a:rPr>
              <a:t> připomínám malý pokus…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rgbClr val="FFC000"/>
              </a:solidFill>
              <a:effectLst/>
              <a:latin typeface="Arial Black" pitchFamily="34" charset="0"/>
              <a:cs typeface="Lucida Sans Unicode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699792" y="2708920"/>
            <a:ext cx="618150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Pod dohledem dospělého zapalte svíčku </a:t>
            </a:r>
          </a:p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a zakryjte ji prázdnou sklenicí.</a:t>
            </a:r>
          </a:p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Co se stane?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699792" y="4077072"/>
            <a:ext cx="6115457" cy="461665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</a:rPr>
              <a:t>Svíčka za chvíli zhasne. Víte, proč?</a:t>
            </a:r>
            <a:endParaRPr lang="cs-CZ" sz="2400" dirty="0">
              <a:solidFill>
                <a:schemeClr val="accent6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79512" y="4869160"/>
            <a:ext cx="8715747" cy="156966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C000"/>
                </a:solidFill>
                <a:latin typeface="Arial Black" pitchFamily="34" charset="0"/>
              </a:rPr>
              <a:t>Svíčka potřebuje k hoření kyslík, jenže při hoření                    </a:t>
            </a:r>
          </a:p>
          <a:p>
            <a:r>
              <a:rPr lang="cs-CZ" sz="2400" dirty="0" smtClean="0">
                <a:solidFill>
                  <a:srgbClr val="FFC000"/>
                </a:solidFill>
                <a:latin typeface="Arial Black" pitchFamily="34" charset="0"/>
              </a:rPr>
              <a:t>se kyslík stává součástí oxidu uhličitého, tedy ho </a:t>
            </a:r>
          </a:p>
          <a:p>
            <a:r>
              <a:rPr lang="cs-CZ" sz="2400" dirty="0" smtClean="0">
                <a:solidFill>
                  <a:srgbClr val="FFC000"/>
                </a:solidFill>
                <a:latin typeface="Arial Black" pitchFamily="34" charset="0"/>
              </a:rPr>
              <a:t>ubývá.</a:t>
            </a:r>
          </a:p>
          <a:p>
            <a:r>
              <a:rPr lang="cs-CZ" sz="2400" dirty="0" smtClean="0">
                <a:solidFill>
                  <a:srgbClr val="FFC000"/>
                </a:solidFill>
                <a:latin typeface="Arial Black" pitchFamily="34" charset="0"/>
              </a:rPr>
              <a:t>Když pod sklenicí není dost kyslíku, svíčka zhasne.</a:t>
            </a:r>
            <a:endParaRPr lang="cs-CZ" sz="24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436096" y="836712"/>
            <a:ext cx="3286477" cy="156966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  <a:latin typeface="Arial Black" pitchFamily="34" charset="0"/>
              </a:rPr>
              <a:t>Kdo nám tedy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Arial Black" pitchFamily="34" charset="0"/>
              </a:rPr>
              <a:t>vyrobí další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Arial Black" pitchFamily="34" charset="0"/>
              </a:rPr>
              <a:t>kyslík?!</a:t>
            </a:r>
            <a:endParaRPr lang="cs-CZ" sz="3200" dirty="0">
              <a:solidFill>
                <a:srgbClr val="0070C0"/>
              </a:solidFill>
              <a:latin typeface="Arial Black" pitchFamily="34" charset="0"/>
            </a:endParaRPr>
          </a:p>
        </p:txBody>
      </p:sp>
      <p:pic>
        <p:nvPicPr>
          <p:cNvPr id="5125" name="Picture 5" descr="C:\Documents and Settings\Alena T\Local Settings\Temporary Internet Files\Content.IE5\B6JHSBWH\MP90028987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00" y="3212976"/>
            <a:ext cx="493024" cy="74325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/>
      <p:bldP spid="18" grpId="0" animBg="1"/>
      <p:bldP spid="19" grpId="0" animBg="1"/>
      <p:bldP spid="2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Documents and Settings\Alena T\Local Settings\Temporary Internet Files\Content.IE5\B6JHSBWH\MC90044050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24328" y="5029200"/>
            <a:ext cx="1447800" cy="1828800"/>
          </a:xfrm>
          <a:prstGeom prst="rect">
            <a:avLst/>
          </a:prstGeom>
          <a:ln w="28575"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4" name="Nadpis 13"/>
          <p:cNvSpPr>
            <a:spLocks noGrp="1"/>
          </p:cNvSpPr>
          <p:nvPr>
            <p:ph type="title"/>
          </p:nvPr>
        </p:nvSpPr>
        <p:spPr>
          <a:xfrm>
            <a:off x="827584" y="188640"/>
            <a:ext cx="8224838" cy="1433512"/>
          </a:xfrm>
          <a:solidFill>
            <a:srgbClr val="CC9900"/>
          </a:solidFill>
        </p:spPr>
        <p:txBody>
          <a:bodyPr/>
          <a:lstStyle/>
          <a:p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</a:rPr>
              <a:t> Víte, kdo nám „vyrábí“ kyslík?</a:t>
            </a:r>
            <a:endParaRPr lang="cs-CZ" sz="3600" dirty="0">
              <a:solidFill>
                <a:schemeClr val="accent6">
                  <a:lumMod val="7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3" name="Obrázek 2" descr="přemýšlejme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79512" y="188640"/>
            <a:ext cx="1008112" cy="1486414"/>
          </a:xfrm>
          <a:prstGeom prst="rect">
            <a:avLst/>
          </a:prstGeom>
          <a:ln w="28575"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26" name="Picture 2" descr="C:\Documents and Settings\Alena T\Local Settings\Temporary Internet Files\Content.IE5\I2UEUHMN\MC90044182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19872" y="1844824"/>
            <a:ext cx="2448272" cy="281361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79512" y="4725144"/>
            <a:ext cx="3507050" cy="1815882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C000"/>
                </a:solidFill>
                <a:latin typeface="Arial Black" pitchFamily="34" charset="0"/>
              </a:rPr>
              <a:t>Jediným zdrojem</a:t>
            </a:r>
          </a:p>
          <a:p>
            <a:r>
              <a:rPr lang="cs-CZ" sz="2800" dirty="0" smtClean="0">
                <a:solidFill>
                  <a:srgbClr val="FFC000"/>
                </a:solidFill>
                <a:latin typeface="Arial Black" pitchFamily="34" charset="0"/>
              </a:rPr>
              <a:t>kyslíku na Zemi</a:t>
            </a:r>
          </a:p>
          <a:p>
            <a:r>
              <a:rPr lang="cs-CZ" sz="2800" dirty="0" smtClean="0">
                <a:solidFill>
                  <a:srgbClr val="FFC000"/>
                </a:solidFill>
                <a:latin typeface="Arial Black" pitchFamily="34" charset="0"/>
              </a:rPr>
              <a:t>jsou</a:t>
            </a:r>
          </a:p>
          <a:p>
            <a:r>
              <a:rPr lang="cs-CZ" sz="2800" dirty="0" smtClean="0">
                <a:solidFill>
                  <a:srgbClr val="FFC000"/>
                </a:solidFill>
                <a:latin typeface="Arial Black" pitchFamily="34" charset="0"/>
              </a:rPr>
              <a:t>zelené rostliny.</a:t>
            </a:r>
            <a:endParaRPr lang="cs-CZ" sz="2800" dirty="0">
              <a:solidFill>
                <a:srgbClr val="FFC000"/>
              </a:solidFill>
              <a:latin typeface="Arial Black" pitchFamily="34" charset="0"/>
            </a:endParaRPr>
          </a:p>
        </p:txBody>
      </p:sp>
      <p:cxnSp>
        <p:nvCxnSpPr>
          <p:cNvPr id="7" name="Přímá spojovací šipka 6"/>
          <p:cNvCxnSpPr/>
          <p:nvPr/>
        </p:nvCxnSpPr>
        <p:spPr bwMode="auto">
          <a:xfrm>
            <a:off x="1979712" y="2420888"/>
            <a:ext cx="2016224" cy="504056"/>
          </a:xfrm>
          <a:prstGeom prst="straightConnector1">
            <a:avLst/>
          </a:prstGeom>
          <a:solidFill>
            <a:srgbClr val="00B8FF"/>
          </a:solidFill>
          <a:ln w="38100" cap="flat" cmpd="sng" algn="ctr">
            <a:solidFill>
              <a:srgbClr val="0033CC"/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9" name="Přímá spojovací šipka 8"/>
          <p:cNvCxnSpPr/>
          <p:nvPr/>
        </p:nvCxnSpPr>
        <p:spPr bwMode="auto">
          <a:xfrm flipH="1">
            <a:off x="5868144" y="2636912"/>
            <a:ext cx="1872208" cy="648072"/>
          </a:xfrm>
          <a:prstGeom prst="straightConnector1">
            <a:avLst/>
          </a:prstGeom>
          <a:solidFill>
            <a:srgbClr val="00B8FF"/>
          </a:solidFill>
          <a:ln w="38100" cap="flat" cmpd="sng" algn="ctr">
            <a:solidFill>
              <a:srgbClr val="0033CC"/>
            </a:solidFill>
            <a:prstDash val="solid"/>
            <a:round/>
            <a:headEnd type="none" w="med" len="med"/>
            <a:tailEnd type="arrow"/>
          </a:ln>
          <a:effectLst/>
        </p:spPr>
      </p:cxnSp>
      <p:sp>
        <p:nvSpPr>
          <p:cNvPr id="11" name="TextovéPole 10"/>
          <p:cNvSpPr txBox="1"/>
          <p:nvPr/>
        </p:nvSpPr>
        <p:spPr>
          <a:xfrm>
            <a:off x="827584" y="2636912"/>
            <a:ext cx="190045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oxid uhličitý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164288" y="2708920"/>
            <a:ext cx="12105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cs-CZ" sz="2000" dirty="0" smtClean="0">
                <a:latin typeface="Arial Black" pitchFamily="34" charset="0"/>
              </a:rPr>
              <a:t>  denní </a:t>
            </a:r>
          </a:p>
          <a:p>
            <a:pPr algn="r"/>
            <a:r>
              <a:rPr lang="cs-CZ" sz="2000" dirty="0" smtClean="0">
                <a:latin typeface="Arial Black" pitchFamily="34" charset="0"/>
              </a:rPr>
              <a:t>světlo</a:t>
            </a:r>
            <a:endParaRPr lang="cs-CZ" sz="2000" dirty="0">
              <a:latin typeface="Arial Black" pitchFamily="34" charset="0"/>
            </a:endParaRPr>
          </a:p>
        </p:txBody>
      </p:sp>
      <p:pic>
        <p:nvPicPr>
          <p:cNvPr id="1027" name="Picture 3" descr="C:\Documents and Settings\Alena T\Local Settings\Temporary Internet Files\Content.IE5\I2UEUHMN\MC900440405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96336" y="1700808"/>
            <a:ext cx="1083568" cy="1083568"/>
          </a:xfrm>
          <a:prstGeom prst="rect">
            <a:avLst/>
          </a:prstGeom>
          <a:noFill/>
        </p:spPr>
      </p:pic>
      <p:cxnSp>
        <p:nvCxnSpPr>
          <p:cNvPr id="16" name="Přímá spojovací šipka 15"/>
          <p:cNvCxnSpPr/>
          <p:nvPr/>
        </p:nvCxnSpPr>
        <p:spPr bwMode="auto">
          <a:xfrm flipV="1">
            <a:off x="5292080" y="2348880"/>
            <a:ext cx="432048" cy="648072"/>
          </a:xfrm>
          <a:prstGeom prst="straightConnector1">
            <a:avLst/>
          </a:prstGeom>
          <a:solidFill>
            <a:srgbClr val="00B8FF"/>
          </a:solidFill>
          <a:ln w="38100" cap="flat" cmpd="sng" algn="ctr">
            <a:solidFill>
              <a:srgbClr val="C00000"/>
            </a:solidFill>
            <a:prstDash val="solid"/>
            <a:round/>
            <a:headEnd type="none" w="med" len="med"/>
            <a:tailEnd type="arrow"/>
          </a:ln>
          <a:effectLst/>
        </p:spPr>
      </p:cxnSp>
      <p:sp>
        <p:nvSpPr>
          <p:cNvPr id="17" name="TextovéPole 16"/>
          <p:cNvSpPr txBox="1"/>
          <p:nvPr/>
        </p:nvSpPr>
        <p:spPr>
          <a:xfrm>
            <a:off x="5292080" y="1700808"/>
            <a:ext cx="18445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cs-CZ" sz="4000" dirty="0" smtClean="0">
                <a:solidFill>
                  <a:srgbClr val="008000"/>
                </a:solidFill>
                <a:latin typeface="Arial Black" pitchFamily="34" charset="0"/>
              </a:rPr>
              <a:t>kyslík</a:t>
            </a:r>
            <a:endParaRPr lang="cs-CZ" sz="4000" dirty="0">
              <a:solidFill>
                <a:srgbClr val="008000"/>
              </a:solidFill>
              <a:latin typeface="Arial Black" pitchFamily="34" charset="0"/>
            </a:endParaRPr>
          </a:p>
        </p:txBody>
      </p:sp>
      <p:sp>
        <p:nvSpPr>
          <p:cNvPr id="19" name="Zaoblený obdélníkový popisek 18"/>
          <p:cNvSpPr/>
          <p:nvPr/>
        </p:nvSpPr>
        <p:spPr bwMode="auto">
          <a:xfrm flipH="1">
            <a:off x="5652120" y="3573016"/>
            <a:ext cx="3384376" cy="1584176"/>
          </a:xfrm>
          <a:prstGeom prst="wedgeRoundRectCallout">
            <a:avLst/>
          </a:prstGeom>
          <a:solidFill>
            <a:srgbClr val="008000"/>
          </a:solidFill>
          <a:ln w="28575" cap="flat" cmpd="sng" algn="ctr">
            <a:solidFill>
              <a:srgbClr val="008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rgbClr val="FFC000"/>
                </a:solidFill>
                <a:effectLst/>
                <a:latin typeface="Arial Black" pitchFamily="34" charset="0"/>
                <a:cs typeface="Lucida Sans Unicode" charset="0"/>
              </a:rPr>
              <a:t>Když tedy pokácíme strom nebo zničíme květinu, tak nám</a:t>
            </a:r>
            <a:r>
              <a:rPr kumimoji="0" lang="cs-CZ" sz="1800" b="0" i="0" u="none" strike="noStrike" cap="none" normalizeH="0" dirty="0" smtClean="0">
                <a:ln>
                  <a:noFill/>
                </a:ln>
                <a:solidFill>
                  <a:srgbClr val="FFC000"/>
                </a:solidFill>
                <a:effectLst/>
                <a:latin typeface="Arial Black" pitchFamily="34" charset="0"/>
                <a:cs typeface="Lucida Sans Unicode" charset="0"/>
              </a:rPr>
              <a:t> 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rgbClr val="FFC000"/>
                </a:solidFill>
                <a:effectLst/>
                <a:latin typeface="Arial Black" pitchFamily="34" charset="0"/>
                <a:cs typeface="Lucida Sans Unicode" charset="0"/>
              </a:rPr>
              <a:t>ubude „výrobce“ kyslíku…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000"/>
                            </p:stCondLst>
                            <p:childTnLst>
                              <p:par>
                                <p:cTn id="35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000"/>
                            </p:stCondLst>
                            <p:childTnLst>
                              <p:par>
                                <p:cTn id="54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5" grpId="0" animBg="1"/>
      <p:bldP spid="11" grpId="0"/>
      <p:bldP spid="12" grpId="0"/>
      <p:bldP spid="17" grpId="0"/>
      <p:bldP spid="1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title"/>
          </p:nvPr>
        </p:nvSpPr>
        <p:spPr>
          <a:xfrm>
            <a:off x="755576" y="260648"/>
            <a:ext cx="8224838" cy="1433512"/>
          </a:xfrm>
          <a:solidFill>
            <a:srgbClr val="008000"/>
          </a:solidFill>
        </p:spPr>
        <p:txBody>
          <a:bodyPr/>
          <a:lstStyle/>
          <a:p>
            <a:r>
              <a:rPr lang="cs-CZ" sz="2800" dirty="0" smtClean="0">
                <a:solidFill>
                  <a:srgbClr val="FFC000"/>
                </a:solidFill>
                <a:latin typeface="Arial Black" pitchFamily="34" charset="0"/>
              </a:rPr>
              <a:t>   Jak tedy poznáme, že je někde vzduch?</a:t>
            </a:r>
            <a:endParaRPr lang="cs-CZ" sz="2800" dirty="0">
              <a:solidFill>
                <a:srgbClr val="FFC000"/>
              </a:solidFill>
              <a:latin typeface="Arial Black" pitchFamily="34" charset="0"/>
            </a:endParaRPr>
          </a:p>
        </p:txBody>
      </p:sp>
      <p:pic>
        <p:nvPicPr>
          <p:cNvPr id="3" name="Obrázek 2" descr="přemýšlejme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07504" y="260648"/>
            <a:ext cx="971599" cy="1432577"/>
          </a:xfrm>
          <a:prstGeom prst="rect">
            <a:avLst/>
          </a:prstGeom>
          <a:ln w="28575"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" name="Picture 3" descr="C:\Documents and Settings\Alena T\Local Settings\Temporary Internet Files\Content.IE5\H71VGJ2G\MM900043731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3789040"/>
            <a:ext cx="1728192" cy="2219696"/>
          </a:xfrm>
          <a:prstGeom prst="rect">
            <a:avLst/>
          </a:prstGeom>
          <a:noFill/>
        </p:spPr>
      </p:pic>
      <p:sp>
        <p:nvSpPr>
          <p:cNvPr id="5" name="Zaoblený obdélníkový popisek 4"/>
          <p:cNvSpPr/>
          <p:nvPr/>
        </p:nvSpPr>
        <p:spPr bwMode="auto">
          <a:xfrm>
            <a:off x="899592" y="2060848"/>
            <a:ext cx="2880320" cy="1944216"/>
          </a:xfrm>
          <a:prstGeom prst="wedgeRoundRectCallout">
            <a:avLst/>
          </a:prstGeom>
          <a:solidFill>
            <a:srgbClr val="6633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</a:pPr>
            <a:r>
              <a:rPr kumimoji="0" lang="cs-CZ" sz="3200" b="0" i="0" u="none" strike="noStrike" cap="none" normalizeH="0" baseline="0" dirty="0" smtClean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  <a:effectLst/>
                <a:latin typeface="Arial Black" pitchFamily="34" charset="0"/>
                <a:cs typeface="Lucida Sans Unicode" charset="0"/>
              </a:rPr>
              <a:t>Aha, přece podle jeho projevů!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644008" y="2564904"/>
            <a:ext cx="4140877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Když se vzduch </a:t>
            </a:r>
          </a:p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pohybuje,</a:t>
            </a:r>
          </a:p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vítr, šustí</a:t>
            </a:r>
          </a:p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listech, odnáší věci…</a:t>
            </a:r>
            <a:endParaRPr lang="cs-CZ" sz="28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555776" y="5661248"/>
            <a:ext cx="43263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Vynáší draky do oblak…</a:t>
            </a:r>
            <a:endParaRPr lang="cs-CZ" sz="28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1" name="Obrázek 10" descr="animace - listy.GI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 flipH="1">
            <a:off x="7164288" y="1988840"/>
            <a:ext cx="1779741" cy="1731640"/>
          </a:xfrm>
          <a:prstGeom prst="rect">
            <a:avLst/>
          </a:prstGeom>
        </p:spPr>
      </p:pic>
      <p:pic>
        <p:nvPicPr>
          <p:cNvPr id="12" name="Obrázek 11" descr="a-drak 3.GI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948264" y="4941168"/>
            <a:ext cx="1512168" cy="1512168"/>
          </a:xfrm>
          <a:prstGeom prst="rect">
            <a:avLst/>
          </a:prstGeom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5" grpId="0" animBg="1"/>
      <p:bldP spid="6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7" name="Picture 5" descr="C:\Documents and Settings\Alena T\Local Settings\Temporary Internet Files\Content.IE5\I2UEUHMN\MC90039142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24328" y="2708920"/>
            <a:ext cx="1335938" cy="1818742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755576" y="260649"/>
            <a:ext cx="7023076" cy="40318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4000" b="1" dirty="0" smtClean="0">
                <a:solidFill>
                  <a:srgbClr val="CC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Lucida Sans Unicode" charset="0"/>
              </a:rPr>
              <a:t>Vzduch je kolem nás všude:</a:t>
            </a:r>
          </a:p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Lucida Sans Unicode" charset="0"/>
              </a:rPr>
              <a:t>kolem Země</a:t>
            </a:r>
          </a:p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Lucida Sans Unicode" charset="0"/>
              </a:rPr>
              <a:t>v půdě</a:t>
            </a:r>
          </a:p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Lucida Sans Unicode" charset="0"/>
              </a:rPr>
              <a:t>ve vodě</a:t>
            </a:r>
          </a:p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 sz="4000" b="1" dirty="0" smtClean="0">
              <a:solidFill>
                <a:srgbClr val="CC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Lucida Sans Unicode" charset="0"/>
            </a:endParaRPr>
          </a:p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 sz="4000" b="1" dirty="0">
              <a:solidFill>
                <a:srgbClr val="CC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Lucida Sans Unicode" charset="0"/>
            </a:endParaRPr>
          </a:p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 sz="4000" b="1" dirty="0">
              <a:solidFill>
                <a:srgbClr val="CC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Lucida Sans Unicode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627784" y="1556792"/>
            <a:ext cx="6340967" cy="1077218"/>
          </a:xfrm>
          <a:prstGeom prst="rect">
            <a:avLst/>
          </a:prstGeom>
          <a:solidFill>
            <a:srgbClr val="663300"/>
          </a:solidFill>
        </p:spPr>
        <p:txBody>
          <a:bodyPr wrap="none" rtlCol="0">
            <a:spAutoFit/>
          </a:bodyPr>
          <a:lstStyle/>
          <a:p>
            <a:pPr algn="r"/>
            <a:r>
              <a:rPr lang="cs-CZ" sz="3200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Vzduch má svoji hmotnost, </a:t>
            </a:r>
          </a:p>
          <a:p>
            <a:pPr algn="r"/>
            <a:r>
              <a:rPr lang="cs-CZ" sz="3200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teplotu a zaujímá i objem.</a:t>
            </a:r>
            <a:endParaRPr lang="cs-CZ" sz="3200" dirty="0">
              <a:solidFill>
                <a:schemeClr val="bg1">
                  <a:lumMod val="8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8" name="Obrázek 7" descr="experiment.WM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flipH="1">
            <a:off x="467544" y="3212976"/>
            <a:ext cx="1656184" cy="1609106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2555776" y="3429000"/>
            <a:ext cx="4628190" cy="461665"/>
          </a:xfrm>
          <a:prstGeom prst="rect">
            <a:avLst/>
          </a:prstGeom>
          <a:solidFill>
            <a:srgbClr val="CC99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Jaká je dnes teplota vzduchu?</a:t>
            </a:r>
            <a:endParaRPr lang="cs-CZ" sz="2400" b="1" dirty="0">
              <a:solidFill>
                <a:srgbClr val="66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95736" y="4365104"/>
            <a:ext cx="6664004" cy="830997"/>
          </a:xfrm>
          <a:prstGeom prst="rect">
            <a:avLst/>
          </a:prstGeom>
          <a:solidFill>
            <a:srgbClr val="CC99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Zvažte na digitálních vahách hmotnost </a:t>
            </a:r>
          </a:p>
          <a:p>
            <a:r>
              <a:rPr lang="cs-CZ" sz="24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nafukovacího balónku s kouskem provázku.</a:t>
            </a:r>
            <a:endParaRPr lang="cs-CZ" sz="2400" b="1" dirty="0">
              <a:solidFill>
                <a:srgbClr val="66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99592" y="5373216"/>
            <a:ext cx="8002512" cy="830997"/>
          </a:xfrm>
          <a:prstGeom prst="rect">
            <a:avLst/>
          </a:prstGeom>
          <a:solidFill>
            <a:srgbClr val="CC99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Balónek nafoukněte, zavažte připraveným provázkem</a:t>
            </a:r>
          </a:p>
          <a:p>
            <a:r>
              <a:rPr lang="cs-CZ" sz="24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znovu zvažte. 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jste zjistili?</a:t>
            </a:r>
            <a:endParaRPr lang="cs-CZ" sz="2400" b="1" dirty="0">
              <a:solidFill>
                <a:srgbClr val="66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0" grpId="0" animBg="1"/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8313" y="476250"/>
            <a:ext cx="8207375" cy="4278094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 sz="1100" dirty="0">
              <a:solidFill>
                <a:schemeClr val="accent6">
                  <a:lumMod val="75000"/>
                </a:schemeClr>
              </a:solidFill>
              <a:cs typeface="Lucida Sans Unicode" charset="0"/>
            </a:endParaRPr>
          </a:p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 sz="1100" dirty="0">
              <a:solidFill>
                <a:schemeClr val="accent6">
                  <a:lumMod val="75000"/>
                </a:schemeClr>
              </a:solidFill>
              <a:cs typeface="Lucida Sans Unicode" charset="0"/>
            </a:endParaRPr>
          </a:p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 sz="1100" dirty="0">
              <a:solidFill>
                <a:schemeClr val="bg1">
                  <a:lumMod val="95000"/>
                </a:schemeClr>
              </a:solidFill>
              <a:cs typeface="Lucida Sans Unicode" charset="0"/>
            </a:endParaRPr>
          </a:p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2000" dirty="0">
                <a:solidFill>
                  <a:schemeClr val="accent6">
                    <a:lumMod val="75000"/>
                  </a:schemeClr>
                </a:solidFill>
                <a:cs typeface="Lucida Sans Unicode" charset="0"/>
              </a:rPr>
              <a:t>Zdroje:</a:t>
            </a:r>
          </a:p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 sz="2000" dirty="0">
              <a:solidFill>
                <a:schemeClr val="accent6">
                  <a:lumMod val="75000"/>
                </a:schemeClr>
              </a:solidFill>
              <a:cs typeface="Lucida Sans Unicode" charset="0"/>
            </a:endParaRPr>
          </a:p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 sz="2000" dirty="0">
              <a:solidFill>
                <a:schemeClr val="accent6">
                  <a:lumMod val="75000"/>
                </a:schemeClr>
              </a:solidFill>
            </a:endParaRPr>
          </a:p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2000" dirty="0">
                <a:solidFill>
                  <a:schemeClr val="accent6">
                    <a:lumMod val="75000"/>
                  </a:schemeClr>
                </a:solidFill>
                <a:hlinkClick r:id="rId3"/>
              </a:rPr>
              <a:t>www.office.</a:t>
            </a:r>
            <a:r>
              <a:rPr lang="cs-CZ" sz="2000" dirty="0" err="1">
                <a:solidFill>
                  <a:schemeClr val="accent6">
                    <a:lumMod val="75000"/>
                  </a:schemeClr>
                </a:solidFill>
                <a:hlinkClick r:id="rId3"/>
              </a:rPr>
              <a:t>microsoft.com</a:t>
            </a:r>
            <a:endParaRPr lang="cs-CZ" sz="2000" dirty="0">
              <a:solidFill>
                <a:schemeClr val="accent6">
                  <a:lumMod val="75000"/>
                </a:schemeClr>
              </a:solidFill>
            </a:endParaRPr>
          </a:p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 sz="2000" dirty="0">
              <a:solidFill>
                <a:schemeClr val="accent6">
                  <a:lumMod val="75000"/>
                </a:schemeClr>
              </a:solidFill>
            </a:endParaRPr>
          </a:p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2000" dirty="0">
                <a:solidFill>
                  <a:schemeClr val="accent6">
                    <a:lumMod val="75000"/>
                  </a:schemeClr>
                </a:solidFill>
              </a:rPr>
              <a:t>Učebnice: ŠTIKOVÁ, Věra. </a:t>
            </a:r>
            <a:r>
              <a:rPr lang="cs-CZ" sz="2000" i="1" dirty="0">
                <a:solidFill>
                  <a:schemeClr val="accent6">
                    <a:lumMod val="75000"/>
                  </a:schemeClr>
                </a:solidFill>
              </a:rPr>
              <a:t>Prvouka 3</a:t>
            </a:r>
            <a:r>
              <a:rPr lang="cs-CZ" sz="2000" dirty="0">
                <a:solidFill>
                  <a:schemeClr val="accent6">
                    <a:lumMod val="75000"/>
                  </a:schemeClr>
                </a:solidFill>
              </a:rPr>
              <a:t>. Brno: Nová škola, s.</a:t>
            </a:r>
            <a:r>
              <a:rPr lang="cs-CZ" sz="2000" dirty="0" err="1">
                <a:solidFill>
                  <a:schemeClr val="accent6">
                    <a:lumMod val="75000"/>
                  </a:schemeClr>
                </a:solidFill>
              </a:rPr>
              <a:t>r.o</a:t>
            </a:r>
            <a:r>
              <a:rPr lang="cs-CZ" sz="2000" dirty="0">
                <a:solidFill>
                  <a:schemeClr val="accent6">
                    <a:lumMod val="75000"/>
                  </a:schemeClr>
                </a:solidFill>
              </a:rPr>
              <a:t>, 2011, ISBN 978-80-7289-256-3</a:t>
            </a:r>
          </a:p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 sz="11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 sz="1100" dirty="0"/>
          </a:p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 sz="1100" dirty="0"/>
          </a:p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 sz="1100" dirty="0">
              <a:solidFill>
                <a:schemeClr val="accent6">
                  <a:lumMod val="75000"/>
                </a:schemeClr>
              </a:solidFill>
              <a:cs typeface="Lucida Sans Unicode" charset="0"/>
            </a:endParaRPr>
          </a:p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 sz="1100" dirty="0">
              <a:solidFill>
                <a:schemeClr val="accent6">
                  <a:lumMod val="75000"/>
                </a:schemeClr>
              </a:solidFill>
              <a:cs typeface="Lucida Sans Unicode" charset="0"/>
            </a:endParaRPr>
          </a:p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 sz="1100" dirty="0">
              <a:cs typeface="Lucida Sans Unicode" charset="0"/>
            </a:endParaRPr>
          </a:p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 sz="1100" dirty="0">
              <a:cs typeface="Lucida Sans Unicode" charset="0"/>
            </a:endParaRPr>
          </a:p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 sz="1100" dirty="0">
              <a:cs typeface="Lucida Sans Unicode" charset="0"/>
            </a:endParaRPr>
          </a:p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 sz="1100" dirty="0">
              <a:cs typeface="Lucida Sans Unicode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Motiv sady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ady Office">
      <a:majorFont>
        <a:latin typeface="Calibri"/>
        <a:ea typeface=""/>
        <a:cs typeface="Lucida Sans Unicode"/>
      </a:majorFont>
      <a:minorFont>
        <a:latin typeface="Calibri"/>
        <a:ea typeface=""/>
        <a:cs typeface="Lucida Sans Unicode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Lucida Sans Unicode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Lucida Sans Unicode" charset="0"/>
          </a:defRPr>
        </a:defPPr>
      </a:lstStyle>
    </a:lnDef>
  </a:objectDefaults>
  <a:extraClrSchemeLst>
    <a:extraClrScheme>
      <a:clrScheme name="Motiv sady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744</TotalTime>
  <Words>444</Words>
  <Application>Microsoft Office PowerPoint</Application>
  <PresentationFormat>Předvádění na obrazovce (4:3)</PresentationFormat>
  <Paragraphs>123</Paragraphs>
  <Slides>10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Vzduch</vt:lpstr>
      <vt:lpstr>Co je to vzduch?</vt:lpstr>
      <vt:lpstr>Snímek 4</vt:lpstr>
      <vt:lpstr>Snímek 5</vt:lpstr>
      <vt:lpstr>Snímek 6</vt:lpstr>
      <vt:lpstr> Víte, kdo nám „vyrábí“ kyslík?</vt:lpstr>
      <vt:lpstr>   Jak tedy poznáme, že je někde vzduch?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Vzduch</dc:title>
  <dc:subject>Prvouka 3</dc:subject>
  <dc:creator>Mgr. Jana Kneřová</dc:creator>
  <cp:lastModifiedBy>Alena T.</cp:lastModifiedBy>
  <cp:revision>89</cp:revision>
  <cp:lastPrinted>1601-01-01T00:00:00Z</cp:lastPrinted>
  <dcterms:created xsi:type="dcterms:W3CDTF">2010-09-06T12:21:50Z</dcterms:created>
  <dcterms:modified xsi:type="dcterms:W3CDTF">2012-12-30T16:42:34Z</dcterms:modified>
  <cp:category/>
</cp:coreProperties>
</file>