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68" r:id="rId4"/>
    <p:sldId id="267" r:id="rId5"/>
    <p:sldId id="258" r:id="rId6"/>
    <p:sldId id="261" r:id="rId7"/>
    <p:sldId id="264" r:id="rId8"/>
    <p:sldId id="270" r:id="rId9"/>
    <p:sldId id="262" r:id="rId10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defRPr kern="1200">
        <a:solidFill>
          <a:schemeClr val="bg1"/>
        </a:solidFill>
        <a:latin typeface="Arial" charset="0"/>
        <a:ea typeface="+mn-ea"/>
        <a:cs typeface="Lucida Sans Unicode" pitchFamily="34" charset="0"/>
      </a:defRPr>
    </a:lvl1pPr>
    <a:lvl2pPr marL="742950" indent="-285750" algn="l" defTabSz="449263" rtl="0" fontAlgn="base">
      <a:spcBef>
        <a:spcPct val="0"/>
      </a:spcBef>
      <a:spcAft>
        <a:spcPct val="0"/>
      </a:spcAft>
      <a:defRPr kern="1200">
        <a:solidFill>
          <a:schemeClr val="bg1"/>
        </a:solidFill>
        <a:latin typeface="Arial" charset="0"/>
        <a:ea typeface="+mn-ea"/>
        <a:cs typeface="Lucida Sans Unicode" pitchFamily="34" charset="0"/>
      </a:defRPr>
    </a:lvl2pPr>
    <a:lvl3pPr marL="1143000" indent="-228600" algn="l" defTabSz="449263" rtl="0" fontAlgn="base">
      <a:spcBef>
        <a:spcPct val="0"/>
      </a:spcBef>
      <a:spcAft>
        <a:spcPct val="0"/>
      </a:spcAft>
      <a:defRPr kern="1200">
        <a:solidFill>
          <a:schemeClr val="bg1"/>
        </a:solidFill>
        <a:latin typeface="Arial" charset="0"/>
        <a:ea typeface="+mn-ea"/>
        <a:cs typeface="Lucida Sans Unicode" pitchFamily="34" charset="0"/>
      </a:defRPr>
    </a:lvl3pPr>
    <a:lvl4pPr marL="1600200" indent="-228600" algn="l" defTabSz="449263" rtl="0" fontAlgn="base">
      <a:spcBef>
        <a:spcPct val="0"/>
      </a:spcBef>
      <a:spcAft>
        <a:spcPct val="0"/>
      </a:spcAft>
      <a:defRPr kern="1200">
        <a:solidFill>
          <a:schemeClr val="bg1"/>
        </a:solidFill>
        <a:latin typeface="Arial" charset="0"/>
        <a:ea typeface="+mn-ea"/>
        <a:cs typeface="Lucida Sans Unicode" pitchFamily="34" charset="0"/>
      </a:defRPr>
    </a:lvl4pPr>
    <a:lvl5pPr marL="2057400" indent="-228600" algn="l" defTabSz="449263" rtl="0" fontAlgn="base">
      <a:spcBef>
        <a:spcPct val="0"/>
      </a:spcBef>
      <a:spcAft>
        <a:spcPct val="0"/>
      </a:spcAft>
      <a:defRPr kern="1200">
        <a:solidFill>
          <a:schemeClr val="bg1"/>
        </a:solidFill>
        <a:latin typeface="Arial" charset="0"/>
        <a:ea typeface="+mn-ea"/>
        <a:cs typeface="Lucida Sans Unicode" pitchFamily="34" charset="0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Lucida Sans Unicode" pitchFamily="34" charset="0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Lucida Sans Unicode" pitchFamily="34" charset="0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Lucida Sans Unicode" pitchFamily="34" charset="0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Lucida Sans Unicode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CC9900"/>
    <a:srgbClr val="996633"/>
    <a:srgbClr val="0099FF"/>
    <a:srgbClr val="0033CC"/>
    <a:srgbClr val="2AA30D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-462" y="-10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AutoShape 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36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>
              <a:cs typeface="Lucida Sans Unicode" charset="0"/>
            </a:endParaRPr>
          </a:p>
        </p:txBody>
      </p:sp>
      <p:sp>
        <p:nvSpPr>
          <p:cNvPr id="2050" name="AutoShape 2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>
              <a:cs typeface="Lucida Sans Unicode" charset="0"/>
            </a:endParaRPr>
          </a:p>
        </p:txBody>
      </p:sp>
      <p:sp>
        <p:nvSpPr>
          <p:cNvPr id="2051" name="AutoShape 3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>
              <a:cs typeface="Lucida Sans Unicode" charset="0"/>
            </a:endParaRPr>
          </a:p>
        </p:txBody>
      </p:sp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0" y="0"/>
            <a:ext cx="29718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>
              <a:cs typeface="Lucida Sans Unicode" charset="0"/>
            </a:endParaRPr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dt"/>
          </p:nvPr>
        </p:nvSpPr>
        <p:spPr bwMode="auto">
          <a:xfrm>
            <a:off x="3884613" y="0"/>
            <a:ext cx="2967037" cy="4524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buClrTx/>
              <a:buSzPct val="100000"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Calibri" pitchFamily="32" charset="0"/>
                <a:cs typeface="Lucida Sans Unicode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271" name="Rectangle 6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67238" cy="3424238"/>
          </a:xfrm>
          <a:prstGeom prst="rect">
            <a:avLst/>
          </a:prstGeom>
          <a:noFill/>
          <a:ln w="12600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55" name="Rectangle 7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1638" cy="41100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  <p:sp>
        <p:nvSpPr>
          <p:cNvPr id="2056" name="Text Box 8"/>
          <p:cNvSpPr txBox="1">
            <a:spLocks noChangeArrowheads="1"/>
          </p:cNvSpPr>
          <p:nvPr/>
        </p:nvSpPr>
        <p:spPr bwMode="auto">
          <a:xfrm>
            <a:off x="0" y="8683625"/>
            <a:ext cx="29718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>
              <a:cs typeface="Lucida Sans Unicode" charset="0"/>
            </a:endParaRPr>
          </a:p>
        </p:txBody>
      </p:sp>
      <p:sp>
        <p:nvSpPr>
          <p:cNvPr id="2057" name="Rectangle 9"/>
          <p:cNvSpPr>
            <a:spLocks noGrp="1" noChangeArrowheads="1"/>
          </p:cNvSpPr>
          <p:nvPr>
            <p:ph type="sldNum"/>
          </p:nvPr>
        </p:nvSpPr>
        <p:spPr bwMode="auto">
          <a:xfrm>
            <a:off x="3884613" y="8685213"/>
            <a:ext cx="2967037" cy="4524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buClrTx/>
              <a:buSzPct val="100000"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Calibri" pitchFamily="32" charset="0"/>
                <a:cs typeface="Lucida Sans Unicode" charset="0"/>
              </a:defRPr>
            </a:lvl1pPr>
          </a:lstStyle>
          <a:p>
            <a:pPr>
              <a:defRPr/>
            </a:pPr>
            <a:fld id="{3C3F034C-218F-49C0-AE3B-F66C1B05DA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9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1297D952-9E34-48E8-B3BD-F67B872AA7E0}" type="slidenum">
              <a:rPr lang="cs-CZ" smtClean="0">
                <a:latin typeface="Calibri" pitchFamily="34" charset="0"/>
                <a:cs typeface="Lucida Sans Unicode" pitchFamily="34" charset="0"/>
              </a:rPr>
              <a:pPr/>
              <a:t>1</a:t>
            </a:fld>
            <a:endParaRPr lang="cs-CZ" smtClean="0">
              <a:latin typeface="Calibri" pitchFamily="34" charset="0"/>
              <a:cs typeface="Lucida Sans Unicode" pitchFamily="34" charset="0"/>
            </a:endParaRPr>
          </a:p>
        </p:txBody>
      </p:sp>
      <p:sp>
        <p:nvSpPr>
          <p:cNvPr id="12291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/>
          </a:p>
        </p:txBody>
      </p:sp>
      <p:sp>
        <p:nvSpPr>
          <p:cNvPr id="12292" name="Rectangle 2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6400" cy="4208463"/>
          </a:xfrm>
          <a:noFill/>
          <a:ln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  <p:sp>
        <p:nvSpPr>
          <p:cNvPr id="12293" name="Text Box 3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b"/>
          <a:lstStyle/>
          <a:p>
            <a:pPr algn="r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fld id="{D2CA6699-9FCE-4AB3-884A-DECCAFA5815D}" type="slidenum">
              <a:rPr lang="cs-CZ" sz="1200">
                <a:solidFill>
                  <a:srgbClr val="000000"/>
                </a:solidFill>
                <a:latin typeface="Calibri" pitchFamily="34" charset="0"/>
              </a:rPr>
              <a:pPr algn="r">
                <a:buSzPct val="100000"/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t>1</a:t>
            </a:fld>
            <a:endParaRPr lang="cs-CZ" sz="1200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9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AC4BB6CA-4245-4CEE-A94A-2008777F6F8F}" type="slidenum">
              <a:rPr lang="cs-CZ" smtClean="0">
                <a:latin typeface="Calibri" pitchFamily="34" charset="0"/>
                <a:cs typeface="Lucida Sans Unicode" pitchFamily="34" charset="0"/>
              </a:rPr>
              <a:pPr/>
              <a:t>2</a:t>
            </a:fld>
            <a:endParaRPr lang="cs-CZ" smtClean="0">
              <a:latin typeface="Calibri" pitchFamily="34" charset="0"/>
              <a:cs typeface="Lucida Sans Unicode" pitchFamily="34" charset="0"/>
            </a:endParaRPr>
          </a:p>
        </p:txBody>
      </p:sp>
      <p:sp>
        <p:nvSpPr>
          <p:cNvPr id="13315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/>
          </a:p>
        </p:txBody>
      </p:sp>
      <p:sp>
        <p:nvSpPr>
          <p:cNvPr id="13316" name="Rectangle 2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6400" cy="4208463"/>
          </a:xfrm>
          <a:noFill/>
          <a:ln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  <p:sp>
        <p:nvSpPr>
          <p:cNvPr id="13317" name="Text Box 3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b"/>
          <a:lstStyle/>
          <a:p>
            <a:pPr algn="r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fld id="{BE6A1655-05C8-4DA9-8C0D-1AF828335C34}" type="slidenum">
              <a:rPr lang="cs-CZ" sz="1200">
                <a:solidFill>
                  <a:srgbClr val="000000"/>
                </a:solidFill>
                <a:latin typeface="Calibri" pitchFamily="34" charset="0"/>
              </a:rPr>
              <a:pPr algn="r">
                <a:buSzPct val="100000"/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t>2</a:t>
            </a:fld>
            <a:endParaRPr lang="cs-CZ" sz="1200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9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F96FEADF-6127-4FB7-96C1-541FFDF4EF42}" type="slidenum">
              <a:rPr lang="cs-CZ" smtClean="0">
                <a:latin typeface="Calibri" pitchFamily="34" charset="0"/>
                <a:cs typeface="Lucida Sans Unicode" pitchFamily="34" charset="0"/>
              </a:rPr>
              <a:pPr/>
              <a:t>3</a:t>
            </a:fld>
            <a:endParaRPr lang="cs-CZ" smtClean="0">
              <a:latin typeface="Calibri" pitchFamily="34" charset="0"/>
              <a:cs typeface="Lucida Sans Unicode" pitchFamily="34" charset="0"/>
            </a:endParaRPr>
          </a:p>
        </p:txBody>
      </p:sp>
      <p:sp>
        <p:nvSpPr>
          <p:cNvPr id="14339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/>
          </a:p>
        </p:txBody>
      </p:sp>
      <p:sp>
        <p:nvSpPr>
          <p:cNvPr id="14340" name="Rectangle 2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6400" cy="4208463"/>
          </a:xfrm>
          <a:noFill/>
          <a:ln/>
        </p:spPr>
        <p:txBody>
          <a:bodyPr wrap="none" anchor="ctr"/>
          <a:lstStyle/>
          <a:p>
            <a:endParaRPr lang="cs-CZ" dirty="0" smtClean="0">
              <a:latin typeface="Times New Roman" pitchFamily="18" charset="0"/>
            </a:endParaRPr>
          </a:p>
        </p:txBody>
      </p:sp>
      <p:sp>
        <p:nvSpPr>
          <p:cNvPr id="14341" name="Text Box 3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b"/>
          <a:lstStyle/>
          <a:p>
            <a:pPr algn="r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fld id="{8EAD51C1-C79B-410A-B8A3-0C6029370C4D}" type="slidenum">
              <a:rPr lang="cs-CZ" sz="1200">
                <a:solidFill>
                  <a:srgbClr val="000000"/>
                </a:solidFill>
                <a:latin typeface="Calibri" pitchFamily="34" charset="0"/>
              </a:rPr>
              <a:pPr algn="r">
                <a:buSzPct val="100000"/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t>3</a:t>
            </a:fld>
            <a:endParaRPr lang="cs-CZ" sz="1200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9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BDFCC267-F3EB-4084-A6A9-DBE8C180C80E}" type="slidenum">
              <a:rPr lang="cs-CZ" smtClean="0">
                <a:latin typeface="Calibri" pitchFamily="34" charset="0"/>
                <a:cs typeface="Lucida Sans Unicode" pitchFamily="34" charset="0"/>
              </a:rPr>
              <a:pPr/>
              <a:t>4</a:t>
            </a:fld>
            <a:endParaRPr lang="cs-CZ" smtClean="0">
              <a:latin typeface="Calibri" pitchFamily="34" charset="0"/>
              <a:cs typeface="Lucida Sans Unicode" pitchFamily="34" charset="0"/>
            </a:endParaRPr>
          </a:p>
        </p:txBody>
      </p:sp>
      <p:sp>
        <p:nvSpPr>
          <p:cNvPr id="15363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/>
          </a:p>
        </p:txBody>
      </p:sp>
      <p:sp>
        <p:nvSpPr>
          <p:cNvPr id="15364" name="Rectangle 2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6400" cy="4208463"/>
          </a:xfrm>
          <a:noFill/>
          <a:ln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  <p:sp>
        <p:nvSpPr>
          <p:cNvPr id="15365" name="Text Box 3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b"/>
          <a:lstStyle/>
          <a:p>
            <a:pPr algn="r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fld id="{B3C144CB-C220-44D1-AE31-14546B204CF8}" type="slidenum">
              <a:rPr lang="cs-CZ" sz="1200">
                <a:solidFill>
                  <a:srgbClr val="000000"/>
                </a:solidFill>
                <a:latin typeface="Calibri" pitchFamily="34" charset="0"/>
              </a:rPr>
              <a:pPr algn="r">
                <a:buSzPct val="100000"/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t>4</a:t>
            </a:fld>
            <a:endParaRPr lang="cs-CZ" sz="1200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9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08F654F8-ACEC-481B-A82A-FCB5BA4CE4E4}" type="slidenum">
              <a:rPr lang="cs-CZ" smtClean="0">
                <a:latin typeface="Calibri" pitchFamily="34" charset="0"/>
                <a:cs typeface="Lucida Sans Unicode" pitchFamily="34" charset="0"/>
              </a:rPr>
              <a:pPr/>
              <a:t>5</a:t>
            </a:fld>
            <a:endParaRPr lang="cs-CZ" smtClean="0">
              <a:latin typeface="Calibri" pitchFamily="34" charset="0"/>
              <a:cs typeface="Lucida Sans Unicode" pitchFamily="34" charset="0"/>
            </a:endParaRPr>
          </a:p>
        </p:txBody>
      </p:sp>
      <p:sp>
        <p:nvSpPr>
          <p:cNvPr id="16387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/>
          </a:p>
        </p:txBody>
      </p:sp>
      <p:sp>
        <p:nvSpPr>
          <p:cNvPr id="16388" name="Rectangle 2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6400" cy="4208463"/>
          </a:xfrm>
          <a:noFill/>
          <a:ln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  <p:sp>
        <p:nvSpPr>
          <p:cNvPr id="16389" name="Text Box 3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b"/>
          <a:lstStyle/>
          <a:p>
            <a:pPr algn="r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fld id="{BD24ECF6-6622-437E-9D2E-C5BC67277726}" type="slidenum">
              <a:rPr lang="cs-CZ" sz="1200">
                <a:solidFill>
                  <a:srgbClr val="000000"/>
                </a:solidFill>
                <a:latin typeface="Calibri" pitchFamily="34" charset="0"/>
              </a:rPr>
              <a:pPr algn="r">
                <a:buSzPct val="100000"/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t>5</a:t>
            </a:fld>
            <a:endParaRPr lang="cs-CZ" sz="1200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9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57CD6217-557C-4866-8E8F-B9155C54BBA0}" type="slidenum">
              <a:rPr lang="cs-CZ" smtClean="0">
                <a:latin typeface="Calibri" pitchFamily="34" charset="0"/>
                <a:cs typeface="Lucida Sans Unicode" pitchFamily="34" charset="0"/>
              </a:rPr>
              <a:pPr/>
              <a:t>6</a:t>
            </a:fld>
            <a:endParaRPr lang="cs-CZ" smtClean="0">
              <a:latin typeface="Calibri" pitchFamily="34" charset="0"/>
              <a:cs typeface="Lucida Sans Unicode" pitchFamily="34" charset="0"/>
            </a:endParaRPr>
          </a:p>
        </p:txBody>
      </p:sp>
      <p:sp>
        <p:nvSpPr>
          <p:cNvPr id="17411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/>
          </a:p>
        </p:txBody>
      </p:sp>
      <p:sp>
        <p:nvSpPr>
          <p:cNvPr id="17412" name="Rectangle 2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6400" cy="4208463"/>
          </a:xfrm>
          <a:noFill/>
          <a:ln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  <p:sp>
        <p:nvSpPr>
          <p:cNvPr id="17413" name="Text Box 3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b"/>
          <a:lstStyle/>
          <a:p>
            <a:pPr algn="r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fld id="{FB2C9246-604E-464B-9145-C71A02C50724}" type="slidenum">
              <a:rPr lang="cs-CZ" sz="1200">
                <a:solidFill>
                  <a:srgbClr val="000000"/>
                </a:solidFill>
                <a:latin typeface="Calibri" pitchFamily="34" charset="0"/>
              </a:rPr>
              <a:pPr algn="r">
                <a:buSzPct val="100000"/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t>6</a:t>
            </a:fld>
            <a:endParaRPr lang="cs-CZ" sz="1200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9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4785D5A9-8D01-4A6A-AF9E-6DC6419E86CE}" type="slidenum">
              <a:rPr lang="cs-CZ" smtClean="0">
                <a:latin typeface="Calibri" pitchFamily="34" charset="0"/>
                <a:cs typeface="Lucida Sans Unicode" pitchFamily="34" charset="0"/>
              </a:rPr>
              <a:pPr/>
              <a:t>7</a:t>
            </a:fld>
            <a:endParaRPr lang="cs-CZ" smtClean="0">
              <a:latin typeface="Calibri" pitchFamily="34" charset="0"/>
              <a:cs typeface="Lucida Sans Unicode" pitchFamily="34" charset="0"/>
            </a:endParaRPr>
          </a:p>
        </p:txBody>
      </p:sp>
      <p:sp>
        <p:nvSpPr>
          <p:cNvPr id="18435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/>
          </a:p>
        </p:txBody>
      </p:sp>
      <p:sp>
        <p:nvSpPr>
          <p:cNvPr id="18436" name="Rectangle 2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6400" cy="4208463"/>
          </a:xfrm>
          <a:noFill/>
          <a:ln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  <p:sp>
        <p:nvSpPr>
          <p:cNvPr id="18437" name="Text Box 3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b"/>
          <a:lstStyle/>
          <a:p>
            <a:pPr algn="r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fld id="{9453E80D-4980-4102-A3AD-B56216E0061F}" type="slidenum">
              <a:rPr lang="cs-CZ" sz="1200">
                <a:solidFill>
                  <a:srgbClr val="000000"/>
                </a:solidFill>
                <a:latin typeface="Calibri" pitchFamily="34" charset="0"/>
              </a:rPr>
              <a:pPr algn="r">
                <a:buSzPct val="100000"/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t>7</a:t>
            </a:fld>
            <a:endParaRPr lang="cs-CZ" sz="1200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latin typeface="Times New Roman" pitchFamily="18" charset="0"/>
              </a:rPr>
              <a:t>Tuto hru je dobré pustit v další samostatné hodině. </a:t>
            </a:r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7777CAA5-3ED8-43EB-9F62-72FCE3A08933}" type="slidenum">
              <a:rPr lang="cs-CZ" smtClean="0">
                <a:latin typeface="Calibri" pitchFamily="34" charset="0"/>
                <a:cs typeface="Lucida Sans Unicode" pitchFamily="34" charset="0"/>
              </a:rPr>
              <a:pPr/>
              <a:t>8</a:t>
            </a:fld>
            <a:endParaRPr lang="cs-CZ" smtClean="0">
              <a:latin typeface="Calibri" pitchFamily="34" charset="0"/>
              <a:cs typeface="Lucida Sans Unicode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9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3C370C52-A931-488B-82FA-99AAF8F0724E}" type="slidenum">
              <a:rPr lang="cs-CZ" smtClean="0">
                <a:latin typeface="Calibri" pitchFamily="34" charset="0"/>
                <a:cs typeface="Lucida Sans Unicode" pitchFamily="34" charset="0"/>
              </a:rPr>
              <a:pPr/>
              <a:t>9</a:t>
            </a:fld>
            <a:endParaRPr lang="cs-CZ" smtClean="0">
              <a:latin typeface="Calibri" pitchFamily="34" charset="0"/>
              <a:cs typeface="Lucida Sans Unicode" pitchFamily="34" charset="0"/>
            </a:endParaRPr>
          </a:p>
        </p:txBody>
      </p:sp>
      <p:sp>
        <p:nvSpPr>
          <p:cNvPr id="20483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/>
          </a:p>
        </p:txBody>
      </p:sp>
      <p:sp>
        <p:nvSpPr>
          <p:cNvPr id="20484" name="Rectangle 2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6400" cy="4208463"/>
          </a:xfrm>
          <a:noFill/>
          <a:ln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  <p:sp>
        <p:nvSpPr>
          <p:cNvPr id="20485" name="Text Box 3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b"/>
          <a:lstStyle/>
          <a:p>
            <a:pPr algn="r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fld id="{07100994-D0E3-42D4-AE76-A36B30F1A019}" type="slidenum">
              <a:rPr lang="cs-CZ" sz="1200">
                <a:solidFill>
                  <a:srgbClr val="000000"/>
                </a:solidFill>
                <a:latin typeface="Calibri" pitchFamily="34" charset="0"/>
              </a:rPr>
              <a:pPr algn="r">
                <a:buSzPct val="100000"/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t>9</a:t>
            </a:fld>
            <a:endParaRPr lang="cs-CZ" sz="1200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22.6.2012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32EFE9-64D8-409E-9BAE-2AAEB7574F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22.6.2012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A83DE1-4C60-47B7-ACC7-25EC137BBC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22.6.2012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A8150F-C70E-42FB-BC31-5E3F9F2665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5425" cy="52911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0200"/>
            <a:ext cx="4037013" cy="52911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22.6.2012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51D5B8-F126-46B8-99C2-C49AB6FA5B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22.6.2012</a:t>
            </a:r>
          </a:p>
        </p:txBody>
      </p:sp>
      <p:sp>
        <p:nvSpPr>
          <p:cNvPr id="8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03D395-A493-48B2-82FD-5524B8C94B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22.6.2012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09D099-D3E2-43ED-B732-6F8F6993EB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22.6.2012</a:t>
            </a:r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50B173-B97F-402A-8AC3-BA435B8CC1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22.6.2012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80059B-B7B3-4DDF-AFDD-1EA6CB4E2B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22.6.2012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F3809F-7F8D-45AA-83A1-846B3F3C75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22.6.2012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1E701E-2712-4F90-B14B-6758B98ABB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128588"/>
            <a:ext cx="2055813" cy="676275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8588"/>
            <a:ext cx="6016625" cy="676275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22.6.2012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FBC028-2311-432C-BE58-64D4E5B745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85C2FF"/>
            </a:gs>
            <a:gs pos="39999">
              <a:srgbClr val="85C2FF"/>
            </a:gs>
            <a:gs pos="70000">
              <a:srgbClr val="C4D6EB"/>
            </a:gs>
            <a:gs pos="78999">
              <a:srgbClr val="5E9EFF"/>
            </a:gs>
            <a:gs pos="100000">
              <a:srgbClr val="FFEBFA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8588"/>
            <a:ext cx="8224838" cy="14335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4838" cy="529113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3175"/>
            <a:ext cx="2128838" cy="3667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SzPct val="100000"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cs typeface="Lucida Sans Unicode" charset="0"/>
              </a:defRPr>
            </a:lvl1pPr>
          </a:lstStyle>
          <a:p>
            <a:pPr>
              <a:defRPr/>
            </a:pPr>
            <a:r>
              <a:rPr lang="cs-CZ"/>
              <a:t>22.6.2012</a:t>
            </a:r>
          </a:p>
        </p:txBody>
      </p:sp>
      <p:sp>
        <p:nvSpPr>
          <p:cNvPr id="1028" name="Text Box 4"/>
          <p:cNvSpPr txBox="1">
            <a:spLocks noChangeArrowheads="1"/>
          </p:cNvSpPr>
          <p:nvPr/>
        </p:nvSpPr>
        <p:spPr bwMode="auto">
          <a:xfrm>
            <a:off x="3124200" y="6308725"/>
            <a:ext cx="28956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>
              <a:cs typeface="Lucida Sans Unicode" charset="0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3175"/>
            <a:ext cx="2128838" cy="3667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SzPct val="100000"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cs typeface="Lucida Sans Unicode" charset="0"/>
              </a:defRPr>
            </a:lvl1pPr>
          </a:lstStyle>
          <a:p>
            <a:pPr>
              <a:defRPr/>
            </a:pPr>
            <a:fld id="{557694E5-5C19-4BD5-A4E7-EFE3442F40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/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Calibri" pitchFamily="32" charset="0"/>
          <a:cs typeface="Lucida Sans Unicode" charset="0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Calibri" pitchFamily="32" charset="0"/>
          <a:cs typeface="Lucida Sans Unicode" charset="0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Calibri" pitchFamily="32" charset="0"/>
          <a:cs typeface="Lucida Sans Unicode" charset="0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Calibri" pitchFamily="32" charset="0"/>
          <a:cs typeface="Lucida Sans Unicode" charset="0"/>
        </a:defRPr>
      </a:lvl5pPr>
      <a:lvl6pPr marL="25146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cs typeface="Lucida Sans Unicode" charset="0"/>
        </a:defRPr>
      </a:lvl6pPr>
      <a:lvl7pPr marL="29718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cs typeface="Lucida Sans Unicode" charset="0"/>
        </a:defRPr>
      </a:lvl7pPr>
      <a:lvl8pPr marL="34290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cs typeface="Lucida Sans Unicode" charset="0"/>
        </a:defRPr>
      </a:lvl8pPr>
      <a:lvl9pPr marL="38862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cs typeface="Lucida Sans Unicode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800">
          <a:solidFill>
            <a:srgbClr val="000000"/>
          </a:solidFill>
          <a:latin typeface="+mn-lt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400">
          <a:solidFill>
            <a:srgbClr val="000000"/>
          </a:solidFill>
          <a:latin typeface="+mn-lt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cs typeface="+mn-cs"/>
        </a:defRPr>
      </a:lvl5pPr>
      <a:lvl6pPr marL="25146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6pPr>
      <a:lvl7pPr marL="29718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7pPr>
      <a:lvl8pPr marL="34290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8pPr>
      <a:lvl9pPr marL="3886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hrajozemi.cz/aktualni-kolo.aspx?archiv=01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hrajozemi.cz/aktualni-kolo.aspx?archiv=01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 Box 2"/>
          <p:cNvSpPr txBox="1">
            <a:spLocks noChangeArrowheads="1"/>
          </p:cNvSpPr>
          <p:nvPr/>
        </p:nvSpPr>
        <p:spPr bwMode="auto">
          <a:xfrm>
            <a:off x="428625" y="1785938"/>
            <a:ext cx="8372475" cy="28575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/>
          </a:p>
        </p:txBody>
      </p:sp>
      <p:pic>
        <p:nvPicPr>
          <p:cNvPr id="2051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813" y="160338"/>
            <a:ext cx="5903912" cy="1441450"/>
          </a:xfrm>
          <a:prstGeom prst="rect">
            <a:avLst/>
          </a:prstGeom>
          <a:solidFill>
            <a:srgbClr val="FFFFFF"/>
          </a:solidFill>
          <a:ln w="28575">
            <a:noFill/>
            <a:round/>
            <a:headEnd/>
            <a:tailEnd/>
          </a:ln>
        </p:spPr>
      </p:pic>
      <p:graphicFrame>
        <p:nvGraphicFramePr>
          <p:cNvPr id="6" name="Group 3"/>
          <p:cNvGraphicFramePr>
            <a:graphicFrameLocks noGrp="1"/>
          </p:cNvGraphicFramePr>
          <p:nvPr/>
        </p:nvGraphicFramePr>
        <p:xfrm>
          <a:off x="179512" y="1916832"/>
          <a:ext cx="8784974" cy="4321392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4294879"/>
                <a:gridCol w="4490095"/>
              </a:tblGrid>
              <a:tr h="333571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>
                              <a:lumMod val="95000"/>
                            </a:schemeClr>
                          </a:solidFill>
                          <a:effectLst/>
                        </a:rPr>
                        <a:t>Název školy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>
                            <a:lumMod val="95000"/>
                          </a:schemeClr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>
                              <a:lumMod val="95000"/>
                            </a:schemeClr>
                          </a:solidFill>
                          <a:effectLst/>
                        </a:rPr>
                        <a:t>Plavská</a:t>
                      </a: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>
                              <a:lumMod val="95000"/>
                            </a:schemeClr>
                          </a:solidFill>
                          <a:effectLst/>
                        </a:rPr>
                        <a:t> 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>
                            <a:lumMod val="95000"/>
                          </a:schemeClr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333571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>
                              <a:lumMod val="95000"/>
                            </a:schemeClr>
                          </a:solidFill>
                          <a:effectLst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>
                            <a:lumMod val="95000"/>
                          </a:schemeClr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>
                              <a:lumMod val="95000"/>
                            </a:schemeClr>
                          </a:solidFill>
                          <a:effectLst/>
                        </a:rPr>
                        <a:t>Mgr. Jana </a:t>
                      </a:r>
                      <a:r>
                        <a:rPr kumimoji="0" lang="cs-CZ" sz="180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>
                              <a:lumMod val="95000"/>
                            </a:schemeClr>
                          </a:solidFill>
                          <a:effectLst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>
                            <a:lumMod val="95000"/>
                          </a:schemeClr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766501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>
                              <a:lumMod val="95000"/>
                            </a:schemeClr>
                          </a:solidFill>
                          <a:effectLst/>
                        </a:rPr>
                        <a:t>Název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>
                            <a:lumMod val="95000"/>
                          </a:schemeClr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>
                              <a:lumMod val="95000"/>
                            </a:schemeClr>
                          </a:solidFill>
                          <a:effectLst/>
                        </a:rPr>
                        <a:t>VY_32_INOVACE_09_PRV_Voda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>
                            <a:lumMod val="95000"/>
                          </a:schemeClr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2555436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>
                              <a:lumMod val="95000"/>
                            </a:schemeClr>
                          </a:solidFill>
                          <a:effectLst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>
                            <a:lumMod val="95000"/>
                          </a:schemeClr>
                        </a:solidFill>
                        <a:effectLst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>
                              <a:lumMod val="95000"/>
                            </a:schemeClr>
                          </a:solidFill>
                          <a:effectLst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>
                            <a:lumMod val="95000"/>
                          </a:schemeClr>
                        </a:solidFill>
                        <a:effectLst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>
                              <a:lumMod val="95000"/>
                            </a:schemeClr>
                          </a:solidFill>
                          <a:effectLst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>
                            <a:lumMod val="95000"/>
                          </a:schemeClr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bg1">
                              <a:lumMod val="8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PRV 3 – Neživá příroda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>
                            <a:lumMod val="95000"/>
                          </a:schemeClr>
                        </a:solidFill>
                        <a:effectLst/>
                      </a:endParaRPr>
                    </a:p>
                    <a:p>
                      <a:r>
                        <a:rPr lang="cs-CZ" sz="1800" kern="1200" dirty="0" smtClean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>
                            <a:lumMod val="95000"/>
                          </a:schemeClr>
                        </a:solidFill>
                        <a:effectLst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dirty="0" smtClean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Seznámení s vodou jako s nezbytnou podmínkou života. Koloběh vody v přírodě. Pokus se slanou vodou. Interaktivní hra.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>
                            <a:lumMod val="95000"/>
                          </a:schemeClr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33231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buFont typeface="Times New Roman" pitchFamily="16" charset="0"/>
              <a:buNone/>
              <a:defRPr/>
            </a:pPr>
            <a:r>
              <a:rPr lang="cs-CZ" sz="9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Voda</a:t>
            </a:r>
            <a:endParaRPr lang="cs-CZ" sz="96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 descr="a-vodopád 3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3573016"/>
            <a:ext cx="2459332" cy="280771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19050">
            <a:solidFill>
              <a:schemeClr val="accent6">
                <a:lumMod val="75000"/>
              </a:schemeClr>
            </a:solidFill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Obrázek 9" descr="a-vodopád 4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942624" y="4293096"/>
            <a:ext cx="2674634" cy="208823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19050">
            <a:solidFill>
              <a:schemeClr val="accent6">
                <a:lumMod val="75000"/>
              </a:schemeClr>
            </a:solidFill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3077" name="Picture 10" descr="C:\Documents and Settings\Alena T\Local Settings\Temporary Internet Files\Content.IE5\B6JHSBWH\MC900440407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6775" y="188913"/>
            <a:ext cx="2808288" cy="2808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3" name="Picture 11" descr="C:\Documents and Settings\Alena T\Local Settings\Temporary Internet Files\Content.IE5\YYKPFQQT\MP90043063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1043608" y="764704"/>
            <a:ext cx="2098353" cy="140491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19050">
            <a:solidFill>
              <a:schemeClr val="accent6">
                <a:lumMod val="75000"/>
              </a:schemeClr>
            </a:solidFill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Font typeface="Times New Roman" pitchFamily="16" charset="0"/>
              <a:buNone/>
              <a:defRPr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Kde všude najdeme vodu?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088" y="1341438"/>
            <a:ext cx="7750175" cy="23082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742950" indent="-742950"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600" b="1" dirty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Lucida Sans Unicode" charset="0"/>
              </a:rPr>
              <a:t>1. na povrchu </a:t>
            </a:r>
          </a:p>
          <a:p>
            <a:pPr marL="742950" indent="-742950">
              <a:buClr>
                <a:srgbClr val="000000"/>
              </a:buClr>
              <a:buSzPct val="100000"/>
              <a:buFont typeface="Times New Roman" pitchFamily="16" charset="0"/>
              <a:buAutoNum type="arabicPeriod"/>
              <a:defRPr/>
            </a:pPr>
            <a:endParaRPr lang="cs-CZ" sz="3600" b="1" dirty="0">
              <a:solidFill>
                <a:srgbClr val="CC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Lucida Sans Unicode" charset="0"/>
            </a:endParaRPr>
          </a:p>
          <a:p>
            <a:pPr marL="742950" indent="-742950"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3600" b="1" dirty="0">
              <a:solidFill>
                <a:srgbClr val="CC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Lucida Sans Unicode" charset="0"/>
            </a:endParaRPr>
          </a:p>
          <a:p>
            <a:pPr marL="742950" indent="-742950"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600" b="1" dirty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Lucida Sans Unicode" charset="0"/>
              </a:rPr>
              <a:t>2. pod povrchem – podzemní voda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55650" y="3789363"/>
            <a:ext cx="7624763" cy="9540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Lucida Sans Unicode" charset="0"/>
              </a:rPr>
              <a:t>Další možnosti: déšť, vodní pára, led, rosa, </a:t>
            </a: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Lucida Sans Unicode" charset="0"/>
              </a:rPr>
              <a:t>                            jinovatka</a:t>
            </a:r>
          </a:p>
        </p:txBody>
      </p:sp>
      <p:pic>
        <p:nvPicPr>
          <p:cNvPr id="4111" name="Picture 15" descr="C:\Documents and Settings\Alena T\Local Settings\Temporary Internet Files\Content.IE5\I2UEUHMN\MP90040001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1268760"/>
            <a:ext cx="2173248" cy="144826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19050">
            <a:solidFill>
              <a:schemeClr val="accent6">
                <a:lumMod val="75000"/>
              </a:schemeClr>
            </a:solidFill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6" name="TextovéPole 15"/>
          <p:cNvSpPr txBox="1"/>
          <p:nvPr/>
        </p:nvSpPr>
        <p:spPr>
          <a:xfrm>
            <a:off x="827088" y="4797425"/>
            <a:ext cx="4383087" cy="5222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voda i v těle člověka?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1116013" y="5300663"/>
            <a:ext cx="7835900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Ano, tělo člověka i živočichů obsahuje vodu!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3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35" name="Picture 15" descr="C:\Documents and Settings\Alena T\Local Settings\Temporary Internet Files\Content.IE5\I2UEUHMN\MP900403289[1].jpg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0" y="0"/>
            <a:ext cx="9717509" cy="7101408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611188" y="765175"/>
            <a:ext cx="5897562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200" b="1" dirty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Lucida Sans Unicode" charset="0"/>
              </a:rPr>
              <a:t>Kde je nejvíce vody na Zemi?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1476375" y="1700213"/>
            <a:ext cx="7408863" cy="5857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Nejvíce vody je v mořích a oceánech</a:t>
            </a:r>
            <a:r>
              <a:rPr lang="cs-CZ" sz="2800" b="1" dirty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  <p:pic>
        <p:nvPicPr>
          <p:cNvPr id="5134" name="Picture 14" descr="C:\Documents and Settings\Alena T\Local Settings\Temporary Internet Files\Content.IE5\YYKPFQQT\MC900440571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4005064"/>
            <a:ext cx="2304256" cy="230425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19050">
            <a:solidFill>
              <a:schemeClr val="tx1"/>
            </a:solidFill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126" name="Zaoblený obdélníkový popisek 18"/>
          <p:cNvSpPr>
            <a:spLocks noChangeArrowheads="1"/>
          </p:cNvSpPr>
          <p:nvPr/>
        </p:nvSpPr>
        <p:spPr bwMode="auto">
          <a:xfrm>
            <a:off x="250825" y="2781300"/>
            <a:ext cx="4033838" cy="1295400"/>
          </a:xfrm>
          <a:prstGeom prst="wedgeRoundRectCallout">
            <a:avLst>
              <a:gd name="adj1" fmla="val -20833"/>
              <a:gd name="adj2" fmla="val 62500"/>
              <a:gd name="adj3" fmla="val 16667"/>
            </a:avLst>
          </a:prstGeom>
          <a:solidFill>
            <a:srgbClr val="00B8FF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/>
              <a:t>Tak to je dobré, to si můžeme vyjet na delší výlet na člunu na moře                 a nemusíme si ani brát žádnou vodu, když je jí tolik kolem…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4500563" y="2924175"/>
            <a:ext cx="4097337" cy="9540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800" b="1" dirty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Přemýšlí Petřík dobře?</a:t>
            </a:r>
          </a:p>
          <a:p>
            <a:pPr>
              <a:defRPr/>
            </a:pPr>
            <a:r>
              <a:rPr lang="cs-CZ" sz="2800" b="1" dirty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Vysvětli.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4200525" y="4005263"/>
            <a:ext cx="4943475" cy="20621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Vodu z moře a oceánu</a:t>
            </a:r>
          </a:p>
          <a:p>
            <a:pPr>
              <a:defRPr/>
            </a:pPr>
            <a:r>
              <a:rPr lang="cs-CZ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nemůžeme pít, je hodně </a:t>
            </a:r>
          </a:p>
          <a:p>
            <a:pPr>
              <a:defRPr/>
            </a:pPr>
            <a:r>
              <a:rPr lang="cs-CZ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slaná!</a:t>
            </a:r>
          </a:p>
          <a:p>
            <a:pPr>
              <a:defRPr/>
            </a:pPr>
            <a:endParaRPr lang="cs-CZ" sz="32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5126" grpId="0" animBg="1"/>
      <p:bldP spid="20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Font typeface="Times New Roman" pitchFamily="16" charset="0"/>
              <a:buNone/>
              <a:defRPr/>
            </a:pPr>
            <a:r>
              <a:rPr lang="cs-CZ" sz="4800" b="1" dirty="0" smtClean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Víš, čím se liší rybník od jezera?</a:t>
            </a:r>
            <a:endParaRPr lang="cs-CZ" sz="4800" b="1" dirty="0">
              <a:solidFill>
                <a:srgbClr val="CC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650" y="1989138"/>
            <a:ext cx="8094663" cy="40322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Lucida Sans Unicode" charset="0"/>
              </a:rPr>
              <a:t>Rybník je uměle vytvořená vodní nádrž.</a:t>
            </a: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3200" b="1" dirty="0">
              <a:solidFill>
                <a:srgbClr val="CC9900"/>
              </a:solidFill>
              <a:cs typeface="Lucida Sans Unicode" charset="0"/>
            </a:endParaRP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3200" b="1" dirty="0">
              <a:solidFill>
                <a:srgbClr val="CC9900"/>
              </a:solidFill>
              <a:cs typeface="Lucida Sans Unicode" charset="0"/>
            </a:endParaRP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200" b="1" dirty="0">
                <a:solidFill>
                  <a:srgbClr val="CC9900"/>
                </a:solidFill>
                <a:cs typeface="Lucida Sans Unicode" charset="0"/>
              </a:rPr>
              <a:t>                 </a:t>
            </a: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3200" b="1" dirty="0">
              <a:solidFill>
                <a:srgbClr val="CC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Lucida Sans Unicode" charset="0"/>
            </a:endParaRP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3200" b="1" dirty="0">
              <a:solidFill>
                <a:srgbClr val="CC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Lucida Sans Unicode" charset="0"/>
            </a:endParaRP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Lucida Sans Unicode" charset="0"/>
              </a:rPr>
              <a:t>Jezero je přírodní vodní </a:t>
            </a: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Lucida Sans Unicode" charset="0"/>
              </a:rPr>
              <a:t>                              nádrž.</a:t>
            </a:r>
          </a:p>
        </p:txBody>
      </p:sp>
      <p:pic>
        <p:nvPicPr>
          <p:cNvPr id="6150" name="Picture 6" descr="C:\Documents and Settings\Alena T\Local Settings\Temporary Internet Files\Content.IE5\B6JHSBWH\MP90043857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4293096"/>
            <a:ext cx="2180371" cy="21887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19050">
            <a:solidFill>
              <a:srgbClr val="002060"/>
            </a:solidFill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151" name="Picture 7" descr="C:\Documents and Settings\Alena T\Local Settings\Temporary Internet Files\Content.IE5\YYKPFQQT\MP90043839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2780928"/>
            <a:ext cx="2661110" cy="17766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19050">
            <a:solidFill>
              <a:srgbClr val="002060"/>
            </a:solidFill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-171450"/>
            <a:ext cx="8224837" cy="1433513"/>
          </a:xfrm>
        </p:spPr>
        <p:txBody>
          <a:bodyPr/>
          <a:lstStyle/>
          <a:p>
            <a:pPr>
              <a:buFont typeface="Times New Roman" pitchFamily="16" charset="0"/>
              <a:buNone/>
              <a:defRPr/>
            </a:pPr>
            <a:r>
              <a:rPr lang="cs-CZ" sz="6000" b="1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Koloběh vody</a:t>
            </a:r>
            <a:endParaRPr lang="cs-CZ" sz="6000" b="1" dirty="0">
              <a:solidFill>
                <a:srgbClr val="0033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188" y="1052513"/>
            <a:ext cx="4818062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Probíhá v přírodě neustále.</a:t>
            </a:r>
          </a:p>
        </p:txBody>
      </p:sp>
      <p:pic>
        <p:nvPicPr>
          <p:cNvPr id="7178" name="Picture 10" descr="File:Water cycle blank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2276475"/>
            <a:ext cx="5356225" cy="37893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173" name="TextovéPole 10"/>
          <p:cNvSpPr txBox="1">
            <a:spLocks noChangeArrowheads="1"/>
          </p:cNvSpPr>
          <p:nvPr/>
        </p:nvSpPr>
        <p:spPr bwMode="auto">
          <a:xfrm>
            <a:off x="6804025" y="4221163"/>
            <a:ext cx="18097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2060"/>
                </a:solidFill>
              </a:rPr>
              <a:t>vypařování</a:t>
            </a:r>
          </a:p>
        </p:txBody>
      </p:sp>
      <p:sp>
        <p:nvSpPr>
          <p:cNvPr id="7174" name="TextovéPole 11"/>
          <p:cNvSpPr txBox="1">
            <a:spLocks noChangeArrowheads="1"/>
          </p:cNvSpPr>
          <p:nvPr/>
        </p:nvSpPr>
        <p:spPr bwMode="auto">
          <a:xfrm>
            <a:off x="468313" y="2420938"/>
            <a:ext cx="12096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2060"/>
                </a:solidFill>
              </a:rPr>
              <a:t>déšť</a:t>
            </a:r>
          </a:p>
          <a:p>
            <a:r>
              <a:rPr lang="cs-CZ" sz="2400" b="1">
                <a:solidFill>
                  <a:srgbClr val="002060"/>
                </a:solidFill>
              </a:rPr>
              <a:t>sníh</a:t>
            </a:r>
          </a:p>
          <a:p>
            <a:r>
              <a:rPr lang="cs-CZ" sz="2400" b="1">
                <a:solidFill>
                  <a:srgbClr val="002060"/>
                </a:solidFill>
              </a:rPr>
              <a:t>kroupy</a:t>
            </a:r>
          </a:p>
        </p:txBody>
      </p:sp>
      <p:sp>
        <p:nvSpPr>
          <p:cNvPr id="7175" name="TextovéPole 12"/>
          <p:cNvSpPr txBox="1">
            <a:spLocks noChangeArrowheads="1"/>
          </p:cNvSpPr>
          <p:nvPr/>
        </p:nvSpPr>
        <p:spPr bwMode="auto">
          <a:xfrm>
            <a:off x="611188" y="4149725"/>
            <a:ext cx="1312862" cy="646113"/>
          </a:xfrm>
          <a:prstGeom prst="rect">
            <a:avLst/>
          </a:prstGeom>
          <a:solidFill>
            <a:srgbClr val="CC99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2060"/>
                </a:solidFill>
              </a:rPr>
              <a:t>Voda</a:t>
            </a:r>
          </a:p>
          <a:p>
            <a:r>
              <a:rPr lang="cs-CZ">
                <a:solidFill>
                  <a:srgbClr val="002060"/>
                </a:solidFill>
              </a:rPr>
              <a:t> povrchová</a:t>
            </a:r>
          </a:p>
        </p:txBody>
      </p:sp>
      <p:sp>
        <p:nvSpPr>
          <p:cNvPr id="7176" name="TextovéPole 13"/>
          <p:cNvSpPr txBox="1">
            <a:spLocks noChangeArrowheads="1"/>
          </p:cNvSpPr>
          <p:nvPr/>
        </p:nvSpPr>
        <p:spPr bwMode="auto">
          <a:xfrm>
            <a:off x="179388" y="5084763"/>
            <a:ext cx="1262062" cy="646112"/>
          </a:xfrm>
          <a:prstGeom prst="rect">
            <a:avLst/>
          </a:prstGeom>
          <a:solidFill>
            <a:srgbClr val="CC99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2060"/>
                </a:solidFill>
              </a:rPr>
              <a:t>Voda</a:t>
            </a:r>
          </a:p>
          <a:p>
            <a:r>
              <a:rPr lang="cs-CZ">
                <a:solidFill>
                  <a:srgbClr val="002060"/>
                </a:solidFill>
              </a:rPr>
              <a:t> podzemní</a:t>
            </a:r>
          </a:p>
        </p:txBody>
      </p:sp>
      <p:cxnSp>
        <p:nvCxnSpPr>
          <p:cNvPr id="7177" name="Přímá spojovací šipka 15"/>
          <p:cNvCxnSpPr>
            <a:cxnSpLocks noChangeShapeType="1"/>
          </p:cNvCxnSpPr>
          <p:nvPr/>
        </p:nvCxnSpPr>
        <p:spPr bwMode="auto">
          <a:xfrm flipH="1">
            <a:off x="323850" y="3573463"/>
            <a:ext cx="360363" cy="1439862"/>
          </a:xfrm>
          <a:prstGeom prst="straightConnector1">
            <a:avLst/>
          </a:prstGeom>
          <a:noFill/>
          <a:ln w="19050" algn="ctr">
            <a:solidFill>
              <a:schemeClr val="tx1"/>
            </a:solidFill>
            <a:round/>
            <a:headEnd/>
            <a:tailEnd type="arrow" w="med" len="med"/>
          </a:ln>
        </p:spPr>
      </p:cxnSp>
      <p:cxnSp>
        <p:nvCxnSpPr>
          <p:cNvPr id="3" name="Přímá spojovací šipka 17"/>
          <p:cNvCxnSpPr>
            <a:cxnSpLocks noChangeShapeType="1"/>
          </p:cNvCxnSpPr>
          <p:nvPr/>
        </p:nvCxnSpPr>
        <p:spPr bwMode="auto">
          <a:xfrm>
            <a:off x="827088" y="3573463"/>
            <a:ext cx="215900" cy="576262"/>
          </a:xfrm>
          <a:prstGeom prst="straightConnector1">
            <a:avLst/>
          </a:prstGeom>
          <a:noFill/>
          <a:ln w="19050" algn="ctr">
            <a:solidFill>
              <a:schemeClr val="tx1"/>
            </a:solidFill>
            <a:round/>
            <a:headEnd/>
            <a:tailEnd type="arrow" w="med" len="med"/>
          </a:ln>
        </p:spPr>
      </p:cxnSp>
      <p:sp>
        <p:nvSpPr>
          <p:cNvPr id="21" name="TextovéPole 20"/>
          <p:cNvSpPr txBox="1"/>
          <p:nvPr/>
        </p:nvSpPr>
        <p:spPr>
          <a:xfrm>
            <a:off x="971550" y="6396038"/>
            <a:ext cx="7977188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rgbClr val="9966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Prohlédněte si a popište i obrázek v učebnici – str. 31</a:t>
            </a:r>
          </a:p>
        </p:txBody>
      </p:sp>
      <p:sp>
        <p:nvSpPr>
          <p:cNvPr id="22" name="Kruhová šipka 21"/>
          <p:cNvSpPr/>
          <p:nvPr/>
        </p:nvSpPr>
        <p:spPr bwMode="auto">
          <a:xfrm rot="2016420" flipH="1">
            <a:off x="5810250" y="1519238"/>
            <a:ext cx="1727200" cy="1871662"/>
          </a:xfrm>
          <a:prstGeom prst="circularArrow">
            <a:avLst/>
          </a:prstGeom>
          <a:solidFill>
            <a:srgbClr val="00B8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>
              <a:cs typeface="Lucida Sans Unicode" charset="0"/>
            </a:endParaRPr>
          </a:p>
        </p:txBody>
      </p:sp>
      <p:sp>
        <p:nvSpPr>
          <p:cNvPr id="23" name="Kruhová šipka 22"/>
          <p:cNvSpPr/>
          <p:nvPr/>
        </p:nvSpPr>
        <p:spPr bwMode="auto">
          <a:xfrm rot="12564517" flipH="1">
            <a:off x="1392238" y="4524375"/>
            <a:ext cx="1727200" cy="1873250"/>
          </a:xfrm>
          <a:prstGeom prst="circularArrow">
            <a:avLst/>
          </a:prstGeom>
          <a:solidFill>
            <a:srgbClr val="00B8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>
              <a:cs typeface="Lucida Sans Unicode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8" dur="20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7173" grpId="0"/>
      <p:bldP spid="7174" grpId="0"/>
      <p:bldP spid="7175" grpId="0" animBg="1"/>
      <p:bldP spid="7176" grpId="0" animBg="1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42988" y="1196975"/>
            <a:ext cx="5462587" cy="22463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Lucida Sans Unicode" charset="0"/>
              </a:rPr>
              <a:t>Připrav si:</a:t>
            </a: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Lucida Sans Unicode" charset="0"/>
              </a:rPr>
              <a:t>    - vařené vajíčko ve skořápce</a:t>
            </a: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Lucida Sans Unicode" charset="0"/>
              </a:rPr>
              <a:t>    - větší sklenici s vodou</a:t>
            </a: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Lucida Sans Unicode" charset="0"/>
              </a:rPr>
              <a:t>    - balíček soli</a:t>
            </a: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Lucida Sans Unicode" charset="0"/>
              </a:rPr>
              <a:t>    - lžičku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042988" y="333375"/>
            <a:ext cx="6110287" cy="6461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600" b="1" dirty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Lucida Sans Unicode" charset="0"/>
              </a:rPr>
              <a:t>Udělej si doma malý pokus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55650" y="3500438"/>
            <a:ext cx="8037513" cy="18161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800" b="1" dirty="0">
                <a:solidFill>
                  <a:srgbClr val="9966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Dej do sklenice s vodou vajíčko – bude u dna.</a:t>
            </a:r>
          </a:p>
          <a:p>
            <a:pPr>
              <a:defRPr/>
            </a:pPr>
            <a:r>
              <a:rPr lang="cs-CZ" sz="2800" b="1" dirty="0">
                <a:solidFill>
                  <a:srgbClr val="9966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Zkus postupně přisypávat do vody sůl, kterou</a:t>
            </a:r>
          </a:p>
          <a:p>
            <a:pPr>
              <a:defRPr/>
            </a:pPr>
            <a:r>
              <a:rPr lang="cs-CZ" sz="2800" b="1" dirty="0">
                <a:solidFill>
                  <a:srgbClr val="9966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pořádně rozmícháš lžičkou.</a:t>
            </a:r>
          </a:p>
          <a:p>
            <a:pPr>
              <a:defRPr/>
            </a:pPr>
            <a:endParaRPr lang="cs-CZ" sz="2800" b="1" dirty="0">
              <a:solidFill>
                <a:srgbClr val="9966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0825" y="4941888"/>
            <a:ext cx="6911975" cy="9540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Vyrobíš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 </a:t>
            </a: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si tak vlastně „mořskou“ vodu.</a:t>
            </a:r>
          </a:p>
          <a:p>
            <a:pPr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                  A co se bude dít s vajíčkem?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79388" y="5903913"/>
            <a:ext cx="7924800" cy="8921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už potom vysvětlíš sám svým spolužákům,   </a:t>
            </a:r>
          </a:p>
          <a:p>
            <a:pPr>
              <a:defRPr/>
            </a:pPr>
            <a:r>
              <a:rPr lang="cs-CZ" sz="2400" b="1" dirty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Můžeš doma namalovat i obrázek nebo přinést fotku</a:t>
            </a:r>
            <a:r>
              <a:rPr lang="cs-CZ" sz="2800" b="1" dirty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  <p:pic>
        <p:nvPicPr>
          <p:cNvPr id="8199" name="Picture 12" descr="C:\Documents and Settings\Alena T\Local Settings\Temporary Internet Files\Content.IE5\H71VGJ2G\MC90034783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19925" y="981075"/>
            <a:ext cx="1308100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750" y="404813"/>
            <a:ext cx="8026400" cy="13239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4000" b="1" dirty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Lucida Sans Unicode" charset="0"/>
              </a:rPr>
              <a:t>Vyzkoušej Hru s vodou a o vodě</a:t>
            </a: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4000" b="1" dirty="0">
              <a:solidFill>
                <a:srgbClr val="CC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Lucida Sans Unicode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288" y="2205038"/>
            <a:ext cx="8513762" cy="15700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200" b="1" dirty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Lucida Sans Unicode" charset="0"/>
              </a:rPr>
              <a:t>Určitě jste už slyšeli o ničivých povodních.</a:t>
            </a:r>
          </a:p>
          <a:p>
            <a:pPr algn="ctr"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200" b="1" dirty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Lucida Sans Unicode" charset="0"/>
              </a:rPr>
              <a:t>Zkuste sami zapátrat, jak to s nimi bylo </a:t>
            </a:r>
          </a:p>
          <a:p>
            <a:pPr algn="ctr"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200" b="1" dirty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Lucida Sans Unicode" charset="0"/>
              </a:rPr>
              <a:t>a jak je možné povodním předcházet.</a:t>
            </a:r>
          </a:p>
        </p:txBody>
      </p:sp>
      <p:pic>
        <p:nvPicPr>
          <p:cNvPr id="9220" name="Picture 8" descr="C:\Documents and Settings\Alena T\Local Settings\Temporary Internet Files\Content.IE5\H71VGJ2G\MC9001049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888" y="3860800"/>
            <a:ext cx="2401887" cy="240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323850" y="5229225"/>
            <a:ext cx="5472113" cy="1200150"/>
          </a:xfrm>
          <a:prstGeom prst="rect">
            <a:avLst/>
          </a:prstGeom>
          <a:solidFill>
            <a:schemeClr val="accent2"/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>
              <a:solidFill>
                <a:schemeClr val="accent6"/>
              </a:solidFill>
              <a:hlinkClick r:id="rId4"/>
            </a:endParaRPr>
          </a:p>
          <a:p>
            <a:pPr>
              <a:defRPr/>
            </a:pPr>
            <a:r>
              <a:rPr lang="cs-CZ" dirty="0">
                <a:solidFill>
                  <a:schemeClr val="accent6"/>
                </a:solidFill>
                <a:hlinkClick r:id="rId4"/>
              </a:rPr>
              <a:t>http://hrajozemi.cz/aktualni-kolo.aspx?archiv=01</a:t>
            </a:r>
            <a:endParaRPr lang="cs-CZ" dirty="0">
              <a:solidFill>
                <a:schemeClr val="accent6"/>
              </a:solidFill>
            </a:endParaRPr>
          </a:p>
          <a:p>
            <a:pPr>
              <a:defRPr/>
            </a:pPr>
            <a:endParaRPr lang="cs-CZ" dirty="0">
              <a:solidFill>
                <a:schemeClr val="accent6"/>
              </a:solidFill>
            </a:endParaRPr>
          </a:p>
          <a:p>
            <a:pPr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8313" y="476250"/>
            <a:ext cx="8207375" cy="41544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1100" dirty="0">
              <a:solidFill>
                <a:schemeClr val="accent6">
                  <a:lumMod val="75000"/>
                </a:schemeClr>
              </a:solidFill>
              <a:cs typeface="Lucida Sans Unicode" charset="0"/>
            </a:endParaRP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1100" dirty="0">
              <a:solidFill>
                <a:schemeClr val="accent6">
                  <a:lumMod val="75000"/>
                </a:schemeClr>
              </a:solidFill>
              <a:cs typeface="Lucida Sans Unicode" charset="0"/>
            </a:endParaRP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1100" dirty="0">
              <a:solidFill>
                <a:schemeClr val="bg1">
                  <a:lumMod val="95000"/>
                </a:schemeClr>
              </a:solidFill>
              <a:cs typeface="Lucida Sans Unicode" charset="0"/>
            </a:endParaRP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1200" b="1" dirty="0">
                <a:solidFill>
                  <a:srgbClr val="CC9900"/>
                </a:solidFill>
                <a:cs typeface="Lucida Sans Unicode" charset="0"/>
              </a:rPr>
              <a:t>Zdroje:</a:t>
            </a: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1200" b="1" dirty="0">
              <a:solidFill>
                <a:srgbClr val="CC9900"/>
              </a:solidFill>
              <a:cs typeface="Lucida Sans Unicode" charset="0"/>
            </a:endParaRP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1200" dirty="0">
                <a:solidFill>
                  <a:srgbClr val="CC9900"/>
                </a:solidFill>
                <a:cs typeface="Lucida Sans Unicode" charset="0"/>
              </a:rPr>
              <a:t>Hra o vodě: </a:t>
            </a:r>
            <a:r>
              <a:rPr lang="cs-CZ" sz="1200" dirty="0">
                <a:solidFill>
                  <a:srgbClr val="CC9900"/>
                </a:solidFill>
                <a:cs typeface="Lucida Sans Unicode" charset="0"/>
                <a:hlinkClick r:id="rId3"/>
              </a:rPr>
              <a:t>http://hrajozemi.cz/aktualni-kolo.aspx?archiv=0</a:t>
            </a:r>
            <a:r>
              <a:rPr lang="cs-CZ" sz="1200" b="1" dirty="0">
                <a:solidFill>
                  <a:srgbClr val="CC9900"/>
                </a:solidFill>
                <a:cs typeface="Lucida Sans Unicode" charset="0"/>
                <a:hlinkClick r:id="rId3"/>
              </a:rPr>
              <a:t>1</a:t>
            </a:r>
            <a:endParaRPr lang="cs-CZ" sz="1200" b="1" dirty="0">
              <a:solidFill>
                <a:srgbClr val="CC9900"/>
              </a:solidFill>
              <a:cs typeface="Lucida Sans Unicode" charset="0"/>
            </a:endParaRP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1200" b="1" dirty="0">
              <a:solidFill>
                <a:srgbClr val="CC9900"/>
              </a:solidFill>
              <a:cs typeface="Lucida Sans Unicode" charset="0"/>
            </a:endParaRP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1200" dirty="0">
              <a:solidFill>
                <a:srgbClr val="CC9900"/>
              </a:solidFill>
              <a:cs typeface="Lucida Sans Unicode" charset="0"/>
            </a:endParaRP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1200" dirty="0">
                <a:solidFill>
                  <a:srgbClr val="CC9900"/>
                </a:solidFill>
                <a:cs typeface="Lucida Sans Unicode" charset="0"/>
              </a:rPr>
              <a:t>Koloběh vody: </a:t>
            </a:r>
            <a:r>
              <a:rPr lang="cs-CZ" sz="1200" dirty="0">
                <a:solidFill>
                  <a:srgbClr val="CC9900"/>
                </a:solidFill>
              </a:rPr>
              <a:t>INGWIK. </a:t>
            </a:r>
            <a:r>
              <a:rPr lang="cs-CZ" sz="1200" i="1" dirty="0" err="1">
                <a:solidFill>
                  <a:srgbClr val="CC9900"/>
                </a:solidFill>
              </a:rPr>
              <a:t>Wikipedia.cz</a:t>
            </a:r>
            <a:r>
              <a:rPr lang="cs-CZ" sz="1200" dirty="0">
                <a:solidFill>
                  <a:srgbClr val="CC9900"/>
                </a:solidFill>
              </a:rPr>
              <a:t> [online]. [cit. </a:t>
            </a:r>
            <a:r>
              <a:rPr lang="cs-CZ" sz="1200" dirty="0" smtClean="0">
                <a:solidFill>
                  <a:srgbClr val="CC9900"/>
                </a:solidFill>
              </a:rPr>
              <a:t>19.10.2012</a:t>
            </a:r>
            <a:r>
              <a:rPr lang="cs-CZ" sz="1200" dirty="0">
                <a:solidFill>
                  <a:srgbClr val="CC9900"/>
                </a:solidFill>
              </a:rPr>
              <a:t>]. Dostupný na WWW: </a:t>
            </a: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1200" dirty="0">
                <a:solidFill>
                  <a:srgbClr val="CC9900"/>
                </a:solidFill>
              </a:rPr>
              <a:t>http://commons.wikimedia.org/wiki/File:Water_cycle_blank.svg?uselang=cs </a:t>
            </a: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1200" dirty="0">
              <a:solidFill>
                <a:srgbClr val="CC9900"/>
              </a:solidFill>
            </a:endParaRP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1200" dirty="0">
                <a:solidFill>
                  <a:srgbClr val="CC9900"/>
                </a:solidFill>
                <a:hlinkClick r:id="rId4"/>
              </a:rPr>
              <a:t>www.office.</a:t>
            </a:r>
            <a:r>
              <a:rPr lang="cs-CZ" sz="1200" dirty="0" err="1">
                <a:solidFill>
                  <a:srgbClr val="CC9900"/>
                </a:solidFill>
                <a:hlinkClick r:id="rId4"/>
              </a:rPr>
              <a:t>microsoft.com</a:t>
            </a:r>
            <a:endParaRPr lang="cs-CZ" sz="1200" dirty="0">
              <a:solidFill>
                <a:srgbClr val="CC9900"/>
              </a:solidFill>
            </a:endParaRP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1200" dirty="0">
              <a:solidFill>
                <a:srgbClr val="CC9900"/>
              </a:solidFill>
            </a:endParaRP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1200" dirty="0">
                <a:solidFill>
                  <a:srgbClr val="CC9900"/>
                </a:solidFill>
              </a:rPr>
              <a:t>Učebnice: ŠTIKOVÁ, Věra. </a:t>
            </a:r>
            <a:r>
              <a:rPr lang="cs-CZ" sz="1200" i="1" dirty="0">
                <a:solidFill>
                  <a:srgbClr val="CC9900"/>
                </a:solidFill>
              </a:rPr>
              <a:t>Prvouka 3</a:t>
            </a:r>
            <a:r>
              <a:rPr lang="cs-CZ" sz="1200" dirty="0">
                <a:solidFill>
                  <a:srgbClr val="CC9900"/>
                </a:solidFill>
              </a:rPr>
              <a:t>. Brno: Nová škola, s.</a:t>
            </a:r>
            <a:r>
              <a:rPr lang="cs-CZ" sz="1200" dirty="0" err="1">
                <a:solidFill>
                  <a:srgbClr val="CC9900"/>
                </a:solidFill>
              </a:rPr>
              <a:t>r.o</a:t>
            </a:r>
            <a:r>
              <a:rPr lang="cs-CZ" sz="1200" dirty="0">
                <a:solidFill>
                  <a:srgbClr val="CC9900"/>
                </a:solidFill>
              </a:rPr>
              <a:t>, 2011, ISBN 978-80-7289-256-3</a:t>
            </a: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11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1100" dirty="0"/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1100" dirty="0"/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1100" dirty="0">
              <a:solidFill>
                <a:schemeClr val="accent6">
                  <a:lumMod val="75000"/>
                </a:schemeClr>
              </a:solidFill>
              <a:cs typeface="Lucida Sans Unicode" charset="0"/>
            </a:endParaRP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1100" dirty="0">
              <a:solidFill>
                <a:schemeClr val="accent6">
                  <a:lumMod val="75000"/>
                </a:schemeClr>
              </a:solidFill>
              <a:cs typeface="Lucida Sans Unicode" charset="0"/>
            </a:endParaRP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1100" dirty="0">
              <a:cs typeface="Lucida Sans Unicode" charset="0"/>
            </a:endParaRP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1100" dirty="0">
              <a:cs typeface="Lucida Sans Unicode" charset="0"/>
            </a:endParaRP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1100" dirty="0">
              <a:cs typeface="Lucida Sans Unicode" charset="0"/>
            </a:endParaRPr>
          </a:p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1100" dirty="0">
              <a:cs typeface="Lucida Sans Unicode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Motiv sady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ady Office">
      <a:majorFont>
        <a:latin typeface="Calibri"/>
        <a:ea typeface=""/>
        <a:cs typeface="Lucida Sans Unicode"/>
      </a:majorFont>
      <a:minorFont>
        <a:latin typeface="Calibri"/>
        <a:ea typeface=""/>
        <a:cs typeface="Lucida Sans Unicode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Lucida Sans Unicode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Lucida Sans Unicode" charset="0"/>
          </a:defRPr>
        </a:defPPr>
      </a:lstStyle>
    </a:lnDef>
  </a:objectDefaults>
  <a:extraClrSchemeLst>
    <a:extraClrScheme>
      <a:clrScheme name="Motiv sady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578</TotalTime>
  <Words>403</Words>
  <Application>Microsoft Office PowerPoint</Application>
  <PresentationFormat>Předvádění na obrazovce (4:3)</PresentationFormat>
  <Paragraphs>112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Voda</vt:lpstr>
      <vt:lpstr>Kde všude najdeme vodu?</vt:lpstr>
      <vt:lpstr>Snímek 4</vt:lpstr>
      <vt:lpstr>Víš, čím se liší rybník od jezera?</vt:lpstr>
      <vt:lpstr>Koloběh vody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Voda</dc:title>
  <dc:subject>Prvouka 3</dc:subject>
  <dc:creator>Mgr. Jana Kneřová</dc:creator>
  <cp:lastModifiedBy>Alena T.</cp:lastModifiedBy>
  <cp:revision>73</cp:revision>
  <cp:lastPrinted>1601-01-01T00:00:00Z</cp:lastPrinted>
  <dcterms:created xsi:type="dcterms:W3CDTF">2010-09-06T12:21:50Z</dcterms:created>
  <dcterms:modified xsi:type="dcterms:W3CDTF">2012-12-30T16:52:38Z</dcterms:modified>
  <cp:category/>
</cp:coreProperties>
</file>