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304" r:id="rId4"/>
    <p:sldId id="305" r:id="rId5"/>
    <p:sldId id="274" r:id="rId6"/>
    <p:sldId id="306" r:id="rId7"/>
    <p:sldId id="307" r:id="rId8"/>
    <p:sldId id="294" r:id="rId9"/>
    <p:sldId id="298" r:id="rId10"/>
    <p:sldId id="285" r:id="rId1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Lucida Sans Unicode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CC00"/>
    <a:srgbClr val="663300"/>
    <a:srgbClr val="006600"/>
    <a:srgbClr val="669900"/>
    <a:srgbClr val="0033CC"/>
    <a:srgbClr val="996633"/>
    <a:srgbClr val="CC9900"/>
    <a:srgbClr val="2AA30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02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67037" cy="452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3" name="Rectangle 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5" name="Rectangle 7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8683625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Calibri" pitchFamily="32" charset="0"/>
              </a:defRPr>
            </a:lvl1pPr>
          </a:lstStyle>
          <a:p>
            <a:pPr>
              <a:defRPr/>
            </a:pPr>
            <a:fld id="{F65965B2-B157-4C62-8FA8-6D0897FB5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F149311-7157-414D-8367-09799502AD3D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5123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51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3C6E9229-A6CE-430F-AE4E-2EDE7183052D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1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97342C3-D749-467E-B955-69E506053946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614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6400" cy="4208463"/>
          </a:xfrm>
          <a:noFill/>
          <a:ln/>
        </p:spPr>
        <p:txBody>
          <a:bodyPr wrap="none" anchor="ctr"/>
          <a:lstStyle/>
          <a:p>
            <a:endParaRPr lang="cs-CZ" dirty="0" smtClean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fld id="{BBA1117E-BB4C-4CA2-A3C9-5268DF942C35}" type="slidenum">
              <a:rPr lang="cs-CZ" sz="1200">
                <a:solidFill>
                  <a:srgbClr val="000000"/>
                </a:solidFill>
                <a:latin typeface="Calibri" pitchFamily="32" charset="0"/>
              </a:rPr>
              <a:pPr algn="r">
                <a:buClrTx/>
                <a:buFontTx/>
                <a:buNone/>
                <a:tabLst>
                  <a:tab pos="0" algn="l"/>
                  <a:tab pos="447675" algn="l"/>
                  <a:tab pos="896938" algn="l"/>
                  <a:tab pos="1346200" algn="l"/>
                  <a:tab pos="1795463" algn="l"/>
                  <a:tab pos="2244725" algn="l"/>
                  <a:tab pos="2693988" algn="l"/>
                  <a:tab pos="3143250" algn="l"/>
                  <a:tab pos="3592513" algn="l"/>
                  <a:tab pos="4041775" algn="l"/>
                  <a:tab pos="4491038" algn="l"/>
                  <a:tab pos="4940300" algn="l"/>
                  <a:tab pos="5389563" algn="l"/>
                  <a:tab pos="5838825" algn="l"/>
                  <a:tab pos="6288088" algn="l"/>
                  <a:tab pos="6737350" algn="l"/>
                  <a:tab pos="7186613" algn="l"/>
                  <a:tab pos="7635875" algn="l"/>
                  <a:tab pos="8085138" algn="l"/>
                  <a:tab pos="8534400" algn="l"/>
                  <a:tab pos="8983663" algn="l"/>
                </a:tabLst>
              </a:pPr>
              <a:t>2</a:t>
            </a:fld>
            <a:endParaRPr lang="cs-CZ" sz="1200">
              <a:solidFill>
                <a:srgbClr val="000000"/>
              </a:solidFill>
              <a:latin typeface="Calibri" pitchFamily="32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F65965B2-B157-4C62-8FA8-6D0897FB591B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2D380-F8FB-43B1-9A8E-9997845052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B3CED-5507-4165-AAB4-1C899906B5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65715F-24C4-4401-A5A8-9574184D6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52911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EFBAC-3195-460E-BE46-19ECE0122F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D7623-5782-4C1B-897A-D61149859A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8ECF-BF07-4D27-9989-EB9AA6B59E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1CBF1-06F6-4EF8-B7B2-803C4E5B40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8FA3B-1B2E-4967-914A-5104672AF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3F303-D6E5-4D8F-9FA4-5A682D4E66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DA858-7C18-4A23-8CA9-96CEF6E667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28588"/>
            <a:ext cx="2055813" cy="676275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6625" cy="676275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E11DE-E6E7-4714-8AD6-D0035F3FCC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99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4838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52911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r>
              <a:rPr lang="cs-CZ"/>
              <a:t>22.6.2012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3175"/>
            <a:ext cx="2128838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0AB0C8C8-402B-4666-91A5-4EDA2C30B2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cs typeface="Lucida Sans Unicode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upload.wikimedia.org/wikipedia/commons/d/de/AgricultureCZ_(1).JPG?uselang=cs" TargetMode="External"/><Relationship Id="rId4" Type="http://schemas.openxmlformats.org/officeDocument/2006/relationships/hyperlink" Target="http://cs.wikipedia.org/wiki/Soubor:Stagnogle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428625" y="1785938"/>
            <a:ext cx="8372475" cy="28575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404664"/>
            <a:ext cx="5751513" cy="1408113"/>
          </a:xfrm>
          <a:prstGeom prst="rect">
            <a:avLst/>
          </a:prstGeom>
          <a:noFill/>
          <a:ln w="19050">
            <a:solidFill>
              <a:srgbClr val="6F3505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Group 3"/>
          <p:cNvGraphicFramePr>
            <a:graphicFrameLocks noGrp="1"/>
          </p:cNvGraphicFramePr>
          <p:nvPr/>
        </p:nvGraphicFramePr>
        <p:xfrm>
          <a:off x="179512" y="2348880"/>
          <a:ext cx="8784976" cy="4063482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4294880"/>
                <a:gridCol w="4490096"/>
              </a:tblGrid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 školy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Plavská</a:t>
                      </a: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30015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Mgr. Jana </a:t>
                      </a: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68970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VY_32_INOVACE_11_PRV_Půda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29940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Anotace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PRV 3 – Neživá příroda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1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Seznámení se základními vrstvami půdy                          a životem v půdě.  Význam půdy pro člověka. Ochrana půdy před zničením.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Práce s učebnicí.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Žáci rozvíjejí logické myšlení, dávají                            do souvislosti poznatky i z dalších předmětů.</a:t>
                      </a:r>
                      <a:endParaRPr kumimoji="0" lang="cs-CZ" sz="1800" u="none" strike="noStrike" cap="none" normalizeH="0" baseline="0" dirty="0" smtClean="0">
                        <a:ln>
                          <a:noFill/>
                        </a:ln>
                        <a:effectLst/>
                        <a:latin typeface="+mj-lt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  <a:tr h="299019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lena T\Local Settings\Temporary Internet Files\Content.IE5\B6JHSBWH\MP90040220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260648"/>
            <a:ext cx="7290811" cy="5832648"/>
          </a:xfrm>
          <a:prstGeom prst="rect">
            <a:avLst/>
          </a:prstGeom>
          <a:ln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Documents and Settings\Alena T\Local Settings\Temporary Internet Files\Content.IE5\I2UEUHMN\MP9004317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764704"/>
            <a:ext cx="1800200" cy="1800200"/>
          </a:xfrm>
          <a:prstGeom prst="rect">
            <a:avLst/>
          </a:prstGeom>
          <a:ln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4139952" y="5157192"/>
            <a:ext cx="4856584" cy="1470025"/>
          </a:xfrm>
        </p:spPr>
        <p:txBody>
          <a:bodyPr/>
          <a:lstStyle/>
          <a:p>
            <a:r>
              <a:rPr lang="cs-CZ" sz="13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</a:t>
            </a:r>
            <a:endParaRPr lang="cs-CZ" sz="13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Víte, jak říkáme lidově půdě?</a:t>
            </a:r>
            <a:endParaRPr lang="cs-CZ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lena T\Local Settings\Temporary Internet Files\Content.IE5\H71VGJ2G\MP90026234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412776"/>
            <a:ext cx="1501136" cy="2263019"/>
          </a:xfrm>
          <a:prstGeom prst="rect">
            <a:avLst/>
          </a:prstGeom>
          <a:ln w="1905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Documents and Settings\Alena T\Local Settings\Temporary Internet Files\Content.IE5\YYKPFQQT\MC90043748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2371576" cy="282580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043608" y="1772816"/>
            <a:ext cx="57695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Zem, zemina, hlína…</a:t>
            </a:r>
            <a:endParaRPr lang="cs-CZ" sz="44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79912" y="4293096"/>
            <a:ext cx="480291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CC00"/>
                </a:solidFill>
              </a:rPr>
              <a:t>Jenže půda není jen to, </a:t>
            </a:r>
          </a:p>
          <a:p>
            <a:r>
              <a:rPr lang="cs-CZ" sz="3200" b="1" dirty="0" smtClean="0">
                <a:solidFill>
                  <a:srgbClr val="FFCC00"/>
                </a:solidFill>
              </a:rPr>
              <a:t>co vidíme na povrchu,</a:t>
            </a:r>
          </a:p>
          <a:p>
            <a:r>
              <a:rPr lang="cs-CZ" sz="3200" b="1" dirty="0" smtClean="0">
                <a:solidFill>
                  <a:srgbClr val="FFCC00"/>
                </a:solidFill>
              </a:rPr>
              <a:t>co používáme k sázení </a:t>
            </a:r>
          </a:p>
          <a:p>
            <a:r>
              <a:rPr lang="cs-CZ" sz="3200" b="1" dirty="0" smtClean="0">
                <a:solidFill>
                  <a:srgbClr val="FFCC00"/>
                </a:solidFill>
              </a:rPr>
              <a:t>kytiček…</a:t>
            </a:r>
            <a:endParaRPr lang="cs-CZ" sz="3200" b="1" dirty="0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67544" y="332656"/>
            <a:ext cx="82433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 se skládá z několika vrstev.</a:t>
            </a:r>
          </a:p>
        </p:txBody>
      </p:sp>
      <p:pic>
        <p:nvPicPr>
          <p:cNvPr id="3076" name="Picture 4" descr="Soubor:Stagnog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5688632" cy="4436837"/>
          </a:xfrm>
          <a:prstGeom prst="rect">
            <a:avLst/>
          </a:prstGeom>
          <a:ln w="1270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6804248" y="1844824"/>
            <a:ext cx="21226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Povrchová 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04248" y="3356992"/>
            <a:ext cx="15007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Spodní 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4869160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Podloží</a:t>
            </a:r>
            <a:endParaRPr lang="cs-CZ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Pravá složená závorka 13"/>
          <p:cNvSpPr/>
          <p:nvPr/>
        </p:nvSpPr>
        <p:spPr bwMode="auto">
          <a:xfrm>
            <a:off x="6300192" y="1124744"/>
            <a:ext cx="504056" cy="2304256"/>
          </a:xfrm>
          <a:prstGeom prst="rightBrace">
            <a:avLst/>
          </a:prstGeom>
          <a:noFill/>
          <a:ln w="38100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5" name="Pravá složená závorka 14"/>
          <p:cNvSpPr/>
          <p:nvPr/>
        </p:nvSpPr>
        <p:spPr bwMode="auto">
          <a:xfrm>
            <a:off x="6228184" y="3429000"/>
            <a:ext cx="216024" cy="1152128"/>
          </a:xfrm>
          <a:prstGeom prst="rightBrace">
            <a:avLst>
              <a:gd name="adj1" fmla="val 8333"/>
              <a:gd name="adj2" fmla="val 48755"/>
            </a:avLst>
          </a:prstGeom>
          <a:noFill/>
          <a:ln w="28575" cap="flat" cmpd="sng" algn="ctr">
            <a:solidFill>
              <a:srgbClr val="66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6" name="Pravá složená závorka 15"/>
          <p:cNvSpPr/>
          <p:nvPr/>
        </p:nvSpPr>
        <p:spPr bwMode="auto">
          <a:xfrm>
            <a:off x="6300192" y="4581128"/>
            <a:ext cx="288032" cy="1296144"/>
          </a:xfrm>
          <a:prstGeom prst="rightBrace">
            <a:avLst/>
          </a:prstGeom>
          <a:noFill/>
          <a:ln w="28575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6093296"/>
            <a:ext cx="86485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Prohlédni si pořádně obrázek v učebnici – strana 32, co všechno v půdě nalezneš.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 animBg="1"/>
      <p:bldP spid="15" grpId="0" animBg="1"/>
      <p:bldP spid="16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67544" y="332656"/>
            <a:ext cx="35575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Vyzkoušej se:</a:t>
            </a:r>
          </a:p>
        </p:txBody>
      </p:sp>
      <p:pic>
        <p:nvPicPr>
          <p:cNvPr id="3076" name="Picture 4" descr="Soubor:Stagnog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5"/>
            <a:ext cx="5256584" cy="4099862"/>
          </a:xfrm>
          <a:prstGeom prst="rect">
            <a:avLst/>
          </a:prstGeom>
          <a:ln w="1270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6228185" y="1700808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Povrchová </a:t>
            </a:r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00192" y="2996952"/>
            <a:ext cx="13099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Spodní </a:t>
            </a:r>
          </a:p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00192" y="4509120"/>
            <a:ext cx="1276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Podloží</a:t>
            </a:r>
            <a:endParaRPr lang="cs-CZ" sz="2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Pravá složená závorka 13"/>
          <p:cNvSpPr/>
          <p:nvPr/>
        </p:nvSpPr>
        <p:spPr bwMode="auto">
          <a:xfrm>
            <a:off x="5868144" y="1124744"/>
            <a:ext cx="216024" cy="2016224"/>
          </a:xfrm>
          <a:prstGeom prst="rightBrace">
            <a:avLst/>
          </a:prstGeom>
          <a:noFill/>
          <a:ln w="38100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5" name="Pravá složená závorka 14"/>
          <p:cNvSpPr/>
          <p:nvPr/>
        </p:nvSpPr>
        <p:spPr bwMode="auto">
          <a:xfrm>
            <a:off x="5868144" y="3140968"/>
            <a:ext cx="288032" cy="1080120"/>
          </a:xfrm>
          <a:prstGeom prst="rightBrace">
            <a:avLst>
              <a:gd name="adj1" fmla="val 8333"/>
              <a:gd name="adj2" fmla="val 48755"/>
            </a:avLst>
          </a:prstGeom>
          <a:noFill/>
          <a:ln w="28575" cap="flat" cmpd="sng" algn="ctr">
            <a:solidFill>
              <a:srgbClr val="66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6" name="Pravá složená závorka 15"/>
          <p:cNvSpPr/>
          <p:nvPr/>
        </p:nvSpPr>
        <p:spPr bwMode="auto">
          <a:xfrm>
            <a:off x="5868144" y="4221088"/>
            <a:ext cx="288032" cy="1296144"/>
          </a:xfrm>
          <a:prstGeom prst="rightBrace">
            <a:avLst/>
          </a:prstGeom>
          <a:noFill/>
          <a:ln w="28575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5661248"/>
            <a:ext cx="3031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Pojmenuj a ukaž, kde žijí: </a:t>
            </a:r>
            <a:endParaRPr lang="cs-CZ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8" name="Picture 6" descr="Krtek obecn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5517232"/>
            <a:ext cx="1008112" cy="6212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9" name="Picture 7" descr="C:\Documents and Settings\Alena T\Local Settings\Temporary Internet Files\Content.IE5\I2UEUHMN\MC90005734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5445224"/>
            <a:ext cx="872072" cy="720080"/>
          </a:xfrm>
          <a:prstGeom prst="rect">
            <a:avLst/>
          </a:prstGeom>
          <a:noFill/>
        </p:spPr>
      </p:pic>
      <p:pic>
        <p:nvPicPr>
          <p:cNvPr id="3080" name="Picture 8" descr="C:\Documents and Settings\Alena T\Local Settings\Temporary Internet Files\Content.IE5\B6JHSBWH\MC9003468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445224"/>
            <a:ext cx="792088" cy="730704"/>
          </a:xfrm>
          <a:prstGeom prst="rect">
            <a:avLst/>
          </a:prstGeom>
          <a:noFill/>
        </p:spPr>
      </p:pic>
      <p:pic>
        <p:nvPicPr>
          <p:cNvPr id="3081" name="Picture 9" descr="C:\Documents and Settings\Alena T\Local Settings\Temporary Internet Files\Content.IE5\YYKPFQQT\MC900346939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5517232"/>
            <a:ext cx="1043113" cy="478678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4860032" y="630932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krtek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563888" y="6309320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brouk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56176" y="6309320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žížala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164288" y="6309320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stonožka</a:t>
            </a:r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C 0.00191 -0.01805 0.0066 -0.03101 0.01424 -0.04606 C 0.02083 -0.05879 0.0125 -0.0537 0.02014 -0.05717 C 0.0224 -0.0662 0.02517 -0.07129 0.02847 -0.07939 C 0.03229 -0.08865 0.03299 -0.09953 0.03559 -0.10949 C 0.03906 -0.13611 0.03559 -0.1743 0.01302 -0.18426 C 0.00052 -0.20578 -0.02326 -0.20601 -0.04167 -0.21111 C -0.05 -0.21342 -0.05712 -0.21875 -0.06563 -0.2206 C -0.07691 -0.22569 -0.0875 -0.23426 -0.09896 -0.23819 C -0.10695 -0.24514 -0.10122 -0.24027 -0.11667 -0.25092 C -0.12014 -0.25324 -0.12743 -0.25717 -0.12743 -0.25717 C -0.1316 -0.26273 -0.13368 -0.26481 -0.13941 -0.26666 C -0.14375 -0.27106 -0.1474 -0.27384 -0.15243 -0.27615 C -0.16684 -0.29004 -0.18212 -0.30162 -0.19653 -0.31597 C -0.20486 -0.3243 -0.21146 -0.33564 -0.22031 -0.34282 C -0.22396 -0.35115 -0.22778 -0.35625 -0.23229 -0.36342 C -0.2375 -0.37152 -0.23993 -0.38009 -0.24653 -0.38564 C -0.25451 -0.40185 -0.24167 -0.37708 -0.25365 -0.39537 C -0.25556 -0.39814 -0.25642 -0.40208 -0.25833 -0.40486 C -0.25972 -0.40694 -0.26163 -0.40764 -0.2632 -0.40949 C -0.26823 -0.41551 -0.27188 -0.42361 -0.27743 -0.4287 C -0.2783 -0.43032 -0.27882 -0.43194 -0.27986 -0.43333 C -0.2809 -0.43472 -0.28247 -0.43518 -0.28333 -0.43657 C -0.2849 -0.43889 -0.28542 -0.44213 -0.28698 -0.44444 C -0.29219 -0.45277 -0.29809 -0.45764 -0.30365 -0.46504 C -0.30885 -0.47199 -0.31163 -0.48055 -0.31667 -0.48726 C -0.31823 -0.49351 -0.32153 -0.49745 -0.32396 -0.50324 C -0.32726 -0.51111 -0.32865 -0.51967 -0.33229 -0.52708 C -0.33195 -0.53379 -0.33281 -0.5581 -0.32622 -0.56504 C -0.32344 -0.56805 -0.31458 -0.56666 -0.3132 -0.56666 " pathEditMode="relative" ptsTypes="fffffffffffffffffffffffffffffA">
                                      <p:cBhvr>
                                        <p:cTn id="2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C -0.00034 3.33333E-6 -0.01059 -0.00209 -0.01198 -0.00325 C -0.01336 -0.0044 -0.01406 -0.00672 -0.01545 -0.00811 C -0.01996 -0.01274 -0.02604 -0.01922 -0.03107 -0.02223 C -0.03489 -0.03033 -0.03211 -0.02593 -0.04045 -0.03334 C -0.04166 -0.0345 -0.04409 -0.03658 -0.04409 -0.03658 C -0.04687 -0.04213 -0.0526 -0.05047 -0.05711 -0.05255 C -0.06684 -0.07176 -0.08038 -0.08727 -0.08819 -0.10811 C -0.09149 -0.1169 -0.09496 -0.125 -0.09878 -0.13334 C -0.10034 -0.13658 -0.10364 -0.14283 -0.10364 -0.14283 C -0.10763 -0.15857 -0.10104 -0.13496 -0.10833 -0.15255 C -0.10954 -0.15556 -0.1092 -0.1595 -0.11076 -0.16204 C -0.11527 -0.16991 -0.11753 -0.17894 -0.12274 -0.18588 C -0.12882 -0.21274 -0.14218 -0.21598 -0.15833 -0.22709 C -0.17361 -0.2375 -0.18888 -0.24375 -0.20486 -0.25093 C -0.21267 -0.2544 -0.221 -0.25533 -0.22864 -0.2588 C -0.23454 -0.26436 -0.2427 -0.26806 -0.24774 -0.27477 C -0.25052 -0.27848 -0.25607 -0.28588 -0.25607 -0.28588 C -0.2618 -0.30116 -0.25833 -0.29514 -0.26545 -0.30487 C -0.2677 -0.31644 -0.27187 -0.32663 -0.27378 -0.3382 C -0.27309 -0.35857 -0.27343 -0.37547 -0.26788 -0.39375 C -0.26493 -0.40371 -0.26458 -0.41366 -0.25607 -0.4176 C -0.24687 -0.42987 -0.25138 -0.42709 -0.24409 -0.43033 C -0.23698 -0.44375 -0.22448 -0.45139 -0.21319 -0.45718 C -0.21076 -0.45834 -0.20729 -0.45857 -0.20486 -0.46042 C -0.20243 -0.46227 -0.20034 -0.46528 -0.19774 -0.46667 C -0.19166 -0.46991 -0.1842 -0.47176 -0.17864 -0.47616 C -0.17326 -0.48033 -0.16823 -0.48565 -0.16319 -0.49051 C -0.16232 -0.49213 -0.1618 -0.49399 -0.16076 -0.49538 C -0.15937 -0.49723 -0.15729 -0.49792 -0.15607 -0.5 C -0.15434 -0.50278 -0.15399 -0.50649 -0.15243 -0.5095 C -0.14982 -0.52362 -0.14392 -0.53565 -0.14045 -0.54931 C -0.13941 -0.55348 -0.13333 -0.5588 -0.13333 -0.5588 C -0.12031 -0.55625 -0.12777 -0.55718 -0.11076 -0.55718 " pathEditMode="relative" ptsTypes="fffffffffffffffffffffffffffffffffA">
                                      <p:cBhvr>
                                        <p:cTn id="3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5.92593E-6 C -0.02083 -0.00163 -0.04288 -0.00278 -0.0618 -0.01575 C -0.06736 -0.01945 -0.06388 -0.01852 -0.06927 -0.02385 C -0.07847 -0.03334 -0.08854 -0.03982 -0.09756 -0.04908 C -0.10312 -0.06019 -0.09565 -0.047 -0.10711 -0.05857 C -0.12378 -0.07547 -0.13072 -0.09677 -0.15347 -0.10464 C -0.15937 -0.11089 -0.16649 -0.11852 -0.17378 -0.12223 C -0.17725 -0.12408 -0.18454 -0.12686 -0.18454 -0.12686 C -0.1901 -0.13195 -0.19704 -0.1338 -0.20347 -0.13635 C -0.20989 -0.1419 -0.21302 -0.14144 -0.22135 -0.14283 C -0.23854 -0.1507 -0.21701 -0.14167 -0.23802 -0.14746 C -0.25399 -0.15186 -0.26944 -0.15765 -0.28576 -0.16019 C -0.29531 -0.16343 -0.30451 -0.16436 -0.31423 -0.16667 C -0.321 -0.16829 -0.3276 -0.17177 -0.33454 -0.17292 C -0.35121 -0.17547 -0.36857 -0.17686 -0.38454 -0.18403 C -0.38836 -0.18751 -0.39201 -0.18843 -0.39635 -0.19052 C -0.40763 -0.20487 -0.42065 -0.21644 -0.43333 -0.22848 C -0.43767 -0.23704 -0.43472 -0.23195 -0.44288 -0.24283 C -0.44878 -0.2507 -0.45208 -0.26181 -0.45833 -0.26968 C -0.46163 -0.28079 -0.46736 -0.29306 -0.47378 -0.30163 C -0.47621 -0.31436 -0.47291 -0.3014 -0.47968 -0.31413 C -0.48211 -0.31852 -0.48368 -0.32385 -0.48576 -0.32848 C -0.49392 -0.347 -0.50069 -0.3632 -0.50468 -0.38403 C -0.50711 -0.4169 -0.50642 -0.40024 -0.50468 -0.45556 C -0.50434 -0.46575 -0.50486 -0.47501 -0.50121 -0.48403 C -0.49982 -0.48751 -0.49635 -0.49352 -0.49635 -0.49352 C -0.496 -0.49515 -0.49565 -0.49677 -0.49513 -0.49839 C -0.49461 -0.50001 -0.4934 -0.5014 -0.49288 -0.50302 C -0.48888 -0.51783 -0.49461 -0.50556 -0.48923 -0.51575 C -0.48663 -0.5264 -0.47864 -0.54283 -0.47256 -0.5507 C -0.4684 -0.56204 -0.46944 -0.56482 -0.46788 -0.5794 C -0.46718 -0.58589 -0.46336 -0.59376 -0.4618 -0.60001 C -0.46006 -0.60695 -0.44635 -0.60903 -0.44288 -0.6095 C -0.43524 -0.61065 -0.42777 -0.61158 -0.42013 -0.61274 C -0.41927 -0.61876 -0.41979 -0.62547 -0.41545 -0.62848 " pathEditMode="relative" ptsTypes="ffffffffffffffffffffffffffffffffffA">
                                      <p:cBhvr>
                                        <p:cTn id="49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-2.22222E-6 C -0.01562 -0.00185 -0.02551 -0.00347 -0.0394 -0.00648 C -0.04791 -0.0118 -0.05711 -0.01412 -0.06544 -0.01921 C -0.07968 -0.02801 -0.06753 -0.0243 -0.08211 -0.02708 C -0.10676 -0.03726 -0.13072 -0.05069 -0.15485 -0.06203 C -0.17517 -0.07152 -0.19617 -0.07893 -0.21666 -0.08726 C -0.23767 -0.09583 -0.26006 -0.10671 -0.28211 -0.10949 C -0.29253 -0.11296 -0.30242 -0.11481 -0.31319 -0.11597 C -0.32135 -0.11875 -0.33819 -0.1206 -0.33819 -0.1206 C -0.34565 -0.12407 -0.33853 -0.12106 -0.35242 -0.12384 C -0.36162 -0.12569 -0.37065 -0.12963 -0.37985 -0.13171 C -0.39461 -0.13981 -0.37412 -0.12939 -0.39652 -0.13657 C -0.40173 -0.13819 -0.40676 -0.1412 -0.41197 -0.14282 C -0.41805 -0.14467 -0.42395 -0.14976 -0.42985 -0.15254 C -0.43853 -0.15671 -0.44704 -0.15995 -0.45607 -0.16203 C -0.46666 -0.16898 -0.48662 -0.17592 -0.49409 -0.18726 C -0.496 -0.19004 -0.50138 -0.20277 -0.50242 -0.20648 C -0.50346 -0.21064 -0.50485 -0.21921 -0.50485 -0.21921 C -0.50607 -0.24884 -0.50989 -0.28125 -0.50121 -0.30949 C -0.49444 -0.33171 -0.48228 -0.33611 -0.46787 -0.34606 C -0.45728 -0.35324 -0.44687 -0.36088 -0.43576 -0.36666 C -0.43228 -0.36851 -0.42829 -0.36921 -0.42499 -0.37152 C -0.41718 -0.37731 -0.40989 -0.38472 -0.40121 -0.38726 C -0.39114 -0.39421 -0.38107 -0.4 -0.37031 -0.40486 C -0.36162 -0.40879 -0.34774 -0.41412 -0.34044 -0.42222 C -0.33558 -0.42754 -0.32933 -0.4324 -0.32499 -0.43819 C -0.3177 -0.44791 -0.31197 -0.45879 -0.30485 -0.46828 C -0.30312 -0.47523 -0.30138 -0.48194 -0.29999 -0.48888 C -0.29912 -0.57106 -0.32291 -0.6206 -0.26909 -0.6206 " pathEditMode="relative" ptsTypes="ffffffffffffffffffffffffffffA">
                                      <p:cBhvr>
                                        <p:cTn id="63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67544" y="116632"/>
            <a:ext cx="77768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co tvoří podloží?</a:t>
            </a:r>
          </a:p>
        </p:txBody>
      </p:sp>
      <p:pic>
        <p:nvPicPr>
          <p:cNvPr id="3076" name="Picture 4" descr="Soubor:Stagnogl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5688632" cy="4436837"/>
          </a:xfrm>
          <a:prstGeom prst="rect">
            <a:avLst/>
          </a:prstGeom>
          <a:ln w="1270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6804248" y="3356992"/>
            <a:ext cx="15007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Spodní </a:t>
            </a:r>
          </a:p>
          <a:p>
            <a:r>
              <a:rPr lang="cs-CZ" sz="28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800" b="1" dirty="0">
              <a:solidFill>
                <a:schemeClr val="accent4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4653136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Podloží</a:t>
            </a:r>
            <a:endParaRPr lang="cs-CZ" sz="2800" b="1" dirty="0">
              <a:solidFill>
                <a:schemeClr val="accent4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Pravá složená závorka 13"/>
          <p:cNvSpPr/>
          <p:nvPr/>
        </p:nvSpPr>
        <p:spPr bwMode="auto">
          <a:xfrm>
            <a:off x="6300192" y="1412776"/>
            <a:ext cx="504056" cy="2304256"/>
          </a:xfrm>
          <a:prstGeom prst="rightBrace">
            <a:avLst/>
          </a:prstGeom>
          <a:noFill/>
          <a:ln w="38100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5" name="Pravá složená závorka 14"/>
          <p:cNvSpPr/>
          <p:nvPr/>
        </p:nvSpPr>
        <p:spPr bwMode="auto">
          <a:xfrm>
            <a:off x="6300192" y="3717032"/>
            <a:ext cx="360040" cy="1080120"/>
          </a:xfrm>
          <a:prstGeom prst="rightBrace">
            <a:avLst>
              <a:gd name="adj1" fmla="val 8333"/>
              <a:gd name="adj2" fmla="val 48755"/>
            </a:avLst>
          </a:prstGeom>
          <a:noFill/>
          <a:ln w="28575" cap="flat" cmpd="sng" algn="ctr">
            <a:solidFill>
              <a:srgbClr val="6633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6" name="Pravá složená závorka 15"/>
          <p:cNvSpPr/>
          <p:nvPr/>
        </p:nvSpPr>
        <p:spPr bwMode="auto">
          <a:xfrm>
            <a:off x="6300192" y="4797152"/>
            <a:ext cx="288032" cy="1368152"/>
          </a:xfrm>
          <a:prstGeom prst="rightBrace">
            <a:avLst/>
          </a:prstGeom>
          <a:noFill/>
          <a:ln w="28575" cap="flat" cmpd="sng" algn="ctr">
            <a:solidFill>
              <a:srgbClr val="FFCC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bg1"/>
              </a:solidFill>
              <a:effectLst/>
              <a:latin typeface="Arial" charset="0"/>
              <a:cs typeface="Lucida Sans Unicode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6273225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jaké vrstvě najdeme kořeny rostlin?</a:t>
            </a:r>
            <a:endParaRPr lang="cs-CZ" sz="32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339752" y="5301208"/>
            <a:ext cx="12089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skála</a:t>
            </a:r>
            <a:endParaRPr lang="cs-CZ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3795" name="Picture 3" descr="C:\Documents and Settings\Alena T\Local Settings\Temporary Internet Files\Content.IE5\I2UEUHMN\MP9004331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908720"/>
            <a:ext cx="1865548" cy="922114"/>
          </a:xfrm>
          <a:prstGeom prst="rect">
            <a:avLst/>
          </a:prstGeom>
          <a:ln w="1270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797" name="Picture 5" descr="C:\Documents and Settings\Alena T\Local Settings\Temporary Internet Files\Content.IE5\H71VGJ2G\MC9003597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836712"/>
            <a:ext cx="913486" cy="920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6804248" y="1988840"/>
            <a:ext cx="21226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Povrchová </a:t>
            </a:r>
          </a:p>
          <a:p>
            <a:r>
              <a:rPr lang="cs-CZ" sz="2800" b="1" dirty="0" smtClean="0">
                <a:solidFill>
                  <a:schemeClr val="accent4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vrstva</a:t>
            </a:r>
            <a:endParaRPr lang="cs-CZ" sz="2800" b="1" dirty="0">
              <a:solidFill>
                <a:schemeClr val="accent4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8" dur="50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00"/>
                            </p:stCondLst>
                            <p:childTnLst>
                              <p:par>
                                <p:cTn id="2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23528" y="332656"/>
            <a:ext cx="82433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Půda se skládá z několika vrstev.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1268760"/>
            <a:ext cx="837440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Nejsvrchnější část půdy se nazývá </a:t>
            </a:r>
            <a:r>
              <a:rPr lang="cs-CZ" sz="40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ORNICE.</a:t>
            </a:r>
          </a:p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</a:t>
            </a:r>
            <a:r>
              <a:rPr lang="cs-CZ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Víš, proč se tak jmenuje?</a:t>
            </a:r>
            <a:endParaRPr lang="cs-CZ" sz="28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769" name="Picture 1" descr="C:\Documents and Settings\Alena T\Local Settings\Temporary Internet Files\Content.IE5\I2UEUHMN\MP90044868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1800200" cy="2705080"/>
          </a:xfrm>
          <a:prstGeom prst="rect">
            <a:avLst/>
          </a:prstGeom>
          <a:ln w="1905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1" name="Picture 3" descr="C:\Documents and Settings\Alena T\Local Settings\Temporary Internet Files\Content.IE5\YYKPFQQT\MC9000712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2420888"/>
            <a:ext cx="3838529" cy="2936960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323528" y="5301208"/>
            <a:ext cx="8471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Zemědělci ji obdělávají, </a:t>
            </a:r>
            <a:r>
              <a:rPr lang="cs-CZ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orají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pěstují zde různé plodiny.</a:t>
            </a:r>
            <a:endParaRPr lang="cs-CZ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483768" y="6165304"/>
            <a:ext cx="6251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Vyjmenuj alespoň některé známé plodiny.</a:t>
            </a:r>
            <a:endParaRPr lang="cs-CZ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23528" y="476672"/>
            <a:ext cx="71657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 si musí půdu chránit.</a:t>
            </a:r>
            <a:endParaRPr lang="cs-CZ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1412776"/>
            <a:ext cx="8892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Ponechává </a:t>
            </a:r>
            <a:r>
              <a:rPr lang="cs-CZ" sz="36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meze</a:t>
            </a:r>
            <a:r>
              <a:rPr lang="cs-CZ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osazuje je stromy a keři,       </a:t>
            </a:r>
            <a:r>
              <a:rPr lang="cs-CZ" sz="24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aby zpevnily kořeny půdu, ale také jako úkryt pro živočichy.</a:t>
            </a:r>
            <a:endParaRPr lang="cs-CZ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5371" name="Picture 11" descr="File:AgricultureCZ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564904"/>
            <a:ext cx="6048672" cy="4029928"/>
          </a:xfrm>
          <a:prstGeom prst="rect">
            <a:avLst/>
          </a:prstGeom>
          <a:ln w="1905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72" name="Picture 12" descr="C:\Documents and Settings\Alena T\Local Settings\Temporary Internet Files\Content.IE5\B6JHSBWH\MC90010940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187624" y="2420888"/>
            <a:ext cx="1440160" cy="2240110"/>
          </a:xfrm>
          <a:prstGeom prst="rect">
            <a:avLst/>
          </a:prstGeom>
          <a:noFill/>
        </p:spPr>
      </p:pic>
      <p:pic>
        <p:nvPicPr>
          <p:cNvPr id="28" name="Obrázek 27" descr="myš.WM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50113">
            <a:off x="7327053" y="6132492"/>
            <a:ext cx="1380647" cy="656734"/>
          </a:xfrm>
          <a:prstGeom prst="rect">
            <a:avLst/>
          </a:prstGeom>
        </p:spPr>
      </p:pic>
      <p:pic>
        <p:nvPicPr>
          <p:cNvPr id="15375" name="Picture 15" descr="C:\Documents and Settings\Alena T\Local Settings\Temporary Internet Files\Content.IE5\I2UEUHMN\MC90033236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79512" y="5589240"/>
            <a:ext cx="1482654" cy="1035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467544" y="620688"/>
            <a:ext cx="79640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můžeme dále půdu chránit?</a:t>
            </a:r>
            <a:endParaRPr lang="cs-CZ" sz="40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1844824"/>
            <a:ext cx="878477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Nevyhazujeme do přírody odpadky 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plastové láhve, 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konzervy…</a:t>
            </a:r>
            <a:endParaRPr lang="cs-CZ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3808" y="2924944"/>
            <a:ext cx="5056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je nedokáže rozložit!</a:t>
            </a:r>
            <a:endParaRPr lang="cs-CZ" sz="2800" b="1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933056"/>
            <a:ext cx="872508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Půdu přihnojujeme </a:t>
            </a:r>
            <a:r>
              <a:rPr lang="cs-CZ" sz="28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dodáváme živiny, které jí odebraly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námi zasazené rostliny</a:t>
            </a:r>
            <a:endParaRPr lang="cs-CZ" sz="24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0" y="5013176"/>
            <a:ext cx="8651727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Půdu občas kypříme </a:t>
            </a:r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jen krtek a žížala nepomohou…,</a:t>
            </a:r>
          </a:p>
          <a:p>
            <a:r>
              <a:rPr lang="cs-CZ" sz="24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proto máme pluhy, motyky…</a:t>
            </a:r>
            <a:endParaRPr lang="cs-CZ" sz="28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41" name="Picture 5" descr="C:\Documents and Settings\Alena T\Local Settings\Temporary Internet Files\Content.IE5\I2UEUHMN\MP90043723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20887"/>
            <a:ext cx="2088232" cy="1392155"/>
          </a:xfrm>
          <a:prstGeom prst="rect">
            <a:avLst/>
          </a:prstGeom>
          <a:ln w="12700">
            <a:solidFill>
              <a:srgbClr val="FFCC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2" name="Picture 6" descr="C:\Documents and Settings\Alena T\Local Settings\Temporary Internet Files\Content.IE5\H71VGJ2G\MC9002315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5634772"/>
            <a:ext cx="1872208" cy="12232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allAtOnce"/>
      <p:bldP spid="10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1988840"/>
            <a:ext cx="8136904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Zdroje:</a:t>
            </a:r>
          </a:p>
          <a:p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1400" dirty="0" smtClean="0">
                <a:solidFill>
                  <a:schemeClr val="accent6">
                    <a:lumMod val="50000"/>
                  </a:schemeClr>
                </a:solidFill>
              </a:rPr>
              <a:t>Obrázky – </a:t>
            </a:r>
            <a:r>
              <a:rPr lang="cs-CZ" sz="1400" dirty="0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www.office.</a:t>
            </a:r>
            <a:r>
              <a:rPr lang="cs-CZ" sz="1400" dirty="0" err="1" smtClean="0">
                <a:solidFill>
                  <a:schemeClr val="accent6">
                    <a:lumMod val="50000"/>
                  </a:schemeClr>
                </a:solidFill>
                <a:hlinkClick r:id="rId3"/>
              </a:rPr>
              <a:t>microsoft.com</a:t>
            </a:r>
            <a:endParaRPr lang="cs-CZ" sz="1400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1400" dirty="0" smtClean="0"/>
              <a:t>HOLGERK.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25.11.2012]. Dostupný na WWW: </a:t>
            </a:r>
            <a:r>
              <a:rPr lang="cs-CZ" sz="1400" dirty="0" smtClean="0">
                <a:hlinkClick r:id="rId4"/>
              </a:rPr>
              <a:t>http://cs.wikipedia.org/wiki/Soubor:Stagnogley.JPG</a:t>
            </a:r>
            <a:endParaRPr lang="cs-CZ" sz="1400" dirty="0" smtClean="0"/>
          </a:p>
          <a:p>
            <a:r>
              <a:rPr lang="pt-BR" sz="1400" dirty="0" smtClean="0"/>
              <a:t>DESCOUENS. </a:t>
            </a:r>
            <a:r>
              <a:rPr lang="pt-BR" sz="1400" i="1" dirty="0" smtClean="0"/>
              <a:t>Wikipedia.cz</a:t>
            </a:r>
            <a:r>
              <a:rPr lang="pt-BR" sz="1400" dirty="0" smtClean="0"/>
              <a:t> [online]. [cit. 25.1</a:t>
            </a:r>
            <a:r>
              <a:rPr lang="cs-CZ" sz="1400" dirty="0" smtClean="0"/>
              <a:t>1</a:t>
            </a:r>
            <a:r>
              <a:rPr lang="pt-BR" sz="1400" dirty="0" smtClean="0"/>
              <a:t>.2012]. Dostupný na WWW: http://cs.wikipedia.org/wiki/Soubor:Talpa_europaea_MHNT.jpg </a:t>
            </a:r>
            <a:endParaRPr lang="cs-CZ" sz="1400" dirty="0" smtClean="0"/>
          </a:p>
          <a:p>
            <a:r>
              <a:rPr lang="cs-CZ" sz="1400" dirty="0" smtClean="0"/>
              <a:t>ULRICH.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25.11.2012]. Dostupný na WWW: </a:t>
            </a:r>
            <a:r>
              <a:rPr lang="cs-CZ" sz="1400" dirty="0" smtClean="0">
                <a:hlinkClick r:id="rId5"/>
              </a:rPr>
              <a:t>http://upload.wikimedia.org/wikipedia/commons/d/de/AgricultureCZ_%281%29.JPG?uselang=cs</a:t>
            </a:r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Učebnice: </a:t>
            </a:r>
          </a:p>
          <a:p>
            <a:r>
              <a:rPr lang="cs-CZ" dirty="0" smtClean="0">
                <a:solidFill>
                  <a:srgbClr val="CC9900"/>
                </a:solidFill>
              </a:rPr>
              <a:t>Učebnice: ŠTIKOVÁ, Věra. </a:t>
            </a:r>
            <a:r>
              <a:rPr lang="cs-CZ" i="1" dirty="0" smtClean="0">
                <a:solidFill>
                  <a:srgbClr val="CC9900"/>
                </a:solidFill>
              </a:rPr>
              <a:t>Prvouka 3</a:t>
            </a:r>
            <a:r>
              <a:rPr lang="cs-CZ" dirty="0" smtClean="0">
                <a:solidFill>
                  <a:srgbClr val="CC9900"/>
                </a:solidFill>
              </a:rPr>
              <a:t>. Brno: Nová škola, s.</a:t>
            </a:r>
            <a:r>
              <a:rPr lang="cs-CZ" dirty="0" err="1" smtClean="0">
                <a:solidFill>
                  <a:srgbClr val="CC9900"/>
                </a:solidFill>
              </a:rPr>
              <a:t>r.o</a:t>
            </a:r>
            <a:r>
              <a:rPr lang="cs-CZ" dirty="0" smtClean="0">
                <a:solidFill>
                  <a:srgbClr val="CC9900"/>
                </a:solidFill>
              </a:rPr>
              <a:t>, 2011, ISBN 978-80-7289-256-3</a:t>
            </a:r>
          </a:p>
          <a:p>
            <a:endParaRPr lang="cs-CZ" dirty="0" smtClean="0">
              <a:solidFill>
                <a:srgbClr val="CC9900"/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sz="1200" dirty="0" smtClean="0"/>
          </a:p>
          <a:p>
            <a:r>
              <a:rPr lang="cs-CZ" sz="1200" dirty="0" smtClean="0"/>
              <a:t> </a:t>
            </a:r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otiv sady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ady Office">
      <a:majorFont>
        <a:latin typeface="Calibri"/>
        <a:ea typeface=""/>
        <a:cs typeface="Lucida Sans Unicode"/>
      </a:majorFont>
      <a:minorFont>
        <a:latin typeface="Calibri"/>
        <a:ea typeface=""/>
        <a:cs typeface="Lucida Sans Unicode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365</Words>
  <Application>Microsoft Office PowerPoint</Application>
  <PresentationFormat>Předvádění na obrazovce (4:3)</PresentationFormat>
  <Paragraphs>97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Půda</vt:lpstr>
      <vt:lpstr>Víte, jak říkáme lidově půdě?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Půda</dc:title>
  <dc:subject>Prvouka 3</dc:subject>
  <dc:creator>Mgr. Jana Kneřová</dc:creator>
  <cp:lastModifiedBy>Alena T.</cp:lastModifiedBy>
  <cp:revision>123</cp:revision>
  <cp:lastPrinted>1601-01-01T00:00:00Z</cp:lastPrinted>
  <dcterms:created xsi:type="dcterms:W3CDTF">2010-09-06T12:21:50Z</dcterms:created>
  <dcterms:modified xsi:type="dcterms:W3CDTF">2012-12-30T16:01:34Z</dcterms:modified>
  <cp:category/>
</cp:coreProperties>
</file>