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88" r:id="rId1"/>
  </p:sldMasterIdLst>
  <p:notesMasterIdLst>
    <p:notesMasterId r:id="rId14"/>
  </p:notesMasterIdLst>
  <p:sldIdLst>
    <p:sldId id="256" r:id="rId2"/>
    <p:sldId id="268" r:id="rId3"/>
    <p:sldId id="280" r:id="rId4"/>
    <p:sldId id="281" r:id="rId5"/>
    <p:sldId id="275" r:id="rId6"/>
    <p:sldId id="276" r:id="rId7"/>
    <p:sldId id="277" r:id="rId8"/>
    <p:sldId id="278" r:id="rId9"/>
    <p:sldId id="270" r:id="rId10"/>
    <p:sldId id="269" r:id="rId11"/>
    <p:sldId id="272" r:id="rId12"/>
    <p:sldId id="274" r:id="rId13"/>
  </p:sldIdLst>
  <p:sldSz cx="10080625" cy="7559675"/>
  <p:notesSz cx="7559675" cy="10691813"/>
  <p:defaultTextStyle>
    <a:defPPr>
      <a:defRPr lang="en-GB"/>
    </a:defPPr>
    <a:lvl1pPr algn="l" defTabSz="44898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488" indent="-285573" algn="l" defTabSz="44898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287" indent="-228459" algn="l" defTabSz="44898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205" indent="-228459" algn="l" defTabSz="44898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121" indent="-228459" algn="l" defTabSz="44898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4578" algn="l" defTabSz="913831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1494" algn="l" defTabSz="913831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8409" algn="l" defTabSz="913831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5325" algn="l" defTabSz="913831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F3505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898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488" indent="-285573" algn="l" defTabSz="44898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287" indent="-228459" algn="l" defTabSz="44898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205" indent="-228459" algn="l" defTabSz="44898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121" indent="-228459" algn="l" defTabSz="44898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4578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1494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8409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5325" algn="l" defTabSz="913831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67035" y="5897277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420026" y="5349987"/>
            <a:ext cx="9324578" cy="1347442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20026" y="4283816"/>
            <a:ext cx="9324578" cy="1007957"/>
          </a:xfrm>
        </p:spPr>
        <p:txBody>
          <a:bodyPr anchor="b"/>
          <a:lstStyle>
            <a:lvl1pPr marL="0" indent="0" algn="l">
              <a:buNone/>
              <a:defRPr sz="2600">
                <a:solidFill>
                  <a:schemeClr val="tx2">
                    <a:shade val="75000"/>
                  </a:schemeClr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9072562" y="7136333"/>
            <a:ext cx="836692" cy="272148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948245" y="83997"/>
            <a:ext cx="3192198" cy="318486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9072562" y="7136333"/>
            <a:ext cx="836692" cy="272148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67035" y="3797367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20026" y="1847921"/>
            <a:ext cx="9324578" cy="1343942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98961" y="3248616"/>
            <a:ext cx="9576594" cy="1306050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32661" y="503978"/>
            <a:ext cx="9576594" cy="92732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36021" y="1763924"/>
            <a:ext cx="4620286" cy="520777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5124318" y="1763924"/>
            <a:ext cx="4788297" cy="520777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36021" y="5963744"/>
            <a:ext cx="9492589" cy="972958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10272" y="734968"/>
            <a:ext cx="4730040" cy="705219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5120818" y="734968"/>
            <a:ext cx="4731898" cy="705219"/>
          </a:xfrm>
        </p:spPr>
        <p:txBody>
          <a:bodyPr anchor="ctr"/>
          <a:lstStyle>
            <a:lvl1pPr marL="0" indent="0">
              <a:buNone/>
              <a:defRPr sz="20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10272" y="1450688"/>
            <a:ext cx="4730040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5124902" y="1450688"/>
            <a:ext cx="4727813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9072563" y="7139693"/>
            <a:ext cx="840052" cy="272148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67035" y="6635715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32661" y="503978"/>
            <a:ext cx="9576594" cy="92732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67035" y="6447569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504031" y="6047740"/>
            <a:ext cx="9324578" cy="573975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504032" y="671971"/>
            <a:ext cx="3316456" cy="5291773"/>
          </a:xfrm>
        </p:spPr>
        <p:txBody>
          <a:bodyPr/>
          <a:lstStyle>
            <a:lvl1pPr marL="0" indent="0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941244" y="671971"/>
            <a:ext cx="5887365" cy="52917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864239" y="679725"/>
            <a:ext cx="5544344" cy="4031827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420026" y="5504696"/>
            <a:ext cx="6468401" cy="575726"/>
          </a:xfrm>
        </p:spPr>
        <p:txBody>
          <a:bodyPr anchor="ctr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420026" y="6099348"/>
            <a:ext cx="6468401" cy="846964"/>
          </a:xfrm>
        </p:spPr>
        <p:txBody>
          <a:bodyPr lIns="120953" tIns="0"/>
          <a:lstStyle>
            <a:lvl1pPr marL="0" indent="0"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560469" y="605475"/>
            <a:ext cx="2016125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605475"/>
            <a:ext cx="6888427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67035" y="1158421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36021" y="1713176"/>
            <a:ext cx="9576594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7140443" y="83997"/>
            <a:ext cx="2772172" cy="318486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l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444214" y="83997"/>
            <a:ext cx="3696229" cy="318486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9072563" y="7139694"/>
            <a:ext cx="840052" cy="269488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3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36021" y="503978"/>
            <a:ext cx="9576594" cy="923960"/>
          </a:xfrm>
          <a:prstGeom prst="rect">
            <a:avLst/>
          </a:prstGeom>
        </p:spPr>
        <p:txBody>
          <a:bodyPr vert="horz" lIns="100794" tIns="50397" rIns="100794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67035" y="1158421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67035" y="1166234"/>
            <a:ext cx="9513590" cy="262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77979" indent="-377979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500" kern="1200">
          <a:solidFill>
            <a:schemeClr val="tx2"/>
          </a:solidFill>
          <a:latin typeface="+mn-lt"/>
          <a:ea typeface="+mn-ea"/>
          <a:cs typeface="+mn-cs"/>
        </a:defRPr>
      </a:lvl1pPr>
      <a:lvl2pPr marL="818954" indent="-314982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3100" kern="1200">
          <a:solidFill>
            <a:schemeClr val="tx2"/>
          </a:solidFill>
          <a:latin typeface="+mn-lt"/>
          <a:ea typeface="+mn-ea"/>
          <a:cs typeface="+mn-cs"/>
        </a:defRPr>
      </a:lvl2pPr>
      <a:lvl3pPr marL="1259929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3pPr>
      <a:lvl4pPr marL="1763900" indent="-251986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2267872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8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hyperlink" Target="http://upload.wikimedia.org/wikipedia/commons/3/32/Gradient_Sun.ogv?uselang=cs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gif"/><Relationship Id="rId5" Type="http://schemas.openxmlformats.org/officeDocument/2006/relationships/image" Target="../media/image7.wmf"/><Relationship Id="rId4" Type="http://schemas.openxmlformats.org/officeDocument/2006/relationships/hyperlink" Target="http://commons.wikimedia.org/w/index.php?title=File:Gradient_Sun.ogv&amp;uselang=cs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ommons.wikimedia.org/wiki/File:Helios.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3" y="971528"/>
            <a:ext cx="5751513" cy="1408113"/>
          </a:xfrm>
          <a:prstGeom prst="rect">
            <a:avLst/>
          </a:prstGeom>
          <a:noFill/>
          <a:ln w="19050">
            <a:solidFill>
              <a:srgbClr val="6F3505"/>
            </a:solidFill>
            <a:round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19832" y="2771726"/>
          <a:ext cx="8784974" cy="437352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294879"/>
                <a:gridCol w="4490095"/>
              </a:tblGrid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Plavská 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33357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Jana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76650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VY_32_INOVACE_13_PRV_Slunce_zdroj_světla_a_tepla </a:t>
                      </a:r>
                      <a:endParaRPr kumimoji="0" lang="cs-CZ" sz="18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0000" marR="90000" marT="64584" marB="46800" horzOverflow="overflow"/>
                </a:tc>
              </a:tr>
              <a:tr h="255543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PRV 3 – Neživá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u="none" strike="noStrike" cap="none" normalizeH="0" baseline="0" dirty="0" smtClean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dirty="0" smtClean="0"/>
                        <a:t>Seznámení s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největší hvězdou Sluneční soustavy, s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významem Slunce jako zdrojem světla a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tepla pro život na Zemi. Praktické úlohy na pozorování Slunce.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Frontální i samostatná práce, </a:t>
                      </a:r>
                      <a:r>
                        <a:rPr kumimoji="0" lang="cs-CZ" sz="1800" u="none" strike="noStrike" cap="none" normalizeH="0" baseline="0" dirty="0" err="1" smtClean="0">
                          <a:ln>
                            <a:noFill/>
                          </a:ln>
                          <a:effectLst/>
                        </a:rPr>
                        <a:t>práce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                      ve skupinách. Rozvoj logického 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                             a </a:t>
                      </a:r>
                      <a:r>
                        <a:rPr kumimoji="0" lang="cs-CZ" sz="1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tvořivého myšlení.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/>
                </a:tc>
              </a:tr>
              <a:tr h="3323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32661" y="503978"/>
            <a:ext cx="9576594" cy="4644012"/>
          </a:xfrm>
        </p:spPr>
        <p:txBody>
          <a:bodyPr>
            <a:normAutofit/>
          </a:bodyPr>
          <a:lstStyle/>
          <a:p>
            <a:pPr algn="ctr"/>
            <a:r>
              <a:rPr lang="cs-CZ" sz="14000" dirty="0" smtClean="0">
                <a:solidFill>
                  <a:srgbClr val="008000"/>
                </a:solidFill>
              </a:rPr>
              <a:t>SLUNCE</a:t>
            </a:r>
            <a:endParaRPr lang="cs-CZ" sz="14000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Než začneme…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9873" y="1907630"/>
            <a:ext cx="6122458" cy="612959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600" dirty="0" smtClean="0"/>
              <a:t>Víš, co dělají děti v kroužku?</a:t>
            </a:r>
            <a:endParaRPr lang="cs-CZ" sz="3600" dirty="0"/>
          </a:p>
        </p:txBody>
      </p:sp>
      <p:pic>
        <p:nvPicPr>
          <p:cNvPr id="7" name="Obrázek 6" descr="přemýšlejm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92040" y="2627709"/>
            <a:ext cx="2232248" cy="3291344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5040312" y="4211885"/>
            <a:ext cx="4400543" cy="169532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dirty="0" smtClean="0"/>
              <a:t>Daly hlavy dohromady </a:t>
            </a:r>
          </a:p>
          <a:p>
            <a:r>
              <a:rPr lang="cs-CZ" sz="2800" dirty="0" smtClean="0"/>
              <a:t>a přemýšlejí.</a:t>
            </a:r>
          </a:p>
          <a:p>
            <a:r>
              <a:rPr lang="cs-CZ" sz="2800" dirty="0" smtClean="0"/>
              <a:t>Když tento obrázek uvidíš,</a:t>
            </a:r>
          </a:p>
          <a:p>
            <a:r>
              <a:rPr lang="cs-CZ" sz="2800" dirty="0" smtClean="0"/>
              <a:t>co tedy uděláš?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7784" y="6156102"/>
            <a:ext cx="7975240" cy="550271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dirty="0" smtClean="0"/>
              <a:t>Začneš </a:t>
            </a:r>
            <a:r>
              <a:rPr lang="cs-CZ" sz="3200" b="1" dirty="0" smtClean="0">
                <a:solidFill>
                  <a:srgbClr val="FF0000"/>
                </a:solidFill>
              </a:rPr>
              <a:t>PŘEMÝŠLET</a:t>
            </a:r>
            <a:r>
              <a:rPr lang="cs-CZ" sz="3200" dirty="0" smtClean="0"/>
              <a:t>  nad danou otázkou!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značky, které budeme používat</a:t>
            </a:r>
            <a:endParaRPr lang="cs-CZ" dirty="0"/>
          </a:p>
        </p:txBody>
      </p:sp>
      <p:pic>
        <p:nvPicPr>
          <p:cNvPr id="3" name="Obrázek 2" descr="experiment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3809" y="1619598"/>
            <a:ext cx="1556411" cy="1512168"/>
          </a:xfrm>
          <a:prstGeom prst="rect">
            <a:avLst/>
          </a:prstGeom>
        </p:spPr>
      </p:pic>
      <p:pic>
        <p:nvPicPr>
          <p:cNvPr id="4" name="Obrázek 3" descr="učebnic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3808" y="3275781"/>
            <a:ext cx="1581324" cy="1581324"/>
          </a:xfrm>
          <a:prstGeom prst="rect">
            <a:avLst/>
          </a:prstGeom>
        </p:spPr>
      </p:pic>
      <p:pic>
        <p:nvPicPr>
          <p:cNvPr id="4098" name="Picture 2" descr="C:\Documents and Settings\Alena T\Local Settings\Temporary Internet Files\Content.IE5\YQQ20BP6\MC90036063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47825" y="5292006"/>
            <a:ext cx="1192341" cy="156538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04008" y="1691604"/>
            <a:ext cx="6130184" cy="123731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/>
              <a:t>    -  </a:t>
            </a:r>
            <a:r>
              <a:rPr lang="cs-CZ" sz="2400" dirty="0" smtClean="0"/>
              <a:t>tato značka nám bude vždy říkat:</a:t>
            </a:r>
          </a:p>
          <a:p>
            <a:r>
              <a:rPr lang="cs-CZ" dirty="0" smtClean="0"/>
              <a:t>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VYROB SI, VYZKOUŠEJ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48024" y="4067869"/>
            <a:ext cx="6480720" cy="493076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 NAJDI SI </a:t>
            </a:r>
            <a:r>
              <a:rPr lang="cs-CZ" sz="2400" dirty="0" smtClean="0"/>
              <a:t>v učebnici, v pracovním sešitě…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8024" y="5652045"/>
            <a:ext cx="5770919" cy="49307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b="1" dirty="0" smtClean="0">
                <a:solidFill>
                  <a:srgbClr val="FF0000"/>
                </a:solidFill>
              </a:rPr>
              <a:t>klikni NA kameru </a:t>
            </a:r>
            <a:r>
              <a:rPr lang="cs-CZ" sz="2400" dirty="0" smtClean="0"/>
              <a:t>a </a:t>
            </a:r>
            <a:r>
              <a:rPr lang="cs-CZ" sz="2800" b="1" dirty="0" smtClean="0">
                <a:solidFill>
                  <a:srgbClr val="FF0000"/>
                </a:solidFill>
              </a:rPr>
              <a:t>PUSŤ si VIDEO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4009" y="539477"/>
            <a:ext cx="7389223" cy="9273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by to na zemi vypadalo, kdyby Slunce nebylo?</a:t>
            </a:r>
            <a:endParaRPr lang="cs-CZ" dirty="0"/>
          </a:p>
        </p:txBody>
      </p:sp>
      <p:pic>
        <p:nvPicPr>
          <p:cNvPr id="2051" name="Picture 3" descr="C:\Documents and Settings\Alena T\Local Settings\Temporary Internet Files\Content.IE5\8QPC0MPX\MP9004251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840" y="2555701"/>
            <a:ext cx="4194446" cy="2808312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58" name="Picture 10" descr="C:\Documents and Settings\Alena T\Local Settings\Temporary Internet Files\Content.IE5\8QPC0MPX\MP9001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76416" y="1691606"/>
            <a:ext cx="2791270" cy="4176464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791841" y="5940078"/>
            <a:ext cx="4839786" cy="493084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dirty="0" smtClean="0"/>
              <a:t>Víš už, co nám Slunce dává?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04208" y="6372126"/>
            <a:ext cx="5774018" cy="103688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 a světlo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Obrázek 7" descr="přemýšlejme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35856" y="251446"/>
            <a:ext cx="1088902" cy="1605533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je tak důležité světlo?</a:t>
            </a:r>
            <a:endParaRPr lang="cs-CZ" dirty="0"/>
          </a:p>
        </p:txBody>
      </p:sp>
      <p:pic>
        <p:nvPicPr>
          <p:cNvPr id="3075" name="Picture 3" descr="C:\Documents and Settings\Alena T\Local Settings\Temporary Internet Files\Content.IE5\IYMA9ACH\MC900441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9912" y="1835621"/>
            <a:ext cx="3506688" cy="3506688"/>
          </a:xfrm>
          <a:prstGeom prst="rect">
            <a:avLst/>
          </a:prstGeom>
          <a:noFill/>
        </p:spPr>
      </p:pic>
      <p:pic>
        <p:nvPicPr>
          <p:cNvPr id="3078" name="Picture 6" descr="C:\Documents and Settings\Alena T\Local Settings\Temporary Internet Files\Content.IE5\G0CFXXS0\MC9002321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72560" y="611485"/>
            <a:ext cx="1875576" cy="1782024"/>
          </a:xfrm>
          <a:prstGeom prst="rect">
            <a:avLst/>
          </a:prstGeom>
          <a:noFill/>
        </p:spPr>
      </p:pic>
      <p:pic>
        <p:nvPicPr>
          <p:cNvPr id="9" name="Picture 3" descr="C:\Documents and Settings\Alena T\Local Settings\Temporary Internet Files\Content.IE5\IYMA9ACH\MC9004418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6984528" y="5003973"/>
            <a:ext cx="2282552" cy="228255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31801" y="5508030"/>
            <a:ext cx="5498601" cy="169532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dýchání potřebujeme </a:t>
            </a: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KYSLÍK. 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 vytvářejí zelené rostliny. 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Aby ho mohly vytvářet, </a:t>
            </a: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potřebují světlo ze Slunce.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ovací šipka 7"/>
          <p:cNvCxnSpPr>
            <a:stCxn id="3078" idx="1"/>
          </p:cNvCxnSpPr>
          <p:nvPr/>
        </p:nvCxnSpPr>
        <p:spPr>
          <a:xfrm flipH="1">
            <a:off x="4608265" y="1502497"/>
            <a:ext cx="2664296" cy="693164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4752280" y="2051645"/>
            <a:ext cx="2736304" cy="720081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816176" y="1403574"/>
            <a:ext cx="0" cy="1368152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112321" y="1475582"/>
            <a:ext cx="1085940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světlo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20434" y="2411685"/>
            <a:ext cx="930426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teplo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52234" y="3707829"/>
            <a:ext cx="3528392" cy="1122800"/>
          </a:xfrm>
          <a:prstGeom prst="rect">
            <a:avLst/>
          </a:prstGeom>
          <a:noFill/>
        </p:spPr>
        <p:txBody>
          <a:bodyPr wrap="square" lIns="91430" tIns="45716" rIns="91430" bIns="45716" rtlCol="0">
            <a:spAutoFit/>
          </a:bodyPr>
          <a:lstStyle/>
          <a:p>
            <a:pPr algn="ctr"/>
            <a:r>
              <a:rPr lang="cs-CZ" sz="2400" b="1" dirty="0" smtClean="0"/>
              <a:t>Napadlo tě někdy, jak</a:t>
            </a:r>
          </a:p>
          <a:p>
            <a:pPr algn="ctr"/>
            <a:r>
              <a:rPr lang="cs-CZ" sz="2400" b="1" dirty="0" smtClean="0"/>
              <a:t>vypadá strom, když                 </a:t>
            </a:r>
          </a:p>
          <a:p>
            <a:pPr algn="ctr"/>
            <a:r>
              <a:rPr lang="cs-CZ" sz="2400" b="1" dirty="0" smtClean="0"/>
              <a:t>bychom ho převrátili?</a:t>
            </a:r>
            <a:endParaRPr lang="cs-CZ" sz="2400" b="1" dirty="0"/>
          </a:p>
        </p:txBody>
      </p:sp>
      <p:pic>
        <p:nvPicPr>
          <p:cNvPr id="20" name="Obrázek 19" descr="přemýšlejme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04408" y="3707830"/>
            <a:ext cx="701300" cy="1034033"/>
          </a:xfrm>
          <a:prstGeom prst="rect">
            <a:avLst/>
          </a:prstGeom>
          <a:ln w="1270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6336456" y="2915742"/>
            <a:ext cx="3422177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nám dává Slunce?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20032" y="1331566"/>
            <a:ext cx="1313180" cy="43582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KYSLÍK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>
            <a:off x="287784" y="1835621"/>
            <a:ext cx="1584176" cy="43204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7784" y="2051645"/>
            <a:ext cx="1260281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</a:t>
            </a:r>
            <a:r>
              <a:rPr lang="cs-CZ" sz="2400" b="1" dirty="0" smtClean="0"/>
              <a:t>xid</a:t>
            </a:r>
          </a:p>
          <a:p>
            <a:r>
              <a:rPr lang="cs-CZ" sz="2400" b="1" dirty="0" smtClean="0"/>
              <a:t>uhličitý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3" presetClass="entr" presetSubtype="27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48025" y="539477"/>
            <a:ext cx="7344817" cy="923960"/>
          </a:xfrm>
        </p:spPr>
        <p:txBody>
          <a:bodyPr/>
          <a:lstStyle/>
          <a:p>
            <a:r>
              <a:rPr lang="cs-CZ" dirty="0" smtClean="0"/>
              <a:t>Co je vlastně Slunce?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792" y="2123653"/>
            <a:ext cx="9576594" cy="4989036"/>
          </a:xfrm>
        </p:spPr>
        <p:txBody>
          <a:bodyPr>
            <a:normAutofit/>
          </a:bodyPr>
          <a:lstStyle/>
          <a:p>
            <a:r>
              <a:rPr lang="cs-CZ" b="1" dirty="0" smtClean="0"/>
              <a:t>Nejbližší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HVĚZDA</a:t>
            </a:r>
            <a:r>
              <a:rPr lang="cs-CZ" b="1" dirty="0" smtClean="0"/>
              <a:t>, proto Slunce vidíme tak velké a jasné,</a:t>
            </a:r>
          </a:p>
          <a:p>
            <a:pPr>
              <a:buNone/>
            </a:pPr>
            <a:r>
              <a:rPr lang="cs-CZ" dirty="0" smtClean="0"/>
              <a:t>   ve skutečnosti je ve vesmíru hodně větších</a:t>
            </a:r>
          </a:p>
          <a:p>
            <a:pPr>
              <a:buNone/>
            </a:pPr>
            <a:r>
              <a:rPr lang="cs-CZ" dirty="0" smtClean="0"/>
              <a:t>   hvězd než Slunce, ale jsou daleko.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4" name="Obrázek 3" descr="přemýšlejme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23888" y="251446"/>
            <a:ext cx="1008112" cy="1486413"/>
          </a:xfrm>
          <a:prstGeom prst="rect">
            <a:avLst/>
          </a:prstGeom>
          <a:ln w="1270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9792" y="5436022"/>
            <a:ext cx="1001792" cy="97331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511921" y="5436022"/>
            <a:ext cx="8676009" cy="1809783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Vezměte si dvě stejné baterky nebo svíčky. Jednu položte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na první lavici u tabule, druhou až na konec třídy. Pokud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máte možnost, využijte i delší chodbu.</a:t>
            </a: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bude „menší“? Která bude svítit „silněji“? </a:t>
            </a:r>
            <a:r>
              <a:rPr lang="cs-CZ" sz="2400" b="1" dirty="0" smtClean="0">
                <a:solidFill>
                  <a:srgbClr val="0070C0"/>
                </a:solidFill>
              </a:rPr>
              <a:t>Vysvětli.</a:t>
            </a:r>
            <a:endParaRPr lang="cs-CZ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si lidé představovali Slunce?</a:t>
            </a:r>
            <a:endParaRPr lang="cs-CZ" dirty="0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32388" y="1835150"/>
            <a:ext cx="4948237" cy="3502025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359792" y="1763614"/>
            <a:ext cx="4248472" cy="2153274"/>
          </a:xfrm>
          <a:prstGeom prst="rect">
            <a:avLst/>
          </a:prstGeom>
        </p:spPr>
        <p:txBody>
          <a:bodyPr wrap="square" lIns="91430" tIns="45716" rIns="91430" bIns="45716">
            <a:spAutoFit/>
          </a:bodyPr>
          <a:lstStyle/>
          <a:p>
            <a:r>
              <a:rPr lang="cs-CZ" sz="2400" b="1" dirty="0" smtClean="0"/>
              <a:t>Slunce si představovali například jako boha.</a:t>
            </a:r>
          </a:p>
          <a:p>
            <a:r>
              <a:rPr lang="cs-CZ" sz="2400" b="1" dirty="0" smtClean="0"/>
              <a:t>Podle starých řeckých bájí </a:t>
            </a:r>
          </a:p>
          <a:p>
            <a:r>
              <a:rPr lang="cs-CZ" sz="2400" b="1" dirty="0" smtClean="0"/>
              <a:t>vyjížděl bůh Slunce </a:t>
            </a:r>
            <a:r>
              <a:rPr lang="cs-CZ" sz="2400" b="1" dirty="0" err="1" smtClean="0">
                <a:solidFill>
                  <a:srgbClr val="FF0000"/>
                </a:solidFill>
              </a:rPr>
              <a:t>Helios</a:t>
            </a:r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každé ráno na oblohu </a:t>
            </a:r>
          </a:p>
          <a:p>
            <a:r>
              <a:rPr lang="cs-CZ" sz="2400" b="1" dirty="0" smtClean="0"/>
              <a:t>ve zlatém kočáře.</a:t>
            </a:r>
            <a:endParaRPr lang="cs-CZ" sz="2400" b="1" dirty="0"/>
          </a:p>
        </p:txBody>
      </p:sp>
      <p:pic>
        <p:nvPicPr>
          <p:cNvPr id="6" name="Obrázek 5" descr="učebnice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1801" y="5580036"/>
            <a:ext cx="1296144" cy="12961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871961" y="5868070"/>
            <a:ext cx="7721966" cy="1809783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/>
              <a:t>Najdi si v učebnici na straně 31 obrázek boha Helia.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kol má jeho vůz?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mají koně na zádech? Proč asi? 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je vlastně Slunce ve skutečnosti?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je žhavá koule složená z plynů.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08064" y="2627710"/>
            <a:ext cx="6696744" cy="493084"/>
          </a:xfrm>
          <a:prstGeom prst="rect">
            <a:avLst/>
          </a:prstGeom>
        </p:spPr>
        <p:txBody>
          <a:bodyPr wrap="square" lIns="91430" tIns="45716" rIns="91430" bIns="45716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znáte ještě tělesa tvaru koule?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5" name="Picture 5" descr="C:\Documents and Settings\Alena T\Local Settings\Temporary Internet Files\Content.IE5\G0CFXXS0\MP9004388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00552" y="3707829"/>
            <a:ext cx="1987336" cy="1493301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126" name="Picture 6" descr="C:\Documents and Settings\Alena T\Local Settings\Temporary Internet Files\Content.IE5\8QPC0MPX\MC9003107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2280" y="3347790"/>
            <a:ext cx="1481328" cy="1815084"/>
          </a:xfrm>
          <a:prstGeom prst="rect">
            <a:avLst/>
          </a:prstGeom>
          <a:noFill/>
          <a:effectLst>
            <a:outerShdw blurRad="50800" dist="38100" dir="2700000" sx="103000" sy="103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127" name="Picture 7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75816" y="3059758"/>
            <a:ext cx="1484482" cy="1221597"/>
          </a:xfrm>
          <a:prstGeom prst="rect">
            <a:avLst/>
          </a:prstGeom>
          <a:noFill/>
        </p:spPr>
      </p:pic>
      <p:pic>
        <p:nvPicPr>
          <p:cNvPr id="5131" name="Picture 11" descr="C:\Documents and Settings\Alena T\Local Settings\Temporary Internet Files\Content.IE5\8QPC0MPX\MP9004330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32000" y="3851845"/>
            <a:ext cx="1760240" cy="1428309"/>
          </a:xfrm>
          <a:prstGeom prst="rect">
            <a:avLst/>
          </a:prstGeom>
          <a:noFill/>
          <a:ln w="19050">
            <a:solidFill>
              <a:schemeClr val="accent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791841" y="5508029"/>
            <a:ext cx="6811525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vidíme za tělesy, když na ně svítí Slunce?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60592" y="5724053"/>
            <a:ext cx="1152880" cy="66479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Stín</a:t>
            </a:r>
            <a:endParaRPr lang="cs-CZ" sz="40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9844" y="6372125"/>
            <a:ext cx="8234926" cy="89382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z jaké strany by svítilo sluníčko na kuličky </a:t>
            </a:r>
          </a:p>
          <a:p>
            <a:pPr algn="ctr"/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nahoře na obrázku?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Alena T\Local Settings\Temporary Internet Files\Content.IE5\J3GKM7QU\MC90043922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92440" y="2411685"/>
            <a:ext cx="1296144" cy="1296144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7200553" y="3563812"/>
            <a:ext cx="792088" cy="720081"/>
          </a:xfrm>
          <a:prstGeom prst="straightConnector1">
            <a:avLst/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3" presetClass="entr" presetSubtype="3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785" y="503978"/>
            <a:ext cx="9000999" cy="9273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Víte, jaká je teplota lidského těla?</a:t>
            </a:r>
            <a:endParaRPr lang="cs-CZ" dirty="0"/>
          </a:p>
        </p:txBody>
      </p:sp>
      <p:pic>
        <p:nvPicPr>
          <p:cNvPr id="1026" name="Picture 2" descr="C:\Documents and Settings\Alena T\Local Settings\Temporary Internet Files\Content.IE5\IYMA9ACH\MC900441866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44568" y="2771725"/>
            <a:ext cx="1968500" cy="1787525"/>
          </a:xfrm>
          <a:prstGeom prst="rect">
            <a:avLst/>
          </a:prstGeom>
          <a:noFill/>
          <a:ln w="1905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503809" y="4571926"/>
            <a:ext cx="5038725" cy="435826"/>
          </a:xfrm>
          <a:prstGeom prst="rect">
            <a:avLst/>
          </a:prstGeom>
        </p:spPr>
        <p:txBody>
          <a:bodyPr lIns="91430" tIns="45716" rIns="91430" bIns="45716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ještě zajímavost o světle…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28144" y="1403573"/>
            <a:ext cx="4392488" cy="893834"/>
          </a:xfrm>
          <a:prstGeom prst="rect">
            <a:avLst/>
          </a:prstGeom>
        </p:spPr>
        <p:txBody>
          <a:bodyPr wrap="square" lIns="91430" tIns="45716" rIns="91430" bIns="45716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teď zkuste odhadnout teplotu Slunce.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39912" y="2915742"/>
            <a:ext cx="5137925" cy="77930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Tak se pojďme podívat, jak to 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na Slunci na povrchu pěkně žhne.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Documents and Settings\Alena T\Local Settings\Temporary Internet Files\Content.IE5\CZ3JTO2E\MC900360632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03809" y="2915742"/>
            <a:ext cx="936104" cy="122898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03809" y="1403573"/>
            <a:ext cx="2241318" cy="435826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36,5 °C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808" y="2267669"/>
            <a:ext cx="8239563" cy="4393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povrchu je kolem 5800 °C, uvnitř až 15 miliónů °C!  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9" y="5147989"/>
            <a:ext cx="8988338" cy="1809783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že světlo ze Slunce k nám dorazí vesmírem za 8 minut?</a:t>
            </a: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by Slunce zhaslo, tak bychom to tedy poznali</a:t>
            </a: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za 8 minut.</a:t>
            </a:r>
          </a:p>
          <a:p>
            <a:endParaRPr lang="cs-CZ" sz="2400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Co všechno se dá za 8 minut stihnout?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Obrázek 14" descr="přemýšlejme.GI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736057" y="6228109"/>
            <a:ext cx="750137" cy="1106041"/>
          </a:xfrm>
          <a:prstGeom prst="rect">
            <a:avLst/>
          </a:prstGeom>
          <a:ln w="1905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28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43969" y="503978"/>
            <a:ext cx="7968647" cy="9239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Čím můžeme pozorovat slunce?</a:t>
            </a:r>
            <a:endParaRPr lang="cs-CZ" dirty="0"/>
          </a:p>
        </p:txBody>
      </p:sp>
      <p:pic>
        <p:nvPicPr>
          <p:cNvPr id="4" name="Zástupný symbol pro obsah 3" descr="přemýšlejm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19832" y="323453"/>
            <a:ext cx="1074416" cy="1584176"/>
          </a:xfrm>
          <a:ln w="1905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214094" y="1403573"/>
            <a:ext cx="8866510" cy="1695328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PAMATUJTE SI!</a:t>
            </a:r>
          </a:p>
          <a:p>
            <a:endParaRPr lang="cs-CZ" sz="2800" dirty="0" smtClean="0"/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Slunce nemůžeme pozorovat pouhým okem,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mohli bychom si zničit zrak!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brázek 5" descr="experiment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7785" y="4643934"/>
            <a:ext cx="1801368" cy="175016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143838" y="4427909"/>
            <a:ext cx="7936768" cy="329826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Podívejte se na Slunce i vy:</a:t>
            </a:r>
          </a:p>
          <a:p>
            <a:pPr marL="514297" indent="-514297">
              <a:buAutoNum type="arabicPeriod"/>
            </a:pP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svíčky si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dohledem dospělého</a:t>
            </a:r>
          </a:p>
          <a:p>
            <a:pPr marL="514297" indent="-514297"/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začerněte kousek bílého skla</a:t>
            </a:r>
          </a:p>
          <a:p>
            <a:pPr marL="514297" indent="-514297">
              <a:buAutoNum type="arabicPeriod" startAt="2"/>
            </a:pP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Vezměte si speciální černé brýle s ochranou</a:t>
            </a:r>
          </a:p>
          <a:p>
            <a:pPr marL="514297" indent="-514297"/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proti UV záření</a:t>
            </a:r>
          </a:p>
          <a:p>
            <a:pPr marL="514297" indent="-514297">
              <a:buAutoNum type="arabicPeriod" startAt="3"/>
            </a:pPr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Vezměte si malé zrcátko a odraz Slunce nechte</a:t>
            </a:r>
          </a:p>
          <a:p>
            <a:pPr marL="514297" indent="-514297"/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dopadnout na papír – uvidíte tak pěkně na papíře </a:t>
            </a:r>
          </a:p>
          <a:p>
            <a:pPr marL="514297" indent="-514297"/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i sluneční skvrny…</a:t>
            </a:r>
          </a:p>
          <a:p>
            <a:pPr marL="514297" indent="-514297"/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41965" y="3131766"/>
            <a:ext cx="4238641" cy="1294577"/>
          </a:xfrm>
          <a:prstGeom prst="rect">
            <a:avLst/>
          </a:prstGeom>
          <a:noFill/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</a:rPr>
              <a:t>Astronomové používají </a:t>
            </a:r>
          </a:p>
          <a:p>
            <a:r>
              <a:rPr lang="cs-CZ" sz="2800" b="1" dirty="0" smtClean="0">
                <a:solidFill>
                  <a:srgbClr val="6F3505"/>
                </a:solidFill>
              </a:rPr>
              <a:t>speciální hvězdářské</a:t>
            </a:r>
          </a:p>
          <a:p>
            <a:r>
              <a:rPr lang="cs-CZ" sz="2800" b="1" dirty="0" smtClean="0">
                <a:solidFill>
                  <a:srgbClr val="6F3505"/>
                </a:solidFill>
              </a:rPr>
              <a:t>dalekohledy.</a:t>
            </a:r>
            <a:endParaRPr lang="cs-CZ" sz="2800" b="1" dirty="0">
              <a:solidFill>
                <a:srgbClr val="6F3505"/>
              </a:solidFill>
            </a:endParaRPr>
          </a:p>
        </p:txBody>
      </p:sp>
      <p:pic>
        <p:nvPicPr>
          <p:cNvPr id="9" name="Obrázek 8" descr="dakekohl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304008" y="1979637"/>
            <a:ext cx="3519671" cy="2363405"/>
          </a:xfrm>
          <a:prstGeom prst="rect">
            <a:avLst/>
          </a:prstGeom>
          <a:ln w="1905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28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3" presetClass="entr" presetSubtype="28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760" y="1691605"/>
            <a:ext cx="9888867" cy="4989036"/>
          </a:xfrm>
        </p:spPr>
        <p:txBody>
          <a:bodyPr>
            <a:normAutofit/>
          </a:bodyPr>
          <a:lstStyle/>
          <a:p>
            <a:r>
              <a:rPr lang="cs-CZ" sz="1200" dirty="0" smtClean="0"/>
              <a:t>Informace:</a:t>
            </a:r>
          </a:p>
          <a:p>
            <a:r>
              <a:rPr lang="cs-CZ" sz="1200" dirty="0" smtClean="0"/>
              <a:t>ŠTIKOVÁ, Věra. </a:t>
            </a:r>
            <a:r>
              <a:rPr lang="cs-CZ" sz="1200" i="1" dirty="0" smtClean="0"/>
              <a:t>Já a můj svět</a:t>
            </a:r>
            <a:r>
              <a:rPr lang="cs-CZ" sz="1200" dirty="0" smtClean="0"/>
              <a:t>. Brno: Nová škola, 2008, ISBN 80-7289-097-2. </a:t>
            </a:r>
            <a:endParaRPr lang="cs-CZ" sz="1200" dirty="0" smtClean="0"/>
          </a:p>
          <a:p>
            <a:r>
              <a:rPr lang="cs-CZ" sz="1200" dirty="0" smtClean="0">
                <a:solidFill>
                  <a:schemeClr val="tx1"/>
                </a:solidFill>
              </a:rPr>
              <a:t>Učebnice: ŠTIKOVÁ, Věra. </a:t>
            </a:r>
            <a:r>
              <a:rPr lang="cs-CZ" sz="1200" i="1" dirty="0" smtClean="0">
                <a:solidFill>
                  <a:schemeClr val="tx1"/>
                </a:solidFill>
              </a:rPr>
              <a:t>Prvouka 3</a:t>
            </a:r>
            <a:r>
              <a:rPr lang="cs-CZ" sz="1200" dirty="0" smtClean="0">
                <a:solidFill>
                  <a:schemeClr val="tx1"/>
                </a:solidFill>
              </a:rPr>
              <a:t>. Brno: Nová škola, s.</a:t>
            </a:r>
            <a:r>
              <a:rPr lang="cs-CZ" sz="1200" dirty="0" err="1" smtClean="0">
                <a:solidFill>
                  <a:schemeClr val="tx1"/>
                </a:solidFill>
              </a:rPr>
              <a:t>r.o</a:t>
            </a:r>
            <a:r>
              <a:rPr lang="cs-CZ" sz="1200" dirty="0" smtClean="0">
                <a:solidFill>
                  <a:schemeClr val="tx1"/>
                </a:solidFill>
              </a:rPr>
              <a:t>, 2011, ISBN 978-80-7289-256-3</a:t>
            </a:r>
          </a:p>
          <a:p>
            <a:endParaRPr lang="cs-CZ" sz="1200" dirty="0" smtClean="0"/>
          </a:p>
          <a:p>
            <a:r>
              <a:rPr lang="cs-CZ" sz="1200" dirty="0" smtClean="0"/>
              <a:t>WIKIPEDIA. </a:t>
            </a:r>
            <a:r>
              <a:rPr lang="cs-CZ" sz="1200" i="1" dirty="0" smtClean="0"/>
              <a:t>Slunce</a:t>
            </a:r>
            <a:r>
              <a:rPr lang="cs-CZ" sz="1200" dirty="0" smtClean="0"/>
              <a:t> [online]. [cit. 11.10.2012]. Dostupný na WWW: http://cs.wikipedia.org/wiki/Slunce </a:t>
            </a:r>
          </a:p>
          <a:p>
            <a:endParaRPr lang="cs-CZ" sz="1200" dirty="0" smtClean="0"/>
          </a:p>
          <a:p>
            <a:r>
              <a:rPr lang="cs-CZ" sz="1200" dirty="0" smtClean="0"/>
              <a:t>Video:</a:t>
            </a:r>
          </a:p>
          <a:p>
            <a:r>
              <a:rPr lang="cs-CZ" sz="1200" dirty="0" smtClean="0"/>
              <a:t>NASA.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11.10.2012]. Dostupný na WWW: http://commons.wikimedia.org/w/index.php?title=File%3AGradient_Sun.ogv&amp;uselang=cs </a:t>
            </a:r>
          </a:p>
          <a:p>
            <a:endParaRPr lang="cs-CZ" sz="1200" dirty="0" smtClean="0"/>
          </a:p>
          <a:p>
            <a:r>
              <a:rPr lang="cs-CZ" sz="1200" dirty="0" smtClean="0"/>
              <a:t>Obrázky:</a:t>
            </a:r>
          </a:p>
          <a:p>
            <a:r>
              <a:rPr lang="cs-CZ" sz="1200" dirty="0" smtClean="0"/>
              <a:t>MICHALKIN.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7.10.2012]. Dostupný na WWW: </a:t>
            </a:r>
            <a:r>
              <a:rPr lang="cs-CZ" sz="1200" dirty="0" smtClean="0">
                <a:hlinkClick r:id="rId2"/>
              </a:rPr>
              <a:t>http://commons.wikimedia.org/wiki/File:Helios..jpg?uselang=cs</a:t>
            </a:r>
            <a:endParaRPr lang="cs-CZ" sz="1200" dirty="0" smtClean="0"/>
          </a:p>
          <a:p>
            <a:r>
              <a:rPr lang="cs-CZ" sz="1200" dirty="0" smtClean="0"/>
              <a:t>Dalekohled – Alena </a:t>
            </a:r>
            <a:r>
              <a:rPr lang="cs-CZ" sz="1200" dirty="0" err="1" smtClean="0"/>
              <a:t>Tučímová</a:t>
            </a:r>
            <a:r>
              <a:rPr lang="cs-CZ" sz="1200" dirty="0" smtClean="0"/>
              <a:t> (se souhlasem autorky)</a:t>
            </a:r>
          </a:p>
          <a:p>
            <a:r>
              <a:rPr lang="cs-CZ" sz="1200" dirty="0" smtClean="0">
                <a:hlinkClick r:id="rId3"/>
              </a:rPr>
              <a:t>www.office.</a:t>
            </a:r>
            <a:r>
              <a:rPr lang="cs-CZ" sz="1200" dirty="0" err="1" smtClean="0">
                <a:hlinkClick r:id="rId3"/>
              </a:rPr>
              <a:t>microsoft.com</a:t>
            </a: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1522</TotalTime>
  <Words>674</Words>
  <Application>Microsoft Office PowerPoint</Application>
  <PresentationFormat>Vlastní</PresentationFormat>
  <Paragraphs>117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Snímek 1</vt:lpstr>
      <vt:lpstr>SLUNCE</vt:lpstr>
      <vt:lpstr>Než začneme…</vt:lpstr>
      <vt:lpstr>Další značky, které budeme používat</vt:lpstr>
      <vt:lpstr>Jak by to na zemi vypadalo, kdyby Slunce nebylo?</vt:lpstr>
      <vt:lpstr>Proč je tak důležité světlo?</vt:lpstr>
      <vt:lpstr>Co je vlastně Slunce?</vt:lpstr>
      <vt:lpstr>Jak si lidé představovali Slunce?</vt:lpstr>
      <vt:lpstr>A co je vlastně Slunce ve skutečnosti?</vt:lpstr>
      <vt:lpstr>  Víte, jaká je teplota lidského těla?</vt:lpstr>
      <vt:lpstr>Čím můžeme pozorovat slunce?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 - zdroj světla a tepla</dc:title>
  <dc:subject>Prvouka 3</dc:subject>
  <dc:creator>Mgr. Jana Kneřová</dc:creator>
  <cp:lastModifiedBy>Alena T.</cp:lastModifiedBy>
  <cp:revision>187</cp:revision>
  <cp:lastPrinted>1601-01-01T00:00:00Z</cp:lastPrinted>
  <dcterms:created xsi:type="dcterms:W3CDTF">2011-08-21T18:05:50Z</dcterms:created>
  <dcterms:modified xsi:type="dcterms:W3CDTF">2012-12-30T17:20:10Z</dcterms:modified>
</cp:coreProperties>
</file>