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19" r:id="rId1"/>
  </p:sldMasterIdLst>
  <p:notesMasterIdLst>
    <p:notesMasterId r:id="rId16"/>
  </p:notesMasterIdLst>
  <p:sldIdLst>
    <p:sldId id="256" r:id="rId2"/>
    <p:sldId id="268" r:id="rId3"/>
    <p:sldId id="278" r:id="rId4"/>
    <p:sldId id="287" r:id="rId5"/>
    <p:sldId id="288" r:id="rId6"/>
    <p:sldId id="283" r:id="rId7"/>
    <p:sldId id="284" r:id="rId8"/>
    <p:sldId id="285" r:id="rId9"/>
    <p:sldId id="282" r:id="rId10"/>
    <p:sldId id="289" r:id="rId11"/>
    <p:sldId id="290" r:id="rId12"/>
    <p:sldId id="291" r:id="rId13"/>
    <p:sldId id="274" r:id="rId14"/>
    <p:sldId id="292" r:id="rId15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F3505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18" y="9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4578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1494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8409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5325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Modrá planeta – většinu Země zaujímají vodní plochy, z vesmíru vypadá potom modrá.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1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7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8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7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6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5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5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3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FEA6D-4C0F-44D9-8AE0-A46E69B70820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AC083-8E7C-4B6D-9193-8640DABB1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35632-84AA-46EB-953D-B78E097634E5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49B15-E952-472E-B8E4-17C8C9C64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3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5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83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7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67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59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5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4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354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240FD-FDD4-40E8-AC08-64C32ED238FA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3450D-D756-415F-B60F-8CD4B087EE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7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2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98EC5-B46D-4CC3-9183-3F3172872C78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E1F61-B922-42B8-913F-ABA6A6AAB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5E82F-8D95-4A77-8E9F-B86F8E788FD0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788D2-E6BC-4FE9-9878-CC0BFC59F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EFA5A-978A-4B0E-88F1-C1E6D531EE34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5F870-A487-40DD-838B-602ABBC786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3257E-967D-4803-8D7D-48C87B667348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4DDE2-CD08-4022-AE10-C43EC15C6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3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6" y="300989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3" y="1581934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BB9F4-BC72-4F32-8DC6-E0CE2C1EE6D0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9261E-3E45-42AB-844A-76A7A8C6E0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920" indent="0">
              <a:buNone/>
              <a:defRPr sz="3100"/>
            </a:lvl2pPr>
            <a:lvl3pPr marL="1007838" indent="0">
              <a:buNone/>
              <a:defRPr sz="2600"/>
            </a:lvl3pPr>
            <a:lvl4pPr marL="1511758" indent="0">
              <a:buNone/>
              <a:defRPr sz="2200"/>
            </a:lvl4pPr>
            <a:lvl5pPr marL="2015677" indent="0">
              <a:buNone/>
              <a:defRPr sz="2200"/>
            </a:lvl5pPr>
            <a:lvl6pPr marL="2519597" indent="0">
              <a:buNone/>
              <a:defRPr sz="2200"/>
            </a:lvl6pPr>
            <a:lvl7pPr marL="3023515" indent="0">
              <a:buNone/>
              <a:defRPr sz="2200"/>
            </a:lvl7pPr>
            <a:lvl8pPr marL="3527435" indent="0">
              <a:buNone/>
              <a:defRPr sz="2200"/>
            </a:lvl8pPr>
            <a:lvl9pPr marL="4031354" indent="0">
              <a:buNone/>
              <a:defRPr sz="22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36297-38FD-44BC-8857-CEB0CF3283EB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845F3-7FEB-47CF-850B-169351CEE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EA76F-54BE-499C-AE0D-B4D7E1F61E36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71FB2-EC6A-4E65-876A-A488877CA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7AA3A-3297-4B85-8E72-ECD488348A32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B4496-157A-4994-A0FA-C476B6D8D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2060"/>
            </a:gs>
            <a:gs pos="12000">
              <a:srgbClr val="002060"/>
            </a:gs>
            <a:gs pos="25000">
              <a:srgbClr val="21D6E0"/>
            </a:gs>
            <a:gs pos="25999">
              <a:srgbClr val="002060"/>
            </a:gs>
            <a:gs pos="100000">
              <a:srgbClr val="005CB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7A3DC4E6-AF51-4F93-9BBC-A5BB97309450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8B359BDC-E0AB-4677-8666-DDA1E877D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ctr" defTabSz="1006475" rtl="0" eaLnBrk="0" fontAlgn="base" hangingPunct="0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713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557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476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395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314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2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83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75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67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59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51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43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354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gi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2/Mars_and_Acidalia_-_GPN-2000-000925.jpg?uselang=cs" TargetMode="External"/><Relationship Id="rId13" Type="http://schemas.openxmlformats.org/officeDocument/2006/relationships/hyperlink" Target="http://upload.wikimedia.org/wikipedia/commons/c/ce/SaturnRings2moons.jpg?uselang=cs" TargetMode="External"/><Relationship Id="rId3" Type="http://schemas.openxmlformats.org/officeDocument/2006/relationships/hyperlink" Target="http://commons.wikimedia.org/wiki/File:Mercury-mariner2.jpg?uselang=cs" TargetMode="External"/><Relationship Id="rId7" Type="http://schemas.openxmlformats.org/officeDocument/2006/relationships/hyperlink" Target="http://upload.wikimedia.org/wikipedia/commons/1/1c/BlueMarble-2001-2002.jpg?uselang=cs" TargetMode="External"/><Relationship Id="rId12" Type="http://schemas.openxmlformats.org/officeDocument/2006/relationships/hyperlink" Target="http://cs.wikipedia.org/wiki/Soubor:790106-0203_Voyager_58M_to_31M_reduced.gif" TargetMode="External"/><Relationship Id="rId2" Type="http://schemas.openxmlformats.org/officeDocument/2006/relationships/hyperlink" Target="http://upload.wikimedia.org/wikipedia/commons/a/ab/Mercuryorbitsolarsystem.gif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d/Venus_Earth_Comparison.png?uselang=cs" TargetMode="External"/><Relationship Id="rId11" Type="http://schemas.openxmlformats.org/officeDocument/2006/relationships/hyperlink" Target="http://upload.wikimedia.org/wikipedia/commons/a/a8/Satelliti_galileiani_e_Giove.jpg" TargetMode="External"/><Relationship Id="rId5" Type="http://schemas.openxmlformats.org/officeDocument/2006/relationships/hyperlink" Target="http://upload.wikimedia.org/wikipedia/commons/c/c6/Venus.jpg?uselang=cs" TargetMode="External"/><Relationship Id="rId10" Type="http://schemas.openxmlformats.org/officeDocument/2006/relationships/hyperlink" Target="http://cs.wikipedia.org/wiki/Soubor:Jupiter-Earth-Spot_comparison.jpg" TargetMode="External"/><Relationship Id="rId4" Type="http://schemas.openxmlformats.org/officeDocument/2006/relationships/hyperlink" Target="http://upload.wikimedia.org/wikipedia/commons/4/48/Mercury_Earth_Comparison.png?uselang=cs" TargetMode="External"/><Relationship Id="rId9" Type="http://schemas.openxmlformats.org/officeDocument/2006/relationships/hyperlink" Target="http://upload.wikimedia.org/wikipedia/commons/7/77/Mars_Rover_Curiosity_in_Artist%27s_Concept%2C_Wide.jpg?uselang=cs" TargetMode="External"/><Relationship Id="rId14" Type="http://schemas.openxmlformats.org/officeDocument/2006/relationships/hyperlink" Target="http://www.office.microsoft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e/Saturn_Earth_Comparison_at_29_km_per_px.png?uselang=cs" TargetMode="External"/><Relationship Id="rId7" Type="http://schemas.openxmlformats.org/officeDocument/2006/relationships/hyperlink" Target="http://upload.wikimedia.org/wikipedia/commons/c/c3/Solar_sys8.jpg?uselang=cs" TargetMode="External"/><Relationship Id="rId2" Type="http://schemas.openxmlformats.org/officeDocument/2006/relationships/hyperlink" Target="http://upload.wikimedia.org/wikipedia/commons/4/46/Gas_planet_size_comparison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c/Solar_planets.jpg" TargetMode="External"/><Relationship Id="rId5" Type="http://schemas.openxmlformats.org/officeDocument/2006/relationships/hyperlink" Target="http://upload.wikimedia.org/wikipedia/commons/8/85/Neptune_%28planet%29.jpg?uselang=cs" TargetMode="External"/><Relationship Id="rId4" Type="http://schemas.openxmlformats.org/officeDocument/2006/relationships/hyperlink" Target="http://upload.wikimedia.org/wikipedia/commons/b/bb/Uran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19050">
            <a:solidFill>
              <a:srgbClr val="6F3505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19832" y="2771726"/>
          <a:ext cx="8784974" cy="4398227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Plavská 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VY_32_INOVACE_15_PRV_Malá_procházka_  po_planetách_Sluneční_soustavy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Seznámení s planetami Sluneční soustavy, vzájemné porovnání, oběžná dráha.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Žáci dostávají doplňující otázky k přemýšlení.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DUM je možné využít i v</a:t>
                      </a:r>
                      <a:r>
                        <a:rPr lang="cs-CZ" sz="1800" baseline="0" dirty="0" smtClean="0"/>
                        <a:t> dalších </a:t>
                      </a:r>
                      <a:r>
                        <a:rPr lang="cs-CZ" sz="1800" dirty="0" smtClean="0"/>
                        <a:t>ročníkách</a:t>
                      </a:r>
                      <a:r>
                        <a:rPr lang="cs-CZ" sz="1800" baseline="0" dirty="0" smtClean="0"/>
                        <a:t>                    v rámci opakování.</a:t>
                      </a:r>
                      <a:endParaRPr lang="cs-CZ" sz="1800" dirty="0" smtClean="0"/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Podpora zájmu žáků o techniku a výzkum.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Alena T\Local Settings\Temporary Internet Files\Content.IE5\YYKPFQQT\MC9004331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175" y="5219700"/>
            <a:ext cx="2840038" cy="2132013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 descr="C:\Documents and Settings\Alena T\Local Settings\Temporary Internet Files\Content.IE5\I2UEUHMN\MP900289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363" y="466725"/>
            <a:ext cx="3363912" cy="2233613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76" name="Nadpis 3"/>
          <p:cNvSpPr>
            <a:spLocks noGrp="1"/>
          </p:cNvSpPr>
          <p:nvPr>
            <p:ph type="title"/>
          </p:nvPr>
        </p:nvSpPr>
        <p:spPr>
          <a:xfrm>
            <a:off x="287338" y="1474788"/>
            <a:ext cx="9575800" cy="4645025"/>
          </a:xfrm>
        </p:spPr>
        <p:txBody>
          <a:bodyPr/>
          <a:lstStyle/>
          <a:p>
            <a:pPr eaLnBrk="1" hangingPunct="1"/>
            <a:r>
              <a:rPr lang="cs-CZ" sz="6600" smtClean="0">
                <a:solidFill>
                  <a:srgbClr val="FFC000"/>
                </a:solidFill>
                <a:latin typeface="Arial Black" pitchFamily="34" charset="0"/>
              </a:rPr>
              <a:t>Malá procházka</a:t>
            </a:r>
            <a:br>
              <a:rPr lang="cs-CZ" sz="660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6600" smtClean="0">
                <a:solidFill>
                  <a:srgbClr val="FFC000"/>
                </a:solidFill>
                <a:latin typeface="Arial Black" pitchFamily="34" charset="0"/>
              </a:rPr>
              <a:t>po planetách</a:t>
            </a:r>
            <a:br>
              <a:rPr lang="cs-CZ" sz="660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6600" smtClean="0">
                <a:solidFill>
                  <a:srgbClr val="FFC000"/>
                </a:solidFill>
                <a:latin typeface="Arial Black" pitchFamily="34" charset="0"/>
              </a:rPr>
              <a:t>Sluneční soustavy</a:t>
            </a:r>
          </a:p>
        </p:txBody>
      </p:sp>
      <p:pic>
        <p:nvPicPr>
          <p:cNvPr id="6" name="Picture 9" descr="File:Mars Rover Curiosity in Artist's Concept, Wid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0363" y="5651500"/>
            <a:ext cx="3040062" cy="171132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2" descr="http://upload.wikimedia.org/wikipedia/commons/c/ce/SaturnRings2moons.jpg?uselang=c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793028">
            <a:off x="8077200" y="407988"/>
            <a:ext cx="1363663" cy="1804987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4608513" y="6804025"/>
            <a:ext cx="3455987" cy="4619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914400">
              <a:defRPr/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Porovnání velikostí</a:t>
            </a:r>
          </a:p>
        </p:txBody>
      </p:sp>
      <p:sp>
        <p:nvSpPr>
          <p:cNvPr id="409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8800" smtClean="0">
                <a:solidFill>
                  <a:srgbClr val="FFC000"/>
                </a:solidFill>
                <a:latin typeface="Arial Black" pitchFamily="34" charset="0"/>
              </a:rPr>
              <a:t>Planety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71663" y="5867400"/>
            <a:ext cx="184150" cy="771525"/>
          </a:xfrm>
          <a:prstGeom prst="rect">
            <a:avLst/>
          </a:prstGeom>
          <a:noFill/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endParaRPr lang="cs-CZ" sz="2400" b="1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endParaRPr lang="cs-CZ" sz="2400"/>
          </a:p>
        </p:txBody>
      </p:sp>
      <p:sp>
        <p:nvSpPr>
          <p:cNvPr id="4100" name="Text Box 8"/>
          <p:cNvSpPr txBox="1">
            <a:spLocks noChangeArrowheads="1"/>
          </p:cNvSpPr>
          <p:nvPr/>
        </p:nvSpPr>
        <p:spPr bwMode="auto">
          <a:xfrm>
            <a:off x="431800" y="1763713"/>
            <a:ext cx="3529013" cy="2554287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914400">
              <a:defRPr/>
            </a:pPr>
            <a:r>
              <a:rPr lang="cs-CZ" sz="3200" dirty="0">
                <a:solidFill>
                  <a:srgbClr val="002060"/>
                </a:solidFill>
                <a:latin typeface="Arial Black" pitchFamily="34" charset="0"/>
              </a:rPr>
              <a:t>Malé planety:</a:t>
            </a:r>
          </a:p>
          <a:p>
            <a:pPr defTabSz="914400">
              <a:defRPr/>
            </a:pPr>
            <a:r>
              <a:rPr lang="cs-CZ" sz="3200" dirty="0">
                <a:solidFill>
                  <a:srgbClr val="002060"/>
                </a:solidFill>
                <a:latin typeface="Arial Black" pitchFamily="34" charset="0"/>
              </a:rPr>
              <a:t>   </a:t>
            </a:r>
            <a:r>
              <a:rPr lang="cs-CZ" sz="32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1. Merkur</a:t>
            </a:r>
          </a:p>
          <a:p>
            <a:pPr defTabSz="914400">
              <a:defRPr/>
            </a:pPr>
            <a:r>
              <a:rPr lang="cs-CZ" sz="32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2. Venuše</a:t>
            </a:r>
          </a:p>
          <a:p>
            <a:pPr defTabSz="914400">
              <a:defRPr/>
            </a:pPr>
            <a:r>
              <a:rPr lang="cs-CZ" sz="32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3. Země</a:t>
            </a:r>
          </a:p>
          <a:p>
            <a:pPr defTabSz="914400">
              <a:defRPr/>
            </a:pPr>
            <a:r>
              <a:rPr lang="cs-CZ" sz="3200" b="1" dirty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4. Mars</a:t>
            </a:r>
          </a:p>
        </p:txBody>
      </p:sp>
      <p:pic>
        <p:nvPicPr>
          <p:cNvPr id="4102" name="Picture 6" descr="http://upload.wikimedia.org/wikipedia/commons/3/3c/Solar_plane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2700" y="1187450"/>
            <a:ext cx="2066925" cy="611505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431800" y="4716463"/>
            <a:ext cx="3529013" cy="2554287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914400">
              <a:defRPr/>
            </a:pPr>
            <a:r>
              <a:rPr lang="cs-CZ" sz="3200" dirty="0">
                <a:solidFill>
                  <a:srgbClr val="002060"/>
                </a:solidFill>
                <a:latin typeface="Arial Black" pitchFamily="34" charset="0"/>
              </a:rPr>
              <a:t>Velké planety:</a:t>
            </a:r>
          </a:p>
          <a:p>
            <a:pPr defTabSz="914400">
              <a:defRPr/>
            </a:pPr>
            <a:r>
              <a:rPr lang="cs-CZ" sz="3200" dirty="0">
                <a:solidFill>
                  <a:srgbClr val="002060"/>
                </a:solidFill>
                <a:latin typeface="Arial Black" pitchFamily="34" charset="0"/>
              </a:rPr>
              <a:t>    </a:t>
            </a:r>
            <a:r>
              <a:rPr lang="cs-CZ" sz="3200" b="1" dirty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5. Jupiter</a:t>
            </a:r>
          </a:p>
          <a:p>
            <a:pPr defTabSz="914400">
              <a:defRPr/>
            </a:pPr>
            <a:r>
              <a:rPr lang="cs-CZ" sz="3200" b="1" dirty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6. Saturn</a:t>
            </a:r>
          </a:p>
          <a:p>
            <a:pPr defTabSz="914400">
              <a:defRPr/>
            </a:pPr>
            <a:r>
              <a:rPr lang="cs-CZ" sz="3200" b="1" dirty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7. Uran</a:t>
            </a:r>
          </a:p>
          <a:p>
            <a:pPr defTabSz="914400">
              <a:defRPr/>
            </a:pPr>
            <a:r>
              <a:rPr lang="cs-CZ" sz="3200" b="1" dirty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8. Neptun</a:t>
            </a: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2879725" y="3851275"/>
            <a:ext cx="4537075" cy="83185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914400">
              <a:defRPr/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Seřazení i podle vzdálenosti planet od Slunce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100" grpId="0" animBg="1"/>
      <p:bldP spid="6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File:Solar sys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68650" y="1474788"/>
            <a:ext cx="6683375" cy="419417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12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rgbClr val="FFC000"/>
                </a:solidFill>
                <a:latin typeface="Arial Black" pitchFamily="34" charset="0"/>
              </a:rPr>
              <a:t>Oběh planet kolem Slunce</a:t>
            </a:r>
          </a:p>
        </p:txBody>
      </p:sp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431800" y="5364163"/>
            <a:ext cx="5329238" cy="175418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914400">
              <a:defRPr/>
            </a:pPr>
            <a:r>
              <a:rPr lang="cs-CZ" sz="36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Planety obíhají                      kolem Slunce                    po svých drahách.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6" descr="File:Mercury Earth Comparis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1975" y="3275013"/>
            <a:ext cx="1944688" cy="136207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 Box 16"/>
          <p:cNvSpPr txBox="1">
            <a:spLocks noChangeArrowheads="1"/>
          </p:cNvSpPr>
          <p:nvPr/>
        </p:nvSpPr>
        <p:spPr bwMode="auto">
          <a:xfrm>
            <a:off x="1079500" y="6083300"/>
            <a:ext cx="6278563" cy="5238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jak vznikly na Merkuru krátery?</a:t>
            </a:r>
          </a:p>
        </p:txBody>
      </p:sp>
      <p:pic>
        <p:nvPicPr>
          <p:cNvPr id="6148" name="Picture 4" descr="File:Mercuryorbitsolarsystem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1663" y="3348038"/>
            <a:ext cx="2362200" cy="237172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9" name="Picture 15" descr="File:Mercury-mariner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43775" y="5003800"/>
            <a:ext cx="2489200" cy="2176463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9600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Merkur</a:t>
            </a:r>
            <a:endParaRPr lang="cs-CZ" sz="96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238" y="1547813"/>
            <a:ext cx="8329612" cy="6461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planeta Sluneční soustavy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3238" y="2266950"/>
            <a:ext cx="4251325" cy="6477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nejblíže ke Slunci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3238" y="3059113"/>
            <a:ext cx="6535737" cy="58578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obíhá kolem Slunce nejrychleji</a:t>
            </a:r>
          </a:p>
        </p:txBody>
      </p:sp>
      <p:pic>
        <p:nvPicPr>
          <p:cNvPr id="8" name="Obrázek 7" descr="přemýšlejme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0363" y="6083300"/>
            <a:ext cx="749300" cy="1106488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16"/>
          <p:cNvSpPr txBox="1">
            <a:spLocks noChangeArrowheads="1"/>
          </p:cNvSpPr>
          <p:nvPr/>
        </p:nvSpPr>
        <p:spPr bwMode="auto">
          <a:xfrm>
            <a:off x="3095625" y="6732588"/>
            <a:ext cx="3919538" cy="522287"/>
          </a:xfrm>
          <a:prstGeom prst="rect">
            <a:avLst/>
          </a:prstGeom>
          <a:solidFill>
            <a:srgbClr val="FFC00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Dopadem meteoritů…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72113" y="4284663"/>
            <a:ext cx="1495425" cy="10144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porovnání </a:t>
            </a:r>
          </a:p>
          <a:p>
            <a:pPr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velikosti</a:t>
            </a:r>
          </a:p>
          <a:p>
            <a:pPr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Zemí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  <p:bldP spid="4" grpId="0" animBg="1"/>
      <p:bldP spid="5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1079500" y="6443663"/>
            <a:ext cx="5410200" cy="461962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4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Zná někdo pohádku o Večernici?...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1" name="Picture 10" descr="File:Ven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6075" y="179388"/>
            <a:ext cx="3181350" cy="324802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17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9600" smtClean="0">
                <a:solidFill>
                  <a:srgbClr val="FFC000"/>
                </a:solidFill>
                <a:latin typeface="Arial Black" pitchFamily="34" charset="0"/>
              </a:rPr>
              <a:t>Venuše</a:t>
            </a: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863600" y="1547813"/>
            <a:ext cx="4119563" cy="522287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ní pěkně horko…</a:t>
            </a: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863600" y="2124075"/>
            <a:ext cx="5500688" cy="522288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Mraky na Venuši jsou jedovaté.</a:t>
            </a: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360363" y="4427538"/>
            <a:ext cx="8994775" cy="1939925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Někdy bývá vidět večer – proto ji lidé pojmenovali</a:t>
            </a:r>
          </a:p>
          <a:p>
            <a:pPr algn="ctr" defTabSz="914400">
              <a:defRPr/>
            </a:pPr>
            <a:r>
              <a:rPr lang="cs-CZ" sz="32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Večernice.</a:t>
            </a:r>
          </a:p>
          <a:p>
            <a:pPr algn="ctr" defTabSz="914400">
              <a:defRPr/>
            </a:pPr>
            <a:r>
              <a:rPr lang="cs-CZ" sz="28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 vidět i při rozednění, a tak vzniklo další jméno,</a:t>
            </a:r>
          </a:p>
          <a:p>
            <a:pPr algn="ctr" defTabSz="914400"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Jitřenka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7176" name="Picture 12" descr="File:Venus Earth Compariso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3600" y="2771775"/>
            <a:ext cx="3097213" cy="1531938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přemýšlejme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0363" y="6156325"/>
            <a:ext cx="749300" cy="1106488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4032250" y="2771775"/>
            <a:ext cx="1495425" cy="1016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porovnání </a:t>
            </a:r>
          </a:p>
          <a:p>
            <a:pPr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velikosti</a:t>
            </a:r>
          </a:p>
          <a:p>
            <a:pPr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Zemí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20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0" grpId="0" animBg="1"/>
      <p:bldP spid="28677" grpId="0" animBg="1"/>
      <p:bldP spid="28678" grpId="0" animBg="1"/>
      <p:bldP spid="2867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96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Země</a:t>
            </a: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647700" y="1692275"/>
            <a:ext cx="2622550" cy="522288"/>
          </a:xfrm>
          <a:prstGeom prst="rect">
            <a:avLst/>
          </a:prstGeom>
          <a:solidFill>
            <a:srgbClr val="92D05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 planeta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1439863" y="6443663"/>
            <a:ext cx="8310562" cy="523875"/>
          </a:xfrm>
          <a:prstGeom prst="rect">
            <a:avLst/>
          </a:prstGeom>
          <a:solidFill>
            <a:srgbClr val="92D05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Je tu dost vody, vzduch a také vhodná teplota.</a:t>
            </a:r>
          </a:p>
        </p:txBody>
      </p:sp>
      <p:pic>
        <p:nvPicPr>
          <p:cNvPr id="8197" name="Picture 9" descr="File:BlueMarble-2001-2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0313" y="1619250"/>
            <a:ext cx="4811712" cy="240665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647700" y="3275013"/>
            <a:ext cx="4141788" cy="1631950"/>
          </a:xfrm>
          <a:prstGeom prst="rect">
            <a:avLst/>
          </a:prstGeom>
          <a:solidFill>
            <a:srgbClr val="92D05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Jediná planeta </a:t>
            </a:r>
          </a:p>
          <a:p>
            <a:pPr defTabSz="914400"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Sluneční soustavě,  </a:t>
            </a:r>
          </a:p>
          <a:p>
            <a:pPr defTabSz="914400"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které je </a:t>
            </a:r>
            <a:r>
              <a:rPr lang="cs-CZ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ŽIVOT.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511300" y="5580063"/>
            <a:ext cx="7513638" cy="523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Víte, proč může být na naší planetě život?</a:t>
            </a: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647700" y="2484438"/>
            <a:ext cx="3959225" cy="5222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se jí asi tak říká?</a:t>
            </a:r>
          </a:p>
        </p:txBody>
      </p:sp>
      <p:pic>
        <p:nvPicPr>
          <p:cNvPr id="13" name="Obrázek 12" descr="přemýšlejme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7700" y="5580063"/>
            <a:ext cx="936625" cy="1382712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4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7" descr="http://upload.wikimedia.org/wikipedia/commons/thumb/3/30/Globespin.gif/220px-Globespin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0" y="684213"/>
            <a:ext cx="4681538" cy="4679950"/>
          </a:xfrm>
          <a:prstGeom prst="rect">
            <a:avLst/>
          </a:prstGeom>
          <a:ln w="571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1079500" y="5724525"/>
            <a:ext cx="8231188" cy="1262063"/>
          </a:xfrm>
          <a:prstGeom prst="rect">
            <a:avLst/>
          </a:prstGeom>
          <a:solidFill>
            <a:srgbClr val="92D05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se otáčí kolem své osy, proto se tu střídá</a:t>
            </a:r>
          </a:p>
          <a:p>
            <a:pPr algn="ctr" defTabSz="914400">
              <a:defRPr/>
            </a:pPr>
            <a:r>
              <a:rPr lang="cs-CZ" sz="4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NOC A DEN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File:Mars and Acidalia - GPN-2000-0009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2113" y="971550"/>
            <a:ext cx="4176712" cy="4176713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96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Mars</a:t>
            </a:r>
            <a:endParaRPr lang="cs-CZ" sz="96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576263" y="1763713"/>
            <a:ext cx="3729037" cy="769937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4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Rudá planeta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576263" y="3348038"/>
            <a:ext cx="4533900" cy="1384300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 se podobá Zemi,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sopky, pouště, kopce,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údolí.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576263" y="5292725"/>
            <a:ext cx="8350250" cy="522288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</a:t>
            </a: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ale vodu a vzduch, proto na ní není život.</a:t>
            </a: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576263" y="6300788"/>
            <a:ext cx="6894512" cy="522287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Snad nejvíce lidmi zkoumaná planeta…</a:t>
            </a:r>
          </a:p>
        </p:txBody>
      </p:sp>
      <p:pic>
        <p:nvPicPr>
          <p:cNvPr id="10249" name="Picture 9" descr="File:Mars Rover Curiosity in Artist's Concept, Wi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16800" y="6083300"/>
            <a:ext cx="2271713" cy="127952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6" name="Picture 8" descr="http://upload.wikimedia.org/wikipedia/commons/thumb/a/a3/790106-0203_Voyager_58M_to_31M_reduced.gif/220px-790106-0203_Voyager_58M_to_31M_reduced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11525" y="3203575"/>
            <a:ext cx="2233613" cy="2293938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650" name="Picture 2" descr="Soubor:Jupi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8013" y="539750"/>
            <a:ext cx="4176712" cy="4176713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9600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Jupiter</a:t>
            </a:r>
            <a:endParaRPr lang="cs-CZ" sz="9600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76263" y="1763713"/>
            <a:ext cx="3779837" cy="1076325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planeta</a:t>
            </a:r>
          </a:p>
          <a:p>
            <a:pPr defTabSz="914400"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soustavy</a:t>
            </a: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727200" y="5724525"/>
            <a:ext cx="5938838" cy="954088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Barevné pruhy jsou pohybující se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mraky kolem planety.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1727200" y="6804025"/>
            <a:ext cx="6597650" cy="523875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Jupiter má 63 zatím známých měsíců.</a:t>
            </a:r>
          </a:p>
        </p:txBody>
      </p:sp>
      <p:pic>
        <p:nvPicPr>
          <p:cNvPr id="27652" name="Picture 4" descr="http://upload.wikimedia.org/wikipedia/commons/thumb/e/e2/Jupiter-Earth-Spot_comparison.jpg/220px-Jupiter-Earth-Spot_comparis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238" y="3132138"/>
            <a:ext cx="2263775" cy="194310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654" name="Picture 6" descr="Soubor:Satelliti galileiani e Giov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80400" y="5075238"/>
            <a:ext cx="1590675" cy="2271712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0" y="5148263"/>
            <a:ext cx="1495425" cy="1016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algn="r"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porovnání </a:t>
            </a:r>
          </a:p>
          <a:p>
            <a:pPr algn="r"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velikosti</a:t>
            </a:r>
          </a:p>
          <a:p>
            <a:pPr algn="r">
              <a:defRPr/>
            </a:pPr>
            <a:r>
              <a:rPr lang="cs-CZ" sz="20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Zemí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44463" y="3492500"/>
            <a:ext cx="5738812" cy="954088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Prstence jsou tvořené prachem, 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kamínky, ledem…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96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Saturn</a:t>
            </a:r>
            <a:endParaRPr lang="cs-CZ" sz="9600" dirty="0">
              <a:solidFill>
                <a:schemeClr val="accent5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144463" y="1979613"/>
            <a:ext cx="4940300" cy="1384300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Planeta, která má z velkých 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 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nejkrásnější prstence.</a:t>
            </a:r>
          </a:p>
        </p:txBody>
      </p:sp>
      <p:pic>
        <p:nvPicPr>
          <p:cNvPr id="26626" name="Picture 2" descr="http://upload.wikimedia.org/wikipedia/commons/c/ce/SaturnRings2moon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32475" y="1890713"/>
            <a:ext cx="4103688" cy="543560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628" name="Picture 4" descr="File:Saturn Earth Comparison at 29 km per px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463" y="4716463"/>
            <a:ext cx="3814762" cy="1908175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144463" y="6875463"/>
            <a:ext cx="5397500" cy="461962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Porovnání velikosti Saturnu a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6" name="Picture 6" descr="http://upload.wikimedia.org/wikipedia/commons/8/85/Neptune_%28planet%29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16800" y="2339975"/>
            <a:ext cx="2374900" cy="2266950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4" name="Picture 4" descr="http://upload.wikimedia.org/wikipedia/commons/b/bb/Uran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00" y="2411413"/>
            <a:ext cx="2087563" cy="2119312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2" name="Picture 2" descr="File:Gas planet size compariso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900" y="4787900"/>
            <a:ext cx="5703888" cy="2481263"/>
          </a:xfrm>
          <a:prstGeom prst="rect">
            <a:avLst/>
          </a:prstGeom>
          <a:ln w="28575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80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rial Black" pitchFamily="34" charset="0"/>
              </a:rPr>
              <a:t>Uran a Neptun</a:t>
            </a:r>
            <a:endParaRPr lang="cs-CZ" sz="8000" dirty="0">
              <a:solidFill>
                <a:schemeClr val="accent5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087563" y="1619250"/>
            <a:ext cx="6037262" cy="954088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Nejdále od Slunce, velice chladné.</a:t>
            </a:r>
          </a:p>
          <a:p>
            <a:pPr defTabSz="914400">
              <a:defRPr/>
            </a:pPr>
            <a:r>
              <a:rPr lang="cs-CZ" sz="2800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Vidíme je pouze dalekohledem.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447925" y="3059113"/>
            <a:ext cx="4827588" cy="523875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Uran                      Neptun  </a:t>
            </a: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5976938" y="6011863"/>
            <a:ext cx="3209925" cy="1200150"/>
          </a:xfrm>
          <a:prstGeom prst="rect">
            <a:avLst/>
          </a:prstGeom>
          <a:solidFill>
            <a:srgbClr val="0070C0"/>
          </a:solidFill>
          <a:ln w="9525">
            <a:solidFill>
              <a:schemeClr val="accent5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914400">
              <a:defRPr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Porovnání velikostí velkých</a:t>
            </a:r>
          </a:p>
          <a:p>
            <a:pPr defTabSz="914400">
              <a:defRPr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planet.</a:t>
            </a:r>
          </a:p>
          <a:p>
            <a:pPr defTabSz="914400">
              <a:defRPr/>
            </a:pP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defTabSz="914400">
              <a:defRPr/>
            </a:pPr>
            <a:r>
              <a:rPr lang="cs-CZ" b="1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Poznáte jednotlivé planety?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>
                <a:solidFill>
                  <a:srgbClr val="FFC000"/>
                </a:solidFill>
              </a:rPr>
              <a:t>zdroje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92088" y="1403350"/>
            <a:ext cx="9744075" cy="5976938"/>
          </a:xfr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8100000" scaled="0"/>
          </a:gradFill>
          <a:ln w="28575">
            <a:solidFill>
              <a:srgbClr val="00206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ŠTIKOVÁ, Věra. </a:t>
            </a:r>
            <a:r>
              <a:rPr lang="cs-CZ" sz="1200" i="1" dirty="0" smtClean="0">
                <a:solidFill>
                  <a:schemeClr val="tx2">
                    <a:lumMod val="75000"/>
                  </a:schemeClr>
                </a:solidFill>
              </a:rPr>
              <a:t>Já a můj svět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. Brno: Nová škola, 2008, ISBN 80-7289-097-2.    </a:t>
            </a:r>
          </a:p>
          <a:p>
            <a:pPr eaLnBrk="1" hangingPunct="1">
              <a:defRPr/>
            </a:pPr>
            <a:r>
              <a:rPr lang="cs-CZ" sz="1200" dirty="0" smtClean="0"/>
              <a:t>ŠTIKOVÁ, Věra. </a:t>
            </a:r>
            <a:r>
              <a:rPr lang="cs-CZ" sz="1200" i="1" dirty="0" smtClean="0"/>
              <a:t>Prvouka 3</a:t>
            </a:r>
            <a:r>
              <a:rPr lang="cs-CZ" sz="1200" dirty="0" smtClean="0"/>
              <a:t>. Brno: Nová škola, s.</a:t>
            </a:r>
            <a:r>
              <a:rPr lang="cs-CZ" sz="1200" dirty="0" err="1" smtClean="0"/>
              <a:t>r.o</a:t>
            </a:r>
            <a:r>
              <a:rPr lang="cs-CZ" sz="1200" dirty="0" smtClean="0"/>
              <a:t>, 2011, ISBN 978-80-7289-256-3</a:t>
            </a:r>
          </a:p>
          <a:p>
            <a:pPr eaLnBrk="1" hangingPunct="1">
              <a:defRPr/>
            </a:pPr>
            <a:endParaRPr lang="cs-CZ" sz="1200" dirty="0" smtClean="0">
              <a:solidFill>
                <a:schemeClr val="tx2">
                  <a:lumMod val="7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TIMBERLAKE. </a:t>
            </a:r>
            <a:r>
              <a:rPr lang="cs-CZ" sz="1200" i="1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Wikipedia.cz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[online]. [cit. 29.10.2012]. Dostupný na WWW: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http://upload.wikimedia.org/wikipedia/commons/a/ab/Mercuryorbitsolarsystem.gif?uselang=cs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1200" dirty="0" smtClean="0">
                <a:latin typeface="Arial" charset="0"/>
              </a:rPr>
              <a:t>NASA. </a:t>
            </a:r>
            <a:r>
              <a:rPr lang="cs-CZ" sz="1200" i="1" dirty="0" err="1" smtClean="0">
                <a:latin typeface="Arial" charset="0"/>
              </a:rPr>
              <a:t>Wikipedia.cz</a:t>
            </a:r>
            <a:r>
              <a:rPr lang="cs-CZ" sz="1200" dirty="0" smtClean="0">
                <a:latin typeface="Arial" charset="0"/>
              </a:rPr>
              <a:t> [online]. [cit. 29.10.2012]. Dostupný na WWW: </a:t>
            </a:r>
            <a:r>
              <a:rPr lang="cs-CZ" sz="1200" dirty="0" smtClean="0">
                <a:latin typeface="Arial" charset="0"/>
                <a:hlinkClick r:id="rId3"/>
              </a:rPr>
              <a:t>http://commons.wikimedia.org/wiki/File:Mercury-mariner2.jpg?uselang=cs</a:t>
            </a:r>
            <a:endParaRPr lang="cs-CZ" sz="12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           </a:t>
            </a:r>
            <a:r>
              <a:rPr lang="cs-CZ" sz="1200" dirty="0" smtClean="0"/>
              <a:t>HOMING.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4"/>
              </a:rPr>
              <a:t>http://upload.wikimedia.org/wikipedia/commons/4/48/Mercury_Earth_Comparison.png?uselang=cs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YARL.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5"/>
              </a:rPr>
              <a:t>http://upload.wikimedia.org/wikipedia/commons/c/c6/Venus.jpg?uselang=cs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HOMING.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6"/>
              </a:rPr>
              <a:t>http://upload.wikimedia.org/wikipedia/commons/2/2d/Venus_Earth_Comparison.png?uselang=cs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NASA.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7"/>
              </a:rPr>
              <a:t>http://upload.wikimedia.org/wikipedia/commons/1/1c/BlueMarble-2001-2002.jpg?uselang=cs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WIKISCIENT.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http://cs.wikipedia.org/wiki/Soubor:Globespin.gif </a:t>
            </a:r>
          </a:p>
          <a:p>
            <a:pPr eaLnBrk="1" hangingPunct="1">
              <a:defRPr/>
            </a:pPr>
            <a:r>
              <a:rPr lang="cs-CZ" sz="1200" dirty="0" smtClean="0"/>
              <a:t>LEE.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8"/>
              </a:rPr>
              <a:t>http://upload.wikimedia.org/wikipedia/commons/e/e2/Mars_and_Acidalia_-_GPN-2000-000925.jpg?uselang=cs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NASA.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9"/>
              </a:rPr>
              <a:t>http://upload.wikimedia.org/wikipedia/commons/7/77/Mars_Rover_Curiosity_in_Artist%27s_Concept%2C_Wide.jpg?uselang=cs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NASA.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http://upload.wikimedia.org/wikipedia/commons/e/e2/Jupiter.jpg </a:t>
            </a:r>
          </a:p>
          <a:p>
            <a:pPr eaLnBrk="1" hangingPunct="1">
              <a:defRPr/>
            </a:pPr>
            <a:r>
              <a:rPr lang="cs-CZ" sz="1200" dirty="0" smtClean="0"/>
              <a:t>HERBEE.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10"/>
              </a:rPr>
              <a:t>http://cs.wikipedia.org/wiki/Soubor:Jupiter-Earth-Spot_comparison.jpg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NASA.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11"/>
              </a:rPr>
              <a:t>http://upload.wikimedia.org/wikipedia/commons/a/a8/Satelliti_galileiani_e_Giove.jpg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/>
              <a:t>NASA.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12"/>
              </a:rPr>
              <a:t>http://cs.wikipedia.org/wiki/Soubor:790106-0203_Voyager_58M_to_31M_reduced.gif</a:t>
            </a:r>
            <a:endParaRPr lang="cs-CZ" sz="1200" dirty="0" smtClean="0"/>
          </a:p>
          <a:p>
            <a:pPr>
              <a:defRPr/>
            </a:pPr>
            <a:r>
              <a:rPr lang="cs-CZ" sz="1200" i="1" dirty="0" smtClean="0"/>
              <a:t>Výsledná citace: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/>
              <a:t>NRO.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29.10.2012]. Dostupný na WWW: </a:t>
            </a:r>
            <a:r>
              <a:rPr lang="cs-CZ" sz="1200" dirty="0" smtClean="0">
                <a:hlinkClick r:id="rId13"/>
              </a:rPr>
              <a:t>http://upload.wikimedia.org/wikipedia/commons/c/ce/SaturnRings2moons.jpg?uselang=cs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 smtClean="0"/>
              <a:t> </a:t>
            </a:r>
          </a:p>
          <a:p>
            <a:pPr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/>
          </a:p>
          <a:p>
            <a:pPr eaLnBrk="1" hangingPunct="1">
              <a:defRPr/>
            </a:pP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eaLnBrk="1" hangingPunct="1">
              <a:defRPr/>
            </a:pP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  <a:hlinkClick r:id="rId14"/>
              </a:rPr>
              <a:t>www.office.</a:t>
            </a:r>
            <a:r>
              <a:rPr lang="cs-CZ" sz="1200" dirty="0" err="1" smtClean="0">
                <a:solidFill>
                  <a:schemeClr val="bg1">
                    <a:lumMod val="95000"/>
                  </a:schemeClr>
                </a:solidFill>
                <a:hlinkClick r:id="rId14"/>
              </a:rPr>
              <a:t>microsoft.com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192088" y="1403350"/>
            <a:ext cx="9672637" cy="5689600"/>
          </a:xfrm>
          <a:gradFill rotWithShape="0"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8100000"/>
          </a:gradFill>
          <a:ln w="28575">
            <a:solidFill>
              <a:srgbClr val="002060"/>
            </a:solidFill>
          </a:ln>
        </p:spPr>
        <p:txBody>
          <a:bodyPr/>
          <a:lstStyle/>
          <a:p>
            <a:endParaRPr lang="cs-CZ" sz="1200" smtClean="0"/>
          </a:p>
          <a:p>
            <a:r>
              <a:rPr lang="cs-CZ" sz="1200" smtClean="0"/>
              <a:t>NASA. </a:t>
            </a:r>
            <a:r>
              <a:rPr lang="cs-CZ" sz="1200" i="1" smtClean="0"/>
              <a:t>Wikipedia.cz</a:t>
            </a:r>
            <a:r>
              <a:rPr lang="cs-CZ" sz="1200" smtClean="0"/>
              <a:t> [online]. [cit. 29.10.2012]. Dostupný na WWW: </a:t>
            </a:r>
            <a:r>
              <a:rPr lang="cs-CZ" sz="1200" smtClean="0">
                <a:hlinkClick r:id="rId2"/>
              </a:rPr>
              <a:t>http://upload.wikimedia.org/wikipedia/commons/4/46/Gas_planet_size_comparisons.jpg?uselang=cs</a:t>
            </a:r>
            <a:endParaRPr lang="cs-CZ" sz="1200" smtClean="0"/>
          </a:p>
          <a:p>
            <a:r>
              <a:rPr lang="cs-CZ" sz="1200" smtClean="0"/>
              <a:t>URHIXIDUR. </a:t>
            </a:r>
            <a:r>
              <a:rPr lang="cs-CZ" sz="1200" i="1" smtClean="0"/>
              <a:t>Wikipedia.cz</a:t>
            </a:r>
            <a:r>
              <a:rPr lang="cs-CZ" sz="1200" smtClean="0"/>
              <a:t> [online]. [cit. 29.10.2012]. Dostupný na WWW: </a:t>
            </a:r>
            <a:r>
              <a:rPr lang="cs-CZ" sz="1200" smtClean="0">
                <a:hlinkClick r:id="rId3"/>
              </a:rPr>
              <a:t>http://upload.wikimedia.org/wikipedia/commons/2/2e/Saturn_Earth_Comparison_at_29_km_per_px.png?uselang=cs</a:t>
            </a:r>
            <a:endParaRPr lang="cs-CZ" sz="1200" smtClean="0"/>
          </a:p>
          <a:p>
            <a:r>
              <a:rPr lang="cs-CZ" sz="1200" smtClean="0"/>
              <a:t>NASA. </a:t>
            </a:r>
            <a:r>
              <a:rPr lang="cs-CZ" sz="1200" i="1" smtClean="0"/>
              <a:t>Wikipedia.cz</a:t>
            </a:r>
            <a:r>
              <a:rPr lang="cs-CZ" sz="1200" smtClean="0"/>
              <a:t> [online]. [cit. 29.10.2012]. Dostupný na WWW: </a:t>
            </a:r>
            <a:r>
              <a:rPr lang="cs-CZ" sz="1200" smtClean="0">
                <a:hlinkClick r:id="rId4"/>
              </a:rPr>
              <a:t>http://upload.wikimedia.org/wikipedia/commons/b/bb/Uranus.jpg</a:t>
            </a:r>
            <a:endParaRPr lang="cs-CZ" sz="1200" smtClean="0"/>
          </a:p>
          <a:p>
            <a:r>
              <a:rPr lang="cs-CZ" sz="1200" smtClean="0"/>
              <a:t>AUTOR NEUVEDEN. </a:t>
            </a:r>
            <a:r>
              <a:rPr lang="cs-CZ" sz="1200" i="1" smtClean="0"/>
              <a:t>Wikipedia.cz</a:t>
            </a:r>
            <a:r>
              <a:rPr lang="cs-CZ" sz="1200" smtClean="0"/>
              <a:t> [online]. [cit. 29.10.2012]. Dostupný na WWW: </a:t>
            </a:r>
            <a:r>
              <a:rPr lang="cs-CZ" sz="1200" smtClean="0">
                <a:hlinkClick r:id="rId5"/>
              </a:rPr>
              <a:t>http://upload.wikimedia.org/wikipedia/commons/8/85/Neptune_%28planet%29.jpg?uselang=cs</a:t>
            </a:r>
            <a:endParaRPr lang="cs-CZ" sz="1200" smtClean="0"/>
          </a:p>
          <a:p>
            <a:r>
              <a:rPr lang="cs-CZ" sz="1200" smtClean="0"/>
              <a:t>FRANK. </a:t>
            </a:r>
            <a:r>
              <a:rPr lang="cs-CZ" sz="1200" i="1" smtClean="0"/>
              <a:t>Wikipedia.cz</a:t>
            </a:r>
            <a:r>
              <a:rPr lang="cs-CZ" sz="1200" smtClean="0"/>
              <a:t> [online]. [cit. 29.10.2012]. Dostupný na WWW: </a:t>
            </a:r>
            <a:r>
              <a:rPr lang="cs-CZ" sz="1200" smtClean="0">
                <a:hlinkClick r:id="rId6"/>
              </a:rPr>
              <a:t>http://upload.wikimedia.org/wikipedia/commons/3/3c/Solar_planets.jpg</a:t>
            </a:r>
            <a:endParaRPr lang="cs-CZ" sz="1200" smtClean="0"/>
          </a:p>
          <a:p>
            <a:r>
              <a:rPr lang="cs-CZ" sz="1200" smtClean="0"/>
              <a:t>SMITH. </a:t>
            </a:r>
            <a:r>
              <a:rPr lang="cs-CZ" sz="1200" i="1" smtClean="0"/>
              <a:t>Wikipedia.cz</a:t>
            </a:r>
            <a:r>
              <a:rPr lang="cs-CZ" sz="1200" smtClean="0"/>
              <a:t> [online]. [cit. 29.10.2012]. Dostupný na WWW: </a:t>
            </a:r>
          </a:p>
          <a:p>
            <a:r>
              <a:rPr lang="cs-CZ" sz="1200" smtClean="0">
                <a:hlinkClick r:id="rId7"/>
              </a:rPr>
              <a:t>http://upload.wikimedia.org/wikipedia/commons/c/c3/Solar_sys8.jpg?uselang=cs</a:t>
            </a:r>
            <a:endParaRPr lang="cs-CZ" sz="1200" smtClean="0"/>
          </a:p>
          <a:p>
            <a:endParaRPr lang="cs-CZ" sz="1200" smtClean="0"/>
          </a:p>
          <a:p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  <a:p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1896</TotalTime>
  <Words>798</Words>
  <Application>Microsoft Office PowerPoint</Application>
  <PresentationFormat>Vlastní</PresentationFormat>
  <Paragraphs>143</Paragraphs>
  <Slides>14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Times New Roman</vt:lpstr>
      <vt:lpstr>Arial Black</vt:lpstr>
      <vt:lpstr>Wingdings 2</vt:lpstr>
      <vt:lpstr>Motiv sady Office</vt:lpstr>
      <vt:lpstr>Snímek 1</vt:lpstr>
      <vt:lpstr>Malá procházka po planetách Sluneční soustavy</vt:lpstr>
      <vt:lpstr>Planety</vt:lpstr>
      <vt:lpstr>Oběh planet kolem Slunce</vt:lpstr>
      <vt:lpstr>Merkur</vt:lpstr>
      <vt:lpstr>Venuše</vt:lpstr>
      <vt:lpstr>Země</vt:lpstr>
      <vt:lpstr>Snímek 8</vt:lpstr>
      <vt:lpstr>Mars</vt:lpstr>
      <vt:lpstr>Jupiter</vt:lpstr>
      <vt:lpstr>Saturn</vt:lpstr>
      <vt:lpstr>Uran a Neptun</vt:lpstr>
      <vt:lpstr>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Malá procházka po planetách Sluneční soustavy</dc:title>
  <dc:subject>Prvouka 3</dc:subject>
  <dc:creator>Mgr. Jana Kneřová</dc:creator>
  <cp:lastModifiedBy>Alena T.</cp:lastModifiedBy>
  <cp:revision>224</cp:revision>
  <cp:lastPrinted>1601-01-01T00:00:00Z</cp:lastPrinted>
  <dcterms:created xsi:type="dcterms:W3CDTF">2011-08-21T18:05:50Z</dcterms:created>
  <dcterms:modified xsi:type="dcterms:W3CDTF">2012-12-30T16:05:10Z</dcterms:modified>
</cp:coreProperties>
</file>