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19" r:id="rId1"/>
  </p:sldMasterIdLst>
  <p:notesMasterIdLst>
    <p:notesMasterId r:id="rId18"/>
  </p:notesMasterIdLst>
  <p:sldIdLst>
    <p:sldId id="256" r:id="rId2"/>
    <p:sldId id="268" r:id="rId3"/>
    <p:sldId id="289" r:id="rId4"/>
    <p:sldId id="277" r:id="rId5"/>
    <p:sldId id="288" r:id="rId6"/>
    <p:sldId id="287" r:id="rId7"/>
    <p:sldId id="286" r:id="rId8"/>
    <p:sldId id="285" r:id="rId9"/>
    <p:sldId id="284" r:id="rId10"/>
    <p:sldId id="283" r:id="rId11"/>
    <p:sldId id="282" r:id="rId12"/>
    <p:sldId id="281" r:id="rId13"/>
    <p:sldId id="280" r:id="rId14"/>
    <p:sldId id="279" r:id="rId15"/>
    <p:sldId id="278" r:id="rId16"/>
    <p:sldId id="274" r:id="rId17"/>
  </p:sldIdLst>
  <p:sldSz cx="10080625" cy="7559675"/>
  <p:notesSz cx="7559675" cy="10691813"/>
  <p:defaultTextStyle>
    <a:defPPr>
      <a:defRPr lang="en-GB"/>
    </a:defPPr>
    <a:lvl1pPr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1363" indent="-28416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14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86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58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F3505"/>
    <a:srgbClr val="008000"/>
    <a:srgbClr val="D09E00"/>
    <a:srgbClr val="A14D07"/>
    <a:srgbClr val="6699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4578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1494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8409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5325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45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1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7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83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7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6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5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5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4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3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0CE7B-C8CA-4DAD-BEC8-6E00182674DA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5BC99-2CC7-4C4F-8637-EE894BC64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547CB-1936-4DA7-ACAE-0F63248F0AEA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5E825-CB3F-4A3A-BA8F-0702842FAC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3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5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83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7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67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59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5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4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354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869BC-3D8A-47D5-8AC5-1527285F5CEC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D8701-5CE2-49A3-86BE-91AC0DFF5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7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2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213BD-6130-4B1E-B3CB-4C6595447A4E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B52E4-20B8-4F08-A76F-C2113F163D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20" indent="0">
              <a:buNone/>
              <a:defRPr sz="2200" b="1"/>
            </a:lvl2pPr>
            <a:lvl3pPr marL="1007838" indent="0">
              <a:buNone/>
              <a:defRPr sz="2000" b="1"/>
            </a:lvl3pPr>
            <a:lvl4pPr marL="1511758" indent="0">
              <a:buNone/>
              <a:defRPr sz="1800" b="1"/>
            </a:lvl4pPr>
            <a:lvl5pPr marL="2015677" indent="0">
              <a:buNone/>
              <a:defRPr sz="1800" b="1"/>
            </a:lvl5pPr>
            <a:lvl6pPr marL="2519597" indent="0">
              <a:buNone/>
              <a:defRPr sz="1800" b="1"/>
            </a:lvl6pPr>
            <a:lvl7pPr marL="3023515" indent="0">
              <a:buNone/>
              <a:defRPr sz="1800" b="1"/>
            </a:lvl7pPr>
            <a:lvl8pPr marL="3527435" indent="0">
              <a:buNone/>
              <a:defRPr sz="1800" b="1"/>
            </a:lvl8pPr>
            <a:lvl9pPr marL="4031354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20" indent="0">
              <a:buNone/>
              <a:defRPr sz="2200" b="1"/>
            </a:lvl2pPr>
            <a:lvl3pPr marL="1007838" indent="0">
              <a:buNone/>
              <a:defRPr sz="2000" b="1"/>
            </a:lvl3pPr>
            <a:lvl4pPr marL="1511758" indent="0">
              <a:buNone/>
              <a:defRPr sz="1800" b="1"/>
            </a:lvl4pPr>
            <a:lvl5pPr marL="2015677" indent="0">
              <a:buNone/>
              <a:defRPr sz="1800" b="1"/>
            </a:lvl5pPr>
            <a:lvl6pPr marL="2519597" indent="0">
              <a:buNone/>
              <a:defRPr sz="1800" b="1"/>
            </a:lvl6pPr>
            <a:lvl7pPr marL="3023515" indent="0">
              <a:buNone/>
              <a:defRPr sz="1800" b="1"/>
            </a:lvl7pPr>
            <a:lvl8pPr marL="3527435" indent="0">
              <a:buNone/>
              <a:defRPr sz="1800" b="1"/>
            </a:lvl8pPr>
            <a:lvl9pPr marL="4031354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73DEC-A815-48FD-A66D-B8F121B942EE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895E1-F895-45C1-B83A-621805FCDA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BF580-5A5E-45D1-9104-F6DA7A8FB44C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B6B80-F849-430A-ACD5-766378FB6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FC857-24C8-45BC-8172-C3EFD37E2225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85FD8-1BE7-466E-8B76-4CA606AEF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3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6" y="300989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3" y="1581934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920" indent="0">
              <a:buNone/>
              <a:defRPr sz="1300"/>
            </a:lvl2pPr>
            <a:lvl3pPr marL="1007838" indent="0">
              <a:buNone/>
              <a:defRPr sz="1100"/>
            </a:lvl3pPr>
            <a:lvl4pPr marL="1511758" indent="0">
              <a:buNone/>
              <a:defRPr sz="1000"/>
            </a:lvl4pPr>
            <a:lvl5pPr marL="2015677" indent="0">
              <a:buNone/>
              <a:defRPr sz="1000"/>
            </a:lvl5pPr>
            <a:lvl6pPr marL="2519597" indent="0">
              <a:buNone/>
              <a:defRPr sz="1000"/>
            </a:lvl6pPr>
            <a:lvl7pPr marL="3023515" indent="0">
              <a:buNone/>
              <a:defRPr sz="1000"/>
            </a:lvl7pPr>
            <a:lvl8pPr marL="3527435" indent="0">
              <a:buNone/>
              <a:defRPr sz="1000"/>
            </a:lvl8pPr>
            <a:lvl9pPr marL="4031354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50E12-A6DB-41CE-A58A-7EBCE5DEB1D1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9EC59-AB95-42D7-B88D-C2D942393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 rtlCol="0">
            <a:normAutofit/>
          </a:bodyPr>
          <a:lstStyle>
            <a:lvl1pPr marL="0" indent="0">
              <a:buNone/>
              <a:defRPr sz="3500"/>
            </a:lvl1pPr>
            <a:lvl2pPr marL="503920" indent="0">
              <a:buNone/>
              <a:defRPr sz="3100"/>
            </a:lvl2pPr>
            <a:lvl3pPr marL="1007838" indent="0">
              <a:buNone/>
              <a:defRPr sz="2600"/>
            </a:lvl3pPr>
            <a:lvl4pPr marL="1511758" indent="0">
              <a:buNone/>
              <a:defRPr sz="2200"/>
            </a:lvl4pPr>
            <a:lvl5pPr marL="2015677" indent="0">
              <a:buNone/>
              <a:defRPr sz="2200"/>
            </a:lvl5pPr>
            <a:lvl6pPr marL="2519597" indent="0">
              <a:buNone/>
              <a:defRPr sz="2200"/>
            </a:lvl6pPr>
            <a:lvl7pPr marL="3023515" indent="0">
              <a:buNone/>
              <a:defRPr sz="2200"/>
            </a:lvl7pPr>
            <a:lvl8pPr marL="3527435" indent="0">
              <a:buNone/>
              <a:defRPr sz="2200"/>
            </a:lvl8pPr>
            <a:lvl9pPr marL="4031354" indent="0">
              <a:buNone/>
              <a:defRPr sz="22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920" indent="0">
              <a:buNone/>
              <a:defRPr sz="1300"/>
            </a:lvl2pPr>
            <a:lvl3pPr marL="1007838" indent="0">
              <a:buNone/>
              <a:defRPr sz="1100"/>
            </a:lvl3pPr>
            <a:lvl4pPr marL="1511758" indent="0">
              <a:buNone/>
              <a:defRPr sz="1000"/>
            </a:lvl4pPr>
            <a:lvl5pPr marL="2015677" indent="0">
              <a:buNone/>
              <a:defRPr sz="1000"/>
            </a:lvl5pPr>
            <a:lvl6pPr marL="2519597" indent="0">
              <a:buNone/>
              <a:defRPr sz="1000"/>
            </a:lvl6pPr>
            <a:lvl7pPr marL="3023515" indent="0">
              <a:buNone/>
              <a:defRPr sz="1000"/>
            </a:lvl7pPr>
            <a:lvl8pPr marL="3527435" indent="0">
              <a:buNone/>
              <a:defRPr sz="1000"/>
            </a:lvl8pPr>
            <a:lvl9pPr marL="4031354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6FD04-88FD-4FC0-823D-483F47ACD91C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6C810-8A28-423E-BBB7-12BC01AB0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EF3E5-1A22-4BA8-A37E-AF52046268F9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1C20C-55EE-4E78-ACDF-75AAEA046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1ED38-7928-491C-8DCD-09EF6CF6AD7E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11DFD-62BF-4BAB-96BB-B3C444DF91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3238" y="303213"/>
            <a:ext cx="90741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83" tIns="50392" rIns="100783" bIns="5039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9074150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83" tIns="50392" rIns="100783" bIns="5039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3238" y="7007225"/>
            <a:ext cx="23526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9F929F78-24C9-4808-9D04-3D0D309EB795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B41CB684-A587-43D1-9BC7-600DAF25B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0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27" r:id="rId8"/>
    <p:sldLayoutId id="2147483928" r:id="rId9"/>
    <p:sldLayoutId id="2147483929" r:id="rId10"/>
    <p:sldLayoutId id="2147483930" r:id="rId11"/>
  </p:sldLayoutIdLst>
  <p:txStyles>
    <p:titleStyle>
      <a:lvl1pPr algn="ctr" defTabSz="1006475" rtl="0" eaLnBrk="0" fontAlgn="base" hangingPunct="0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2pPr>
      <a:lvl3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3pPr>
      <a:lvl4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4pPr>
      <a:lvl5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5pPr>
      <a:lvl6pPr marL="4572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6pPr>
      <a:lvl7pPr marL="9144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7pPr>
      <a:lvl8pPr marL="13716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8pPr>
      <a:lvl9pPr marL="18288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9pPr>
    </p:titleStyle>
    <p:bodyStyle>
      <a:lvl1pPr marL="377825" indent="-377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7563" indent="-3143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713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50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557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476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395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314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20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838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758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677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597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515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435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354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2.xml"/><Relationship Id="rId3" Type="http://schemas.openxmlformats.org/officeDocument/2006/relationships/image" Target="../media/image4.wmf"/><Relationship Id="rId7" Type="http://schemas.openxmlformats.org/officeDocument/2006/relationships/slide" Target="slide9.xml"/><Relationship Id="rId12" Type="http://schemas.openxmlformats.org/officeDocument/2006/relationships/slide" Target="slide1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slide" Target="slide7.xml"/><Relationship Id="rId11" Type="http://schemas.openxmlformats.org/officeDocument/2006/relationships/slide" Target="slide13.xml"/><Relationship Id="rId5" Type="http://schemas.openxmlformats.org/officeDocument/2006/relationships/image" Target="../media/image5.wmf"/><Relationship Id="rId15" Type="http://schemas.openxmlformats.org/officeDocument/2006/relationships/slide" Target="slide14.xml"/><Relationship Id="rId10" Type="http://schemas.openxmlformats.org/officeDocument/2006/relationships/slide" Target="slide8.xml"/><Relationship Id="rId4" Type="http://schemas.openxmlformats.org/officeDocument/2006/relationships/slide" Target="slide11.xml"/><Relationship Id="rId9" Type="http://schemas.openxmlformats.org/officeDocument/2006/relationships/slide" Target="slide6.xml"/><Relationship Id="rId1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image" Target="../media/image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image" Target="../media/image1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image" Target="../media/image1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5.wmf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slide" Target="slide3.xml"/><Relationship Id="rId7" Type="http://schemas.openxmlformats.org/officeDocument/2006/relationships/image" Target="../media/image25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5.wmf"/><Relationship Id="rId4" Type="http://schemas.openxmlformats.org/officeDocument/2006/relationships/slide" Target="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28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5.wmf"/><Relationship Id="rId4" Type="http://schemas.openxmlformats.org/officeDocument/2006/relationships/slide" Target="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30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5.wmf"/><Relationship Id="rId4" Type="http://schemas.openxmlformats.org/officeDocument/2006/relationships/slide" Target="sl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32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wmf"/><Relationship Id="rId5" Type="http://schemas.openxmlformats.org/officeDocument/2006/relationships/image" Target="../media/image5.wmf"/><Relationship Id="rId4" Type="http://schemas.openxmlformats.org/officeDocument/2006/relationships/slide" Target="slid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5.wmf"/><Relationship Id="rId4" Type="http://schemas.openxmlformats.org/officeDocument/2006/relationships/slide" Target="slide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588" y="971550"/>
            <a:ext cx="5751512" cy="1408113"/>
          </a:xfrm>
          <a:prstGeom prst="rect">
            <a:avLst/>
          </a:prstGeom>
          <a:noFill/>
          <a:ln w="19050">
            <a:solidFill>
              <a:srgbClr val="6F3505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19832" y="2771726"/>
          <a:ext cx="8784974" cy="432139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294879"/>
                <a:gridCol w="4490095"/>
              </a:tblGrid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Plavská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Jana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76650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VY_32_INOVACE_19_PRV_Riskuj_Neživá_příroda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55543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PRV 3 – Neživá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/>
                        <a:t>Žáci opakují základní pojmy a znalosti                      z tématu Neživá příroda.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Rozvoj logického a tvořivého myšlení. Práce         ve skupinách.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323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31800" y="1907629"/>
            <a:ext cx="8233280" cy="5447645"/>
          </a:xfrm>
          <a:prstGeom prst="rect">
            <a:avLst/>
          </a:prstGeom>
          <a:solidFill>
            <a:srgbClr val="D09E00"/>
          </a:solidFill>
          <a:ln w="19050"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008000"/>
              </a:solidFill>
              <a:latin typeface="Arial Black" pitchFamily="34" charset="0"/>
            </a:endParaRPr>
          </a:p>
          <a:p>
            <a:endParaRPr lang="cs-CZ" sz="2800" b="1" dirty="0" smtClean="0">
              <a:solidFill>
                <a:srgbClr val="008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008000"/>
                </a:solidFill>
                <a:latin typeface="Arial Black" pitchFamily="34" charset="0"/>
              </a:rPr>
              <a:t> Žáci si vyberou kliknutím na jablko nebo </a:t>
            </a:r>
          </a:p>
          <a:p>
            <a:r>
              <a:rPr lang="cs-CZ" sz="2000" b="1" dirty="0" smtClean="0">
                <a:solidFill>
                  <a:srgbClr val="008000"/>
                </a:solidFill>
                <a:latin typeface="Arial Black" pitchFamily="34" charset="0"/>
              </a:rPr>
              <a:t> hrušku otázku, kterou zodpoví.</a:t>
            </a:r>
          </a:p>
          <a:p>
            <a:r>
              <a:rPr lang="cs-CZ" sz="2000" b="1" dirty="0" smtClean="0">
                <a:solidFill>
                  <a:srgbClr val="008000"/>
                </a:solidFill>
                <a:latin typeface="Arial Black" pitchFamily="34" charset="0"/>
              </a:rPr>
              <a:t> Správná odpověď se objeví po kliknutí </a:t>
            </a:r>
          </a:p>
          <a:p>
            <a:r>
              <a:rPr lang="cs-CZ" sz="2000" b="1" dirty="0" smtClean="0">
                <a:solidFill>
                  <a:srgbClr val="008000"/>
                </a:solidFill>
                <a:latin typeface="Arial Black" pitchFamily="34" charset="0"/>
              </a:rPr>
              <a:t> na </a:t>
            </a:r>
            <a:r>
              <a:rPr lang="cs-CZ" sz="2000" b="1" dirty="0" smtClean="0">
                <a:solidFill>
                  <a:srgbClr val="008000"/>
                </a:solidFill>
                <a:latin typeface="Arial Black" pitchFamily="34" charset="0"/>
              </a:rPr>
              <a:t>zadání, zároveň se automaticky objeví</a:t>
            </a:r>
          </a:p>
          <a:p>
            <a:r>
              <a:rPr lang="cs-CZ" sz="2000" b="1" dirty="0" smtClean="0">
                <a:solidFill>
                  <a:srgbClr val="008000"/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rgbClr val="008000"/>
                </a:solidFill>
                <a:latin typeface="Arial Black" pitchFamily="34" charset="0"/>
              </a:rPr>
              <a:t>už bez klikání obrázky, nad kterými lze diskutovat.</a:t>
            </a:r>
            <a:endParaRPr lang="cs-CZ" sz="2000" b="1" dirty="0" smtClean="0">
              <a:solidFill>
                <a:srgbClr val="008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008000"/>
                </a:solidFill>
                <a:latin typeface="Arial Black" pitchFamily="34" charset="0"/>
              </a:rPr>
              <a:t> Návrat zpět je kliknutím na šipku.</a:t>
            </a:r>
          </a:p>
          <a:p>
            <a:r>
              <a:rPr lang="cs-CZ" sz="2400" b="1" dirty="0" smtClean="0">
                <a:solidFill>
                  <a:srgbClr val="0070C0"/>
                </a:solidFill>
                <a:latin typeface="Arial Black" pitchFamily="34" charset="0"/>
              </a:rPr>
              <a:t> Upozornění – v oknech s otázkami klikněte</a:t>
            </a:r>
          </a:p>
          <a:p>
            <a:r>
              <a:rPr lang="cs-CZ" sz="2400" b="1" dirty="0" smtClean="0">
                <a:solidFill>
                  <a:srgbClr val="0070C0"/>
                </a:solidFill>
                <a:latin typeface="Arial Black" pitchFamily="34" charset="0"/>
              </a:rPr>
              <a:t> skutečně jen na zadání a potom na šipku,         </a:t>
            </a:r>
          </a:p>
          <a:p>
            <a:r>
              <a:rPr lang="cs-CZ" sz="2400" b="1" dirty="0" smtClean="0">
                <a:solidFill>
                  <a:srgbClr val="0070C0"/>
                </a:solidFill>
                <a:latin typeface="Arial Black" pitchFamily="34" charset="0"/>
              </a:rPr>
              <a:t> ne víckrát!</a:t>
            </a:r>
          </a:p>
          <a:p>
            <a:r>
              <a:rPr lang="cs-CZ" b="1" dirty="0" smtClean="0">
                <a:solidFill>
                  <a:srgbClr val="008000"/>
                </a:solidFill>
                <a:latin typeface="Arial Black" pitchFamily="34" charset="0"/>
              </a:rPr>
              <a:t> Práce ve skupinách, vedoucí skupiny si</a:t>
            </a:r>
          </a:p>
          <a:p>
            <a:r>
              <a:rPr lang="cs-CZ" b="1" dirty="0" smtClean="0">
                <a:solidFill>
                  <a:srgbClr val="008000"/>
                </a:solidFill>
                <a:latin typeface="Arial Black" pitchFamily="34" charset="0"/>
              </a:rPr>
              <a:t> zároveň zapisuje počet získaných bodů.</a:t>
            </a:r>
          </a:p>
          <a:p>
            <a:endParaRPr lang="cs-CZ" sz="3200" b="1" dirty="0" smtClean="0">
              <a:solidFill>
                <a:srgbClr val="008000"/>
              </a:solidFill>
              <a:latin typeface="Arial Black" pitchFamily="34" charset="0"/>
            </a:endParaRPr>
          </a:p>
          <a:p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" name="Nadpis 3"/>
          <p:cNvSpPr>
            <a:spLocks noGrp="1"/>
          </p:cNvSpPr>
          <p:nvPr>
            <p:ph type="title"/>
          </p:nvPr>
        </p:nvSpPr>
        <p:spPr>
          <a:xfrm>
            <a:off x="647824" y="755501"/>
            <a:ext cx="8926513" cy="1512168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140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Riskuj</a:t>
            </a:r>
          </a:p>
        </p:txBody>
      </p:sp>
      <p:pic>
        <p:nvPicPr>
          <p:cNvPr id="14338" name="Picture 2" descr="C:\Documents and Settings\Alena T\Local Settings\Temporary Internet Files\Content.IE5\I2UEUHMN\MP9004384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6616" y="395461"/>
            <a:ext cx="2031520" cy="2192288"/>
          </a:xfrm>
          <a:prstGeom prst="rect">
            <a:avLst/>
          </a:prstGeom>
          <a:ln w="57150">
            <a:solidFill>
              <a:srgbClr val="008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768504" y="5436021"/>
            <a:ext cx="3188245" cy="193899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r"/>
            <a:r>
              <a:rPr lang="cs-CZ" sz="6000" dirty="0" smtClean="0">
                <a:solidFill>
                  <a:srgbClr val="6F3505"/>
                </a:solidFill>
                <a:latin typeface="Arial Black" pitchFamily="34" charset="0"/>
              </a:rPr>
              <a:t>Neživá</a:t>
            </a:r>
          </a:p>
          <a:p>
            <a:pPr algn="r"/>
            <a:r>
              <a:rPr lang="cs-CZ" sz="6000" dirty="0" smtClean="0">
                <a:solidFill>
                  <a:srgbClr val="6F3505"/>
                </a:solidFill>
                <a:latin typeface="Arial Black" pitchFamily="34" charset="0"/>
              </a:rPr>
              <a:t>příroda</a:t>
            </a:r>
            <a:endParaRPr lang="cs-CZ" sz="6000" dirty="0">
              <a:solidFill>
                <a:srgbClr val="6F3505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hruška.WMF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7824" y="611485"/>
            <a:ext cx="1296144" cy="2041463"/>
          </a:xfrm>
          <a:prstGeom prst="rect">
            <a:avLst/>
          </a:prstGeom>
        </p:spPr>
      </p:pic>
      <p:pic>
        <p:nvPicPr>
          <p:cNvPr id="7" name="Obrázek 6" descr="jablko.WMF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16376" y="323453"/>
            <a:ext cx="1512168" cy="1634065"/>
          </a:xfrm>
          <a:prstGeom prst="rect">
            <a:avLst/>
          </a:prstGeom>
        </p:spPr>
      </p:pic>
      <p:pic>
        <p:nvPicPr>
          <p:cNvPr id="8" name="Obrázek 7" descr="hruška.WMF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16376" y="2555701"/>
            <a:ext cx="1296144" cy="2041463"/>
          </a:xfrm>
          <a:prstGeom prst="rect">
            <a:avLst/>
          </a:prstGeom>
        </p:spPr>
      </p:pic>
      <p:pic>
        <p:nvPicPr>
          <p:cNvPr id="10" name="Obrázek 9" descr="hruška.WMF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56336" y="5147989"/>
            <a:ext cx="1296144" cy="2041463"/>
          </a:xfrm>
          <a:prstGeom prst="rect">
            <a:avLst/>
          </a:prstGeom>
        </p:spPr>
      </p:pic>
      <p:pic>
        <p:nvPicPr>
          <p:cNvPr id="11" name="Obrázek 10" descr="hruška.WMF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064648" y="611485"/>
            <a:ext cx="1296144" cy="2041463"/>
          </a:xfrm>
          <a:prstGeom prst="rect">
            <a:avLst/>
          </a:prstGeom>
        </p:spPr>
      </p:pic>
      <p:pic>
        <p:nvPicPr>
          <p:cNvPr id="12" name="Obrázek 11" descr="hruška.WMF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08064" y="2627709"/>
            <a:ext cx="1296144" cy="2041463"/>
          </a:xfrm>
          <a:prstGeom prst="rect">
            <a:avLst/>
          </a:prstGeom>
        </p:spPr>
      </p:pic>
      <p:pic>
        <p:nvPicPr>
          <p:cNvPr id="13" name="Obrázek 12" descr="hruška.WMF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1800" y="4859957"/>
            <a:ext cx="1296144" cy="2041463"/>
          </a:xfrm>
          <a:prstGeom prst="rect">
            <a:avLst/>
          </a:prstGeom>
        </p:spPr>
      </p:pic>
      <p:pic>
        <p:nvPicPr>
          <p:cNvPr id="14" name="Obrázek 13" descr="jablko.WMF">
            <a:hlinkClick r:id="rId11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08664" y="3707829"/>
            <a:ext cx="1512168" cy="1634065"/>
          </a:xfrm>
          <a:prstGeom prst="rect">
            <a:avLst/>
          </a:prstGeom>
        </p:spPr>
      </p:pic>
      <p:pic>
        <p:nvPicPr>
          <p:cNvPr id="15" name="Obrázek 14" descr="jablko.WMF">
            <a:hlinkClick r:id="rId12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28544" y="5508029"/>
            <a:ext cx="1512168" cy="1634065"/>
          </a:xfrm>
          <a:prstGeom prst="rect">
            <a:avLst/>
          </a:prstGeom>
        </p:spPr>
      </p:pic>
      <p:pic>
        <p:nvPicPr>
          <p:cNvPr id="16" name="Obrázek 15" descr="jablko.WMF">
            <a:hlinkClick r:id="rId13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9832" y="3059757"/>
            <a:ext cx="1512168" cy="1634065"/>
          </a:xfrm>
          <a:prstGeom prst="rect">
            <a:avLst/>
          </a:prstGeom>
        </p:spPr>
      </p:pic>
      <p:pic>
        <p:nvPicPr>
          <p:cNvPr id="17" name="Obrázek 16" descr="jablko.WMF">
            <a:hlinkClick r:id="rId1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304008" y="539477"/>
            <a:ext cx="1512168" cy="1634065"/>
          </a:xfrm>
          <a:prstGeom prst="rect">
            <a:avLst/>
          </a:prstGeom>
        </p:spPr>
      </p:pic>
      <p:pic>
        <p:nvPicPr>
          <p:cNvPr id="18" name="Obrázek 17" descr="jablko.WMF">
            <a:hlinkClick r:id="rId15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20032" y="5292005"/>
            <a:ext cx="1512168" cy="1634065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3744168" y="4211885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8000"/>
                </a:solidFill>
                <a:latin typeface="Arial Black" pitchFamily="34" charset="0"/>
              </a:rPr>
              <a:t>30</a:t>
            </a:r>
            <a:endParaRPr lang="cs-CZ" sz="4000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7784" y="827509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8000"/>
                </a:solidFill>
                <a:latin typeface="Arial Black" pitchFamily="34" charset="0"/>
              </a:rPr>
              <a:t>10</a:t>
            </a:r>
            <a:endParaRPr lang="cs-CZ" sz="4000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60592" y="827509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8000"/>
                </a:solidFill>
                <a:latin typeface="Arial Black" pitchFamily="34" charset="0"/>
              </a:rPr>
              <a:t>20</a:t>
            </a:r>
            <a:endParaRPr lang="cs-CZ" sz="4000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56336" y="2771725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8000"/>
                </a:solidFill>
                <a:latin typeface="Arial Black" pitchFamily="34" charset="0"/>
              </a:rPr>
              <a:t>40</a:t>
            </a:r>
            <a:endParaRPr lang="cs-CZ" sz="4000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39912" y="6516141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8000"/>
                </a:solidFill>
                <a:latin typeface="Arial Black" pitchFamily="34" charset="0"/>
              </a:rPr>
              <a:t>50</a:t>
            </a:r>
            <a:endParaRPr lang="cs-CZ" sz="4000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68304" y="5364013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8000"/>
                </a:solidFill>
                <a:latin typeface="Arial Black" pitchFamily="34" charset="0"/>
              </a:rPr>
              <a:t>60</a:t>
            </a:r>
            <a:endParaRPr lang="cs-CZ" sz="4000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232000" y="2051645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latin typeface="Arial Black" pitchFamily="34" charset="0"/>
              </a:rPr>
              <a:t>10</a:t>
            </a:r>
            <a:endParaRPr lang="cs-CZ" sz="4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96296" y="1259557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latin typeface="Arial Black" pitchFamily="34" charset="0"/>
              </a:rPr>
              <a:t>20</a:t>
            </a:r>
            <a:endParaRPr lang="cs-CZ" sz="4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15776" y="4139877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latin typeface="Arial Black" pitchFamily="34" charset="0"/>
              </a:rPr>
              <a:t>30</a:t>
            </a:r>
            <a:endParaRPr lang="cs-CZ" sz="4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488584" y="4427909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latin typeface="Arial Black" pitchFamily="34" charset="0"/>
              </a:rPr>
              <a:t>40</a:t>
            </a:r>
            <a:endParaRPr lang="cs-CZ" sz="4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44168" y="6588149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latin typeface="Arial Black" pitchFamily="34" charset="0"/>
              </a:rPr>
              <a:t>50</a:t>
            </a:r>
            <a:endParaRPr lang="cs-CZ" sz="4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712720" y="6372125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latin typeface="Arial Black" pitchFamily="34" charset="0"/>
              </a:rPr>
              <a:t>60</a:t>
            </a:r>
            <a:endParaRPr lang="cs-CZ" sz="4000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Z jakých přírodnin získáváme mléko?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00152" y="2411685"/>
            <a:ext cx="3057247" cy="3416320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kráva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koza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ovce…</a:t>
            </a:r>
            <a:endParaRPr lang="cs-CZ" sz="7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408464" y="4931965"/>
            <a:ext cx="1512168" cy="2304256"/>
            <a:chOff x="359792" y="2987749"/>
            <a:chExt cx="1296144" cy="20414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5" name="Obrázek 4" descr="hruška.WMF">
              <a:hlinkClick r:id="rId3" action="ppaction://hlinksldjump"/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9792" y="2987749"/>
              <a:ext cx="1296144" cy="2041463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575816" y="3995861"/>
              <a:ext cx="86754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8000"/>
                  </a:solidFill>
                  <a:latin typeface="Arial Black" pitchFamily="34" charset="0"/>
                </a:rPr>
                <a:t>10</a:t>
              </a:r>
              <a:endParaRPr lang="cs-CZ" sz="4000" dirty="0">
                <a:solidFill>
                  <a:srgbClr val="008000"/>
                </a:solidFill>
                <a:latin typeface="Arial Black" pitchFamily="34" charset="0"/>
              </a:endParaRPr>
            </a:p>
          </p:txBody>
        </p:sp>
      </p:grpSp>
      <p:pic>
        <p:nvPicPr>
          <p:cNvPr id="13316" name="Picture 4" descr="C:\Documents and Settings\Alena T\Local Settings\Temporary Internet Files\Content.IE5\B6JHSBWH\MC9002802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7784" y="5075981"/>
            <a:ext cx="3280372" cy="20883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19" name="Picture 7" descr="C:\Documents and Settings\Alena T\Local Settings\Temporary Internet Files\Content.IE5\B6JHSBWH\MC90003635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28544" y="2411685"/>
            <a:ext cx="2578226" cy="1960608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20" name="Picture 8" descr="C:\Documents and Settings\Alena T\Local Settings\Temporary Internet Files\Content.IE5\H71VGJ2G\MC9003190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07864" y="2339677"/>
            <a:ext cx="2304256" cy="20426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539477"/>
            <a:ext cx="9361040" cy="769441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M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ezi jaké látky patří vzduch?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408464" y="4931965"/>
            <a:ext cx="1512168" cy="2304256"/>
            <a:chOff x="359792" y="2987749"/>
            <a:chExt cx="1296144" cy="2041463"/>
          </a:xfrm>
        </p:grpSpPr>
        <p:pic>
          <p:nvPicPr>
            <p:cNvPr id="6" name="Obrázek 5" descr="hruška.WMF">
              <a:hlinkClick r:id="rId3" action="ppaction://hlinksldjump"/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9792" y="2987749"/>
              <a:ext cx="1296144" cy="2041463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575816" y="3995861"/>
              <a:ext cx="743610" cy="6271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8000"/>
                  </a:solidFill>
                  <a:latin typeface="Arial Black" pitchFamily="34" charset="0"/>
                </a:rPr>
                <a:t>20</a:t>
              </a:r>
              <a:endParaRPr lang="cs-CZ" sz="4000" dirty="0">
                <a:solidFill>
                  <a:srgbClr val="008000"/>
                </a:solidFill>
                <a:latin typeface="Arial Black" pitchFamily="34" charset="0"/>
              </a:endParaRPr>
            </a:p>
          </p:txBody>
        </p:sp>
      </p:grpSp>
      <p:pic>
        <p:nvPicPr>
          <p:cNvPr id="12290" name="Picture 2" descr="C:\Documents and Settings\Alena T\Local Settings\Temporary Internet Files\Content.IE5\B6JHSBWH\MP90043312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0272" y="1547589"/>
            <a:ext cx="3848472" cy="2565648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2232000" y="1547589"/>
            <a:ext cx="3126177" cy="1569660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bg1">
                    <a:lumMod val="85000"/>
                  </a:schemeClr>
                </a:solidFill>
              </a:rPr>
              <a:t> plyn </a:t>
            </a:r>
            <a:endParaRPr lang="cs-CZ" sz="9600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12291" name="Picture 3" descr="C:\Documents and Settings\Alena T\Local Settings\Temporary Internet Files\Content.IE5\YYKPFQQT\MP90040756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20632" y="2411685"/>
            <a:ext cx="1777065" cy="2664296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292" name="Picture 4" descr="C:\Documents and Settings\Alena T\Local Settings\Temporary Internet Files\Content.IE5\H71VGJ2G\MP90043857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7783" y="3347789"/>
            <a:ext cx="3831343" cy="3845994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V jaké vrstvě půdy nalezneme žížalu?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39912" y="3131765"/>
            <a:ext cx="5673348" cy="2308324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v povrchové  </a:t>
            </a:r>
          </a:p>
          <a:p>
            <a:pPr algn="ctr"/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vrstvě půdy</a:t>
            </a:r>
            <a:endParaRPr lang="cs-CZ" sz="7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408464" y="4931965"/>
            <a:ext cx="1512168" cy="2304256"/>
            <a:chOff x="359792" y="2987749"/>
            <a:chExt cx="1296144" cy="20414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" name="Obrázek 5" descr="hruška.WMF">
              <a:hlinkClick r:id="rId3" action="ppaction://hlinksldjump"/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9792" y="2987749"/>
              <a:ext cx="1296144" cy="2041463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575816" y="3995861"/>
              <a:ext cx="743610" cy="6271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8000"/>
                  </a:solidFill>
                  <a:latin typeface="Arial Black" pitchFamily="34" charset="0"/>
                </a:rPr>
                <a:t>30</a:t>
              </a:r>
              <a:endParaRPr lang="cs-CZ" sz="4000" dirty="0">
                <a:solidFill>
                  <a:srgbClr val="008000"/>
                </a:solidFill>
                <a:latin typeface="Arial Black" pitchFamily="34" charset="0"/>
              </a:endParaRPr>
            </a:p>
          </p:txBody>
        </p:sp>
      </p:grpSp>
      <p:pic>
        <p:nvPicPr>
          <p:cNvPr id="11266" name="Picture 2" descr="C:\Documents and Settings\Alena T\Local Settings\Temporary Internet Files\Content.IE5\H71VGJ2G\MC9000573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03746" flipH="1">
            <a:off x="215776" y="4787949"/>
            <a:ext cx="3009136" cy="24846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67" name="Picture 3" descr="C:\Documents and Settings\Alena T\Local Settings\Temporary Internet Files\Content.IE5\I2UEUHMN\MC9000574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16576" y="2555701"/>
            <a:ext cx="2313021" cy="1440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Vyjmenuj aspoň tři lidské výtvory.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2411685"/>
            <a:ext cx="4442242" cy="4524315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most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silnice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dům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továrna…</a:t>
            </a:r>
            <a:endParaRPr lang="cs-CZ" sz="7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408464" y="4931965"/>
            <a:ext cx="1512168" cy="2304256"/>
            <a:chOff x="359792" y="2987749"/>
            <a:chExt cx="1296144" cy="20414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" name="Obrázek 5" descr="hruška.WMF">
              <a:hlinkClick r:id="rId3" action="ppaction://hlinksldjump"/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9792" y="2987749"/>
              <a:ext cx="1296144" cy="2041463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575816" y="3995861"/>
              <a:ext cx="743610" cy="6271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8000"/>
                  </a:solidFill>
                  <a:latin typeface="Arial Black" pitchFamily="34" charset="0"/>
                </a:rPr>
                <a:t>40</a:t>
              </a:r>
              <a:endParaRPr lang="cs-CZ" sz="4000" dirty="0">
                <a:solidFill>
                  <a:srgbClr val="008000"/>
                </a:solidFill>
                <a:latin typeface="Arial Black" pitchFamily="34" charset="0"/>
              </a:endParaRPr>
            </a:p>
          </p:txBody>
        </p:sp>
      </p:grpSp>
      <p:pic>
        <p:nvPicPr>
          <p:cNvPr id="10242" name="Picture 2" descr="C:\Documents and Settings\Alena T\Local Settings\Temporary Internet Files\Content.IE5\YYKPFQQT\MP9004340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40312" y="2411685"/>
            <a:ext cx="2086516" cy="1338848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43" name="Picture 3" descr="C:\Documents and Settings\Alena T\Local Settings\Temporary Internet Files\Content.IE5\H71VGJ2G\MP9004329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72560" y="2411685"/>
            <a:ext cx="2336304" cy="1753341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44" name="Picture 4" descr="C:\Documents and Settings\Alena T\Local Settings\Temporary Internet Files\Content.IE5\I2UEUHMN\MC9003113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68304" y="4139877"/>
            <a:ext cx="2016224" cy="12398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Jaká známe skupenství látek (druhy látek)?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2339677"/>
            <a:ext cx="4076757" cy="2862322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1">
                    <a:lumMod val="85000"/>
                  </a:schemeClr>
                </a:solidFill>
              </a:rPr>
              <a:t>pevné látky</a:t>
            </a:r>
          </a:p>
          <a:p>
            <a:r>
              <a:rPr lang="cs-CZ" sz="6000" dirty="0" smtClean="0">
                <a:solidFill>
                  <a:schemeClr val="bg1">
                    <a:lumMod val="85000"/>
                  </a:schemeClr>
                </a:solidFill>
              </a:rPr>
              <a:t>kapaliny</a:t>
            </a:r>
          </a:p>
          <a:p>
            <a:r>
              <a:rPr lang="cs-CZ" sz="6000" dirty="0" smtClean="0">
                <a:solidFill>
                  <a:schemeClr val="bg1">
                    <a:lumMod val="85000"/>
                  </a:schemeClr>
                </a:solidFill>
              </a:rPr>
              <a:t>plyny</a:t>
            </a:r>
            <a:endParaRPr lang="cs-CZ" sz="6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408464" y="4931965"/>
            <a:ext cx="1512168" cy="2304256"/>
            <a:chOff x="359792" y="2987749"/>
            <a:chExt cx="1296144" cy="20414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" name="Obrázek 5" descr="hruška.WMF">
              <a:hlinkClick r:id="rId3" action="ppaction://hlinksldjump"/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9792" y="2987749"/>
              <a:ext cx="1296144" cy="2041463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575816" y="3995861"/>
              <a:ext cx="743610" cy="6271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8000"/>
                  </a:solidFill>
                  <a:latin typeface="Arial Black" pitchFamily="34" charset="0"/>
                </a:rPr>
                <a:t>50</a:t>
              </a:r>
              <a:endParaRPr lang="cs-CZ" sz="4000" dirty="0">
                <a:solidFill>
                  <a:srgbClr val="008000"/>
                </a:solidFill>
                <a:latin typeface="Arial Black" pitchFamily="34" charset="0"/>
              </a:endParaRPr>
            </a:p>
          </p:txBody>
        </p:sp>
      </p:grpSp>
      <p:pic>
        <p:nvPicPr>
          <p:cNvPr id="9218" name="Picture 2" descr="C:\Documents and Settings\Alena T\Local Settings\Temporary Internet Files\Content.IE5\YYKPFQQT\MP90018513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1800" y="5436021"/>
            <a:ext cx="2605315" cy="1728192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219" name="Picture 3" descr="C:\Documents and Settings\Alena T\Local Settings\Temporary Internet Files\Content.IE5\B6JHSBWH\MP90039957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00152" y="3707829"/>
            <a:ext cx="2504661" cy="3131591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220" name="Picture 4" descr="C:\Documents and Settings\Alena T\Local Settings\Temporary Internet Files\Content.IE5\YYKPFQQT\MP90044875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51704" y="2411685"/>
            <a:ext cx="3168352" cy="2376264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Při kolika stupních se voda mění na led?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9792" y="2483693"/>
            <a:ext cx="6298519" cy="1200329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při teplotě 0°C</a:t>
            </a:r>
            <a:endParaRPr lang="cs-CZ" sz="7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408464" y="4931965"/>
            <a:ext cx="1512168" cy="2304256"/>
            <a:chOff x="359792" y="2987749"/>
            <a:chExt cx="1296144" cy="204146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" name="Obrázek 5" descr="hruška.WMF">
              <a:hlinkClick r:id="rId3" action="ppaction://hlinksldjump"/>
            </p:cNvPr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9792" y="2987749"/>
              <a:ext cx="1296144" cy="2041463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575816" y="3995861"/>
              <a:ext cx="743610" cy="6271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8000"/>
                  </a:solidFill>
                  <a:latin typeface="Arial Black" pitchFamily="34" charset="0"/>
                </a:rPr>
                <a:t>60</a:t>
              </a:r>
              <a:endParaRPr lang="cs-CZ" sz="4000" dirty="0">
                <a:solidFill>
                  <a:srgbClr val="008000"/>
                </a:solidFill>
                <a:latin typeface="Arial Black" pitchFamily="34" charset="0"/>
              </a:endParaRPr>
            </a:p>
          </p:txBody>
        </p:sp>
      </p:grpSp>
      <p:pic>
        <p:nvPicPr>
          <p:cNvPr id="8194" name="Picture 2" descr="C:\Documents and Settings\Alena T\Local Settings\Temporary Internet Files\Content.IE5\I2UEUHMN\MP9004388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9792" y="3851845"/>
            <a:ext cx="4222772" cy="3347864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196" name="Picture 4" descr="C:\Documents and Settings\Alena T\Local Settings\Temporary Internet Files\Content.IE5\H71VGJ2G\MP90040690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56536" y="2483693"/>
            <a:ext cx="2664048" cy="1775338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Proč se střídá na Zemi </a:t>
            </a:r>
          </a:p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noc a den?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2483693"/>
            <a:ext cx="6220357" cy="3416320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Protože se 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Země otáčí 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kolem své osy.</a:t>
            </a:r>
            <a:endParaRPr lang="cs-CZ" sz="7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8208664" y="5652045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336456" y="5580037"/>
            <a:ext cx="1800200" cy="1656184"/>
            <a:chOff x="7416576" y="2699717"/>
            <a:chExt cx="1512168" cy="163406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5" name="Obrázek 4" descr="jablko.WMF">
              <a:hlinkClick r:id="rId4" action="ppaction://hlinksldjump"/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416576" y="2699717"/>
              <a:ext cx="1512168" cy="1634065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7776616" y="3203773"/>
              <a:ext cx="86754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2060"/>
                  </a:solidFill>
                  <a:latin typeface="Arial Black" pitchFamily="34" charset="0"/>
                </a:rPr>
                <a:t>10</a:t>
              </a:r>
              <a:endParaRPr lang="cs-CZ" sz="4000" dirty="0">
                <a:solidFill>
                  <a:srgbClr val="002060"/>
                </a:solidFill>
                <a:latin typeface="Arial Black" pitchFamily="34" charset="0"/>
              </a:endParaRPr>
            </a:p>
          </p:txBody>
        </p:sp>
      </p:grpSp>
      <p:pic>
        <p:nvPicPr>
          <p:cNvPr id="7178" name="Picture 10" descr="C:\Documents and Settings\Alena T\Local Settings\Temporary Internet Files\Content.IE5\YYKPFQQT\MP90043313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56536" y="2483693"/>
            <a:ext cx="2624336" cy="2624336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Jaký plyn je pro člověka  nejdůležitější?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56136" y="2771725"/>
            <a:ext cx="3621504" cy="1200329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vzduch </a:t>
            </a:r>
            <a:endParaRPr lang="cs-CZ" sz="7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336456" y="5580037"/>
            <a:ext cx="1800200" cy="1656184"/>
            <a:chOff x="7416576" y="2699717"/>
            <a:chExt cx="1512168" cy="163406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" name="Obrázek 5" descr="jablko.WMF">
              <a:hlinkClick r:id="rId4" action="ppaction://hlinksldjump"/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416576" y="2699717"/>
              <a:ext cx="1512168" cy="1634065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7776616" y="3203773"/>
              <a:ext cx="728738" cy="6984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2060"/>
                  </a:solidFill>
                  <a:latin typeface="Arial Black" pitchFamily="34" charset="0"/>
                </a:rPr>
                <a:t>20</a:t>
              </a:r>
              <a:endParaRPr lang="cs-CZ" sz="4000" dirty="0">
                <a:solidFill>
                  <a:srgbClr val="002060"/>
                </a:solidFill>
                <a:latin typeface="Arial Black" pitchFamily="34" charset="0"/>
              </a:endParaRPr>
            </a:p>
          </p:txBody>
        </p:sp>
      </p:grpSp>
      <p:pic>
        <p:nvPicPr>
          <p:cNvPr id="6146" name="Picture 2" descr="C:\Documents and Settings\Alena T\Local Settings\Temporary Internet Files\Content.IE5\I2UEUHMN\MC9002874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60592" y="2555701"/>
            <a:ext cx="1934424" cy="27401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8" name="Picture 4" descr="C:\Documents and Settings\Alena T\Local Settings\Temporary Internet Files\Content.IE5\YYKPFQQT\MP90017849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92040" y="4787949"/>
            <a:ext cx="3657600" cy="2426208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147" name="Picture 3" descr="C:\Documents and Settings\Alena T\Local Settings\Temporary Internet Files\Content.IE5\I2UEUHMN\MC90005685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7784" y="3995861"/>
            <a:ext cx="2736304" cy="18070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769441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Co je bod varu?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979637"/>
            <a:ext cx="4493538" cy="4524315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 Teplota, 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 při které 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 vře voda </a:t>
            </a:r>
          </a:p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 = 100°C.</a:t>
            </a:r>
            <a:endParaRPr lang="cs-CZ" sz="7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336456" y="5580037"/>
            <a:ext cx="1800200" cy="1656184"/>
            <a:chOff x="7416576" y="2699717"/>
            <a:chExt cx="1512168" cy="163406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" name="Obrázek 5" descr="jablko.WMF">
              <a:hlinkClick r:id="rId4" action="ppaction://hlinksldjump"/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416576" y="2699717"/>
              <a:ext cx="1512168" cy="163406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" name="TextovéPole 6"/>
            <p:cNvSpPr txBox="1"/>
            <p:nvPr/>
          </p:nvSpPr>
          <p:spPr>
            <a:xfrm>
              <a:off x="7776616" y="3203773"/>
              <a:ext cx="728738" cy="6984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2060"/>
                  </a:solidFill>
                  <a:latin typeface="Arial Black" pitchFamily="34" charset="0"/>
                </a:rPr>
                <a:t>30</a:t>
              </a:r>
              <a:endParaRPr lang="cs-CZ" sz="4000" dirty="0">
                <a:solidFill>
                  <a:srgbClr val="002060"/>
                </a:solidFill>
                <a:latin typeface="Arial Black" pitchFamily="34" charset="0"/>
              </a:endParaRPr>
            </a:p>
          </p:txBody>
        </p:sp>
      </p:grpSp>
      <p:pic>
        <p:nvPicPr>
          <p:cNvPr id="5124" name="Picture 4" descr="C:\Documents and Settings\Alena T\Local Settings\Temporary Internet Files\Content.IE5\YYKPFQQT\MP90040942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136758">
            <a:off x="6955061" y="2205228"/>
            <a:ext cx="1855076" cy="2789425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5" name="Picture 5" descr="C:\Documents and Settings\Alena T\Local Settings\Temporary Internet Files\Content.IE5\B6JHSBWH\MC90023917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96296" y="5075981"/>
            <a:ext cx="1779422" cy="1504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Co je jediným přirozeným zdrojem kyslíku na Zemi?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9792" y="2627709"/>
            <a:ext cx="6596678" cy="1200329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7200" dirty="0" smtClean="0">
                <a:solidFill>
                  <a:schemeClr val="bg1">
                    <a:lumMod val="85000"/>
                  </a:schemeClr>
                </a:solidFill>
              </a:rPr>
              <a:t>zelené rostliny </a:t>
            </a:r>
            <a:endParaRPr lang="cs-CZ" sz="7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336456" y="5580037"/>
            <a:ext cx="1800200" cy="1656184"/>
            <a:chOff x="7416576" y="2699717"/>
            <a:chExt cx="1512168" cy="163406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" name="Obrázek 5" descr="jablko.WMF">
              <a:hlinkClick r:id="rId4" action="ppaction://hlinksldjump"/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416576" y="2699717"/>
              <a:ext cx="1512168" cy="1634065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7776616" y="3203773"/>
              <a:ext cx="728738" cy="6984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2060"/>
                  </a:solidFill>
                  <a:latin typeface="Arial Black" pitchFamily="34" charset="0"/>
                </a:rPr>
                <a:t>40</a:t>
              </a:r>
              <a:endParaRPr lang="cs-CZ" sz="4000" dirty="0">
                <a:solidFill>
                  <a:srgbClr val="002060"/>
                </a:solidFill>
                <a:latin typeface="Arial Black" pitchFamily="34" charset="0"/>
              </a:endParaRPr>
            </a:p>
          </p:txBody>
        </p:sp>
      </p:grpSp>
      <p:pic>
        <p:nvPicPr>
          <p:cNvPr id="4098" name="Picture 2" descr="C:\Documents and Settings\Alena T\Local Settings\Temporary Internet Files\Content.IE5\YYKPFQQT\MC9004418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68504" y="2339677"/>
            <a:ext cx="2782274" cy="29947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9" name="Picture 3" descr="C:\Documents and Settings\Alena T\Local Settings\Temporary Internet Files\Content.IE5\H71VGJ2G\MC9004418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9832" y="3707828"/>
            <a:ext cx="3816424" cy="35774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467469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Vyjmenujte alespoň 5 planet naší Sluneční soustavy.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11920" y="2267669"/>
            <a:ext cx="1895647" cy="5016758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Merkur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Venuše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Země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Mars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Jupiter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Saturn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Uran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Neptun</a:t>
            </a:r>
          </a:p>
        </p:txBody>
      </p:sp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336456" y="5580037"/>
            <a:ext cx="1800200" cy="1656184"/>
            <a:chOff x="7416576" y="2699717"/>
            <a:chExt cx="1512168" cy="163406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" name="Obrázek 5" descr="jablko.WMF">
              <a:hlinkClick r:id="rId4" action="ppaction://hlinksldjump"/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416576" y="2699717"/>
              <a:ext cx="1512168" cy="1634065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7776616" y="3203773"/>
              <a:ext cx="728738" cy="6984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2060"/>
                  </a:solidFill>
                  <a:latin typeface="Arial Black" pitchFamily="34" charset="0"/>
                </a:rPr>
                <a:t>50</a:t>
              </a:r>
              <a:endParaRPr lang="cs-CZ" sz="4000" dirty="0">
                <a:solidFill>
                  <a:srgbClr val="002060"/>
                </a:solidFill>
                <a:latin typeface="Arial Black" pitchFamily="34" charset="0"/>
              </a:endParaRPr>
            </a:p>
          </p:txBody>
        </p:sp>
      </p:grpSp>
      <p:pic>
        <p:nvPicPr>
          <p:cNvPr id="3078" name="Picture 6" descr="C:\Documents and Settings\Alena T\Local Settings\Temporary Internet Files\Content.IE5\I2UEUHMN\MC9003010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88184" y="2267669"/>
            <a:ext cx="3096344" cy="3096344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9" name="Picture 7" descr="C:\Documents and Settings\Alena T\Local Settings\Temporary Internet Files\Content.IE5\B6JHSBWH\MC90044503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88584" y="2267669"/>
            <a:ext cx="2150744" cy="2838225"/>
          </a:xfrm>
          <a:prstGeom prst="rect">
            <a:avLst/>
          </a:prstGeom>
          <a:ln w="571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792" y="755501"/>
            <a:ext cx="9361040" cy="1446550"/>
          </a:xfrm>
          <a:prstGeom prst="rect">
            <a:avLst/>
          </a:prstGeom>
          <a:solidFill>
            <a:srgbClr val="6F3505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D09E0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Co jsou neživé přírodniny? Vyjmenuj aspoň čtyři.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3275781"/>
            <a:ext cx="6264696" cy="3170099"/>
          </a:xfrm>
          <a:prstGeom prst="rect">
            <a:avLst/>
          </a:prstGeom>
          <a:solidFill>
            <a:srgbClr val="008000"/>
          </a:solidFill>
          <a:ln w="571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vzduch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voda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půda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nerosty a horniny</a:t>
            </a:r>
          </a:p>
          <a:p>
            <a:r>
              <a:rPr lang="cs-CZ" sz="4000" dirty="0" smtClean="0">
                <a:solidFill>
                  <a:schemeClr val="bg1">
                    <a:lumMod val="85000"/>
                  </a:schemeClr>
                </a:solidFill>
              </a:rPr>
              <a:t>světlo a teplo (ze Slunce)</a:t>
            </a:r>
            <a:endParaRPr lang="cs-CZ" sz="4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8064648" y="5580037"/>
            <a:ext cx="1368152" cy="1512168"/>
          </a:xfrm>
          <a:prstGeom prst="curvedLeftArrow">
            <a:avLst/>
          </a:prstGeom>
          <a:solidFill>
            <a:srgbClr val="6F3505"/>
          </a:solidFill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336456" y="5580037"/>
            <a:ext cx="1800200" cy="1656184"/>
            <a:chOff x="7416576" y="2699717"/>
            <a:chExt cx="1512168" cy="163406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6" name="Obrázek 5" descr="jablko.WMF">
              <a:hlinkClick r:id="rId4" action="ppaction://hlinksldjump"/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416576" y="2699717"/>
              <a:ext cx="1512168" cy="1634065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7776616" y="3203773"/>
              <a:ext cx="728738" cy="6984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2060"/>
                  </a:solidFill>
                  <a:latin typeface="Arial Black" pitchFamily="34" charset="0"/>
                </a:rPr>
                <a:t>60</a:t>
              </a:r>
              <a:endParaRPr lang="cs-CZ" sz="4000" dirty="0">
                <a:solidFill>
                  <a:srgbClr val="002060"/>
                </a:solidFill>
                <a:latin typeface="Arial Black" pitchFamily="34" charset="0"/>
              </a:endParaRPr>
            </a:p>
          </p:txBody>
        </p:sp>
      </p:grpSp>
      <p:pic>
        <p:nvPicPr>
          <p:cNvPr id="2051" name="Picture 3" descr="C:\Documents and Settings\Alena T\Local Settings\Temporary Internet Files\Content.IE5\H71VGJ2G\MP90040001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80472" y="2555701"/>
            <a:ext cx="3241627" cy="2160240"/>
          </a:xfrm>
          <a:prstGeom prst="rect">
            <a:avLst/>
          </a:prstGeom>
          <a:ln w="3810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800" b="1" smtClean="0"/>
              <a:t>Zdroje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92088" y="1403350"/>
            <a:ext cx="9888537" cy="4987925"/>
          </a:xfrm>
        </p:spPr>
        <p:txBody>
          <a:bodyPr/>
          <a:lstStyle/>
          <a:p>
            <a:pPr eaLnBrk="1" hangingPunct="1"/>
            <a:r>
              <a:rPr lang="cs-CZ" sz="1600" b="1" dirty="0" smtClean="0"/>
              <a:t>Informace:</a:t>
            </a:r>
          </a:p>
          <a:p>
            <a:r>
              <a:rPr lang="cs-CZ" sz="1600" b="1" dirty="0" smtClean="0"/>
              <a:t>Učebnice: ŠTIKOVÁ, Věra. </a:t>
            </a:r>
            <a:r>
              <a:rPr lang="cs-CZ" sz="1600" b="1" i="1" dirty="0" smtClean="0"/>
              <a:t>Prvouka 3</a:t>
            </a:r>
            <a:r>
              <a:rPr lang="cs-CZ" sz="1600" b="1" dirty="0" smtClean="0"/>
              <a:t>. Brno: Nová škola, s.</a:t>
            </a:r>
            <a:r>
              <a:rPr lang="cs-CZ" sz="1600" b="1" dirty="0" err="1" smtClean="0"/>
              <a:t>r.o</a:t>
            </a:r>
            <a:r>
              <a:rPr lang="cs-CZ" sz="1600" b="1" dirty="0" smtClean="0"/>
              <a:t>, 2011, ISBN 978-80-7289-256-3</a:t>
            </a:r>
          </a:p>
          <a:p>
            <a:pPr eaLnBrk="1" hangingPunct="1">
              <a:buFont typeface="Arial" charset="0"/>
              <a:buNone/>
            </a:pPr>
            <a:endParaRPr lang="cs-CZ" sz="1600" b="1" dirty="0" smtClean="0"/>
          </a:p>
          <a:p>
            <a:pPr eaLnBrk="1" hangingPunct="1">
              <a:buFont typeface="Arial" charset="0"/>
              <a:buNone/>
            </a:pPr>
            <a:r>
              <a:rPr lang="cs-CZ" sz="1600" b="1" dirty="0" smtClean="0"/>
              <a:t>        Obrázky:</a:t>
            </a:r>
          </a:p>
          <a:p>
            <a:pPr eaLnBrk="1" hangingPunct="1"/>
            <a:r>
              <a:rPr lang="cs-CZ" sz="1600" b="1" dirty="0" smtClean="0">
                <a:hlinkClick r:id="rId2"/>
              </a:rPr>
              <a:t>www.office.</a:t>
            </a:r>
            <a:r>
              <a:rPr lang="cs-CZ" sz="1600" b="1" dirty="0" err="1" smtClean="0">
                <a:hlinkClick r:id="rId2"/>
              </a:rPr>
              <a:t>microsoft.com</a:t>
            </a:r>
            <a:endParaRPr lang="cs-CZ" sz="1600" b="1" dirty="0" smtClean="0"/>
          </a:p>
          <a:p>
            <a:pPr eaLnBrk="1" hangingPunct="1">
              <a:buFont typeface="Wingdings 2" pitchFamily="18" charset="2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2067</TotalTime>
  <Words>358</Words>
  <Application>Microsoft Office PowerPoint</Application>
  <PresentationFormat>Vlastní</PresentationFormat>
  <Paragraphs>112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 Riskuj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 - Neživá příroda</dc:title>
  <dc:subject>Prvouka 3</dc:subject>
  <dc:creator>Mgr. Jana Kneřová</dc:creator>
  <cp:lastModifiedBy>Alena T.</cp:lastModifiedBy>
  <cp:revision>243</cp:revision>
  <cp:lastPrinted>1601-01-01T00:00:00Z</cp:lastPrinted>
  <dcterms:created xsi:type="dcterms:W3CDTF">2011-08-21T18:05:50Z</dcterms:created>
  <dcterms:modified xsi:type="dcterms:W3CDTF">2012-12-30T17:59:17Z</dcterms:modified>
</cp:coreProperties>
</file>