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732" r:id="rId1"/>
  </p:sldMasterIdLst>
  <p:sldIdLst>
    <p:sldId id="262" r:id="rId2"/>
    <p:sldId id="263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Meyers_b15_s0272b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VY_32_INOVACE_13A_2_Uhlí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6.2.2013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zdroji energie, tentokrát - uhlí. 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b="1" u="sng" dirty="0" smtClean="0">
                <a:solidFill>
                  <a:srgbClr val="FFFF00"/>
                </a:solidFill>
              </a:rPr>
              <a:t>UHLÍ</a:t>
            </a:r>
            <a:endParaRPr lang="cs-CZ" sz="6600" b="1" u="sng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847752"/>
            <a:ext cx="7853996" cy="1752600"/>
          </a:xfrm>
        </p:spPr>
        <p:txBody>
          <a:bodyPr>
            <a:normAutofit/>
          </a:bodyPr>
          <a:lstStyle/>
          <a:p>
            <a:pPr algn="l"/>
            <a:r>
              <a:rPr lang="cs-CZ" sz="3600" b="1" i="1" dirty="0" smtClean="0">
                <a:solidFill>
                  <a:srgbClr val="FFFF00"/>
                </a:solidFill>
              </a:rPr>
              <a:t>Hořlavý kámen</a:t>
            </a:r>
            <a:endParaRPr lang="cs-CZ" sz="3600" b="1" i="1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DA8W9CGJ\MC9003341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620688"/>
            <a:ext cx="1735138" cy="1816100"/>
          </a:xfrm>
          <a:prstGeom prst="rect">
            <a:avLst/>
          </a:prstGeom>
          <a:noFill/>
        </p:spPr>
      </p:pic>
      <p:pic>
        <p:nvPicPr>
          <p:cNvPr id="1028" name="Picture 4" descr="C:\Users\admin\AppData\Local\Microsoft\Windows\Temporary Internet Files\Content.IE5\IK1ZDJ6M\MC9000281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3068960"/>
            <a:ext cx="3535378" cy="34689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FF00"/>
                </a:solidFill>
              </a:rPr>
              <a:t>UHLÍ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45920"/>
            <a:ext cx="4608512" cy="4526280"/>
          </a:xfrm>
        </p:spPr>
        <p:txBody>
          <a:bodyPr>
            <a:normAutofit/>
          </a:bodyPr>
          <a:lstStyle/>
          <a:p>
            <a:r>
              <a:rPr lang="cs-CZ" sz="3200" i="1" dirty="0" smtClean="0">
                <a:solidFill>
                  <a:srgbClr val="FFFF00"/>
                </a:solidFill>
              </a:rPr>
              <a:t>Hořlavá hornina</a:t>
            </a:r>
          </a:p>
          <a:p>
            <a:r>
              <a:rPr lang="cs-CZ" sz="3200" i="1" dirty="0" smtClean="0">
                <a:solidFill>
                  <a:srgbClr val="FFFF00"/>
                </a:solidFill>
              </a:rPr>
              <a:t>Vznikalo v průběhu desítek až stovek milionů let uhelnatěním rostlin</a:t>
            </a:r>
          </a:p>
          <a:p>
            <a:r>
              <a:rPr lang="cs-CZ" sz="3200" i="1" dirty="0" smtClean="0">
                <a:solidFill>
                  <a:srgbClr val="FFFF00"/>
                </a:solidFill>
              </a:rPr>
              <a:t>Pravěké rostliny zapadly do bahna a bez přístupu kyslíku se přeměnily na uhlí</a:t>
            </a:r>
            <a:endParaRPr lang="cs-CZ" sz="3200" i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84168" y="4365104"/>
            <a:ext cx="28083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Bez přístupu kyslíku = </a:t>
            </a:r>
            <a:r>
              <a:rPr lang="cs-CZ" sz="2000" b="1" i="1" dirty="0" smtClean="0"/>
              <a:t>anaerobní podmínky</a:t>
            </a:r>
            <a:endParaRPr lang="cs-CZ" sz="20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5301208"/>
            <a:ext cx="37444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Co by se stalo s rostlinami za přítomnosti kyslíku?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pic>
        <p:nvPicPr>
          <p:cNvPr id="9" name="Zástupný symbol pro obsah 8" descr="220px-Meyers_b15_s0272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260648"/>
            <a:ext cx="2528118" cy="407946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FF00"/>
                </a:solidFill>
              </a:rPr>
              <a:t>Hlavní druhy uhlí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57200" y="1340769"/>
            <a:ext cx="4040188" cy="648072"/>
          </a:xfrm>
        </p:spPr>
        <p:txBody>
          <a:bodyPr/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černé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4644008" y="1340768"/>
            <a:ext cx="4041775" cy="639762"/>
          </a:xfrm>
        </p:spPr>
        <p:txBody>
          <a:bodyPr/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hnědé</a:t>
            </a:r>
            <a:endParaRPr lang="cs-CZ" sz="3200" b="1" dirty="0">
              <a:solidFill>
                <a:srgbClr val="FFC000"/>
              </a:solidFill>
            </a:endParaRPr>
          </a:p>
        </p:txBody>
      </p:sp>
      <p:pic>
        <p:nvPicPr>
          <p:cNvPr id="10" name="Zástupný symbol pro obsah 9" descr="220px-Mineral_Antracita_GDFL001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844824"/>
            <a:ext cx="2361952" cy="1771464"/>
          </a:xfrm>
        </p:spPr>
      </p:pic>
      <p:pic>
        <p:nvPicPr>
          <p:cNvPr id="11" name="Zástupný symbol pro obsah 10" descr="220px-Braunkohle_als_Hausbran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6444208" y="1700807"/>
            <a:ext cx="2323306" cy="1995931"/>
          </a:xfrm>
        </p:spPr>
      </p:pic>
      <p:sp>
        <p:nvSpPr>
          <p:cNvPr id="12" name="TextovéPole 11"/>
          <p:cNvSpPr txBox="1"/>
          <p:nvPr/>
        </p:nvSpPr>
        <p:spPr>
          <a:xfrm>
            <a:off x="251520" y="4005064"/>
            <a:ext cx="482453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FFC000"/>
                </a:solidFill>
              </a:rPr>
              <a:t>Vznik: prvohory (karbon, perm)</a:t>
            </a:r>
          </a:p>
          <a:p>
            <a:r>
              <a:rPr lang="cs-CZ" sz="2800" i="1" dirty="0" smtClean="0">
                <a:solidFill>
                  <a:srgbClr val="FFC000"/>
                </a:solidFill>
              </a:rPr>
              <a:t>Obsahuje více uhlíku – je kvalitnější (75 – 95% C)</a:t>
            </a:r>
          </a:p>
          <a:p>
            <a:r>
              <a:rPr lang="cs-CZ" sz="2800" i="1" dirty="0" smtClean="0">
                <a:solidFill>
                  <a:srgbClr val="FFC000"/>
                </a:solidFill>
              </a:rPr>
              <a:t>Je uloženo hlouběji v zemi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	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3933056"/>
            <a:ext cx="486003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>
                <a:solidFill>
                  <a:srgbClr val="00B0F0"/>
                </a:solidFill>
              </a:rPr>
              <a:t>Vznik: třetihory</a:t>
            </a:r>
          </a:p>
          <a:p>
            <a:r>
              <a:rPr lang="cs-CZ" sz="2800" i="1" dirty="0" smtClean="0">
                <a:solidFill>
                  <a:srgbClr val="00B0F0"/>
                </a:solidFill>
              </a:rPr>
              <a:t>Obsahuje méně uhlíku – méně kvalitní (60 – 75% C), více </a:t>
            </a:r>
            <a:r>
              <a:rPr lang="cs-CZ" sz="2800" i="1" dirty="0" err="1" smtClean="0">
                <a:solidFill>
                  <a:srgbClr val="00B0F0"/>
                </a:solidFill>
              </a:rPr>
              <a:t>příměsných</a:t>
            </a:r>
            <a:r>
              <a:rPr lang="cs-CZ" sz="2800" i="1" dirty="0" smtClean="0">
                <a:solidFill>
                  <a:srgbClr val="00B0F0"/>
                </a:solidFill>
              </a:rPr>
              <a:t> látek</a:t>
            </a:r>
          </a:p>
          <a:p>
            <a:r>
              <a:rPr lang="cs-CZ" sz="2800" i="1" dirty="0" smtClean="0">
                <a:solidFill>
                  <a:srgbClr val="00B0F0"/>
                </a:solidFill>
              </a:rPr>
              <a:t>Je uloženo více při povrchu</a:t>
            </a:r>
            <a:endParaRPr lang="cs-CZ" sz="2800" i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000" b="1" dirty="0" smtClean="0">
                <a:solidFill>
                  <a:srgbClr val="FFFF00"/>
                </a:solidFill>
              </a:rPr>
              <a:t>DRUHY UHLÍ PODLE KVALITY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211763"/>
          </a:xfrm>
        </p:spPr>
        <p:txBody>
          <a:bodyPr>
            <a:normAutofit fontScale="92500"/>
          </a:bodyPr>
          <a:lstStyle/>
          <a:p>
            <a:r>
              <a:rPr lang="cs-CZ" b="1" u="sng" dirty="0" smtClean="0">
                <a:solidFill>
                  <a:srgbClr val="FFC000"/>
                </a:solidFill>
              </a:rPr>
              <a:t>LIGNIT</a:t>
            </a:r>
            <a:r>
              <a:rPr lang="cs-CZ" dirty="0" smtClean="0">
                <a:solidFill>
                  <a:srgbClr val="FFC000"/>
                </a:solidFill>
              </a:rPr>
              <a:t> - nejméně kvalitní druh hnědého uhlí, užívá se výhradně pro výrobu elektřiny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HNĚDÉ UHLÍ </a:t>
            </a:r>
            <a:r>
              <a:rPr lang="cs-CZ" dirty="0" smtClean="0">
                <a:solidFill>
                  <a:srgbClr val="FFC000"/>
                </a:solidFill>
              </a:rPr>
              <a:t>- používá se k vytápění domácností nebo k výrobě tepla a elektřiny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HNĚDO-ČERNÉ</a:t>
            </a:r>
            <a:r>
              <a:rPr lang="cs-CZ" dirty="0" smtClean="0">
                <a:solidFill>
                  <a:srgbClr val="FFC000"/>
                </a:solidFill>
              </a:rPr>
              <a:t> - jeho vlastnosti spadají mezi hnědé a černé uhlí, využívá se pro výrobu elektřiny, tepla a chemickou výrobu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ČERNÉ UHLÍ </a:t>
            </a:r>
            <a:r>
              <a:rPr lang="cs-CZ" dirty="0" smtClean="0">
                <a:solidFill>
                  <a:srgbClr val="FFC000"/>
                </a:solidFill>
              </a:rPr>
              <a:t>- má vysokou hustotu i kvalitu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ANTRACIT</a:t>
            </a:r>
            <a:r>
              <a:rPr lang="cs-CZ" dirty="0" smtClean="0">
                <a:solidFill>
                  <a:srgbClr val="FFC000"/>
                </a:solidFill>
              </a:rPr>
              <a:t> - jde o nejkvalitnější uhlí, používá se na vytápění a k výrobě chemikálií.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rgbClr val="FFFF00"/>
                </a:solidFill>
              </a:rPr>
              <a:t>ZPRACOVÁNÍ UHLÍ</a:t>
            </a:r>
            <a:endParaRPr lang="cs-CZ" b="1" u="sng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JFU6SW4V\MC90025256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32656"/>
            <a:ext cx="1997275" cy="16650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1844824"/>
            <a:ext cx="734481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Uhlí se ze země získává těžbou</a:t>
            </a:r>
          </a:p>
          <a:p>
            <a:r>
              <a:rPr lang="cs-CZ" sz="3200" b="1" i="1" dirty="0" smtClean="0">
                <a:solidFill>
                  <a:srgbClr val="00B0F0"/>
                </a:solidFill>
              </a:rPr>
              <a:t>Zpracovává se v koksárnách a plynárnách</a:t>
            </a:r>
          </a:p>
          <a:p>
            <a:r>
              <a:rPr lang="cs-CZ" sz="3200" b="1" i="1" dirty="0" smtClean="0">
                <a:solidFill>
                  <a:srgbClr val="FFC000"/>
                </a:solidFill>
              </a:rPr>
              <a:t>Proces zpracování: KARBONIZACE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pic>
        <p:nvPicPr>
          <p:cNvPr id="2054" name="Picture 6" descr="C:\Users\admin\AppData\Local\Microsoft\Windows\Temporary Internet Files\Content.IE5\DA8W9CGJ\MP9002897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861048"/>
            <a:ext cx="3996444" cy="266429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4365104"/>
            <a:ext cx="41044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Karbonizace</a:t>
            </a:r>
            <a:r>
              <a:rPr lang="cs-CZ" sz="2800" b="1" dirty="0" smtClean="0"/>
              <a:t> – černé uhlí se zahřívá na teplotu kolem 900 </a:t>
            </a:r>
            <a:r>
              <a:rPr lang="cs-CZ" sz="2800" b="1" baseline="30000" dirty="0" err="1" smtClean="0"/>
              <a:t>o</a:t>
            </a:r>
            <a:r>
              <a:rPr lang="cs-CZ" sz="2800" b="1" dirty="0" err="1" smtClean="0"/>
              <a:t>C</a:t>
            </a:r>
            <a:r>
              <a:rPr lang="cs-CZ" sz="2800" b="1" dirty="0" smtClean="0"/>
              <a:t> bez přístupu kyslíku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rgbClr val="FFFF00"/>
                </a:solidFill>
              </a:rPr>
              <a:t>PRODUKTY KARBONIZACE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u="sng" dirty="0" smtClean="0">
                <a:solidFill>
                  <a:srgbClr val="FFC000"/>
                </a:solidFill>
              </a:rPr>
              <a:t>PLYN</a:t>
            </a:r>
            <a:r>
              <a:rPr lang="cs-CZ" i="1" dirty="0" smtClean="0">
                <a:solidFill>
                  <a:srgbClr val="FFC000"/>
                </a:solidFill>
              </a:rPr>
              <a:t> – koksárenský nebo svítiplyn, použití jako plynné palivo</a:t>
            </a:r>
          </a:p>
          <a:p>
            <a:endParaRPr lang="cs-CZ" i="1" dirty="0" smtClean="0">
              <a:solidFill>
                <a:srgbClr val="FFC000"/>
              </a:solidFill>
            </a:endParaRPr>
          </a:p>
          <a:p>
            <a:r>
              <a:rPr lang="cs-CZ" i="1" u="sng" dirty="0" smtClean="0">
                <a:solidFill>
                  <a:srgbClr val="FFC000"/>
                </a:solidFill>
              </a:rPr>
              <a:t>ČERNOUHELNÝ DEHET </a:t>
            </a:r>
            <a:r>
              <a:rPr lang="cs-CZ" i="1" dirty="0" smtClean="0">
                <a:solidFill>
                  <a:srgbClr val="FFC000"/>
                </a:solidFill>
              </a:rPr>
              <a:t>– výroba organických látek,                                např. </a:t>
            </a:r>
            <a:r>
              <a:rPr lang="cs-CZ" i="1" u="sng" dirty="0" smtClean="0">
                <a:solidFill>
                  <a:srgbClr val="FFC000"/>
                </a:solidFill>
              </a:rPr>
              <a:t>benzen, naftalen</a:t>
            </a:r>
          </a:p>
          <a:p>
            <a:endParaRPr lang="cs-CZ" i="1" u="sng" dirty="0" smtClean="0">
              <a:solidFill>
                <a:srgbClr val="FFC000"/>
              </a:solidFill>
            </a:endParaRPr>
          </a:p>
          <a:p>
            <a:r>
              <a:rPr lang="cs-CZ" i="1" u="sng" dirty="0" smtClean="0">
                <a:solidFill>
                  <a:srgbClr val="FFC000"/>
                </a:solidFill>
              </a:rPr>
              <a:t>KOKS</a:t>
            </a:r>
            <a:r>
              <a:rPr lang="cs-CZ" i="1" dirty="0" smtClean="0">
                <a:solidFill>
                  <a:srgbClr val="FFC000"/>
                </a:solidFill>
              </a:rPr>
              <a:t> – palivo                                            a zdroj C ve vysoké peci</a:t>
            </a:r>
            <a:endParaRPr lang="cs-CZ" i="1" dirty="0">
              <a:solidFill>
                <a:srgbClr val="FFC000"/>
              </a:solidFill>
            </a:endParaRPr>
          </a:p>
        </p:txBody>
      </p:sp>
      <p:pic>
        <p:nvPicPr>
          <p:cNvPr id="4" name="Obrázek 3" descr="200px-Corn_Stover_Tar_from_Pyrolysis_by_Microwave_Heatin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80312" y="2132856"/>
            <a:ext cx="1479083" cy="2736304"/>
          </a:xfrm>
          <a:prstGeom prst="rect">
            <a:avLst/>
          </a:prstGeom>
        </p:spPr>
      </p:pic>
      <p:pic>
        <p:nvPicPr>
          <p:cNvPr id="5" name="Obrázek 4" descr="220px-Koks_Brennstoff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5085184"/>
            <a:ext cx="2165085" cy="16238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36815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u="sng" dirty="0" smtClean="0"/>
              <a:t>Výskyt ve světě a těžba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5779" y="1268760"/>
            <a:ext cx="8229600" cy="558924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Při současném tempu spotřeby zásoby uhlí vydrží na 122 let.</a:t>
            </a:r>
          </a:p>
          <a:p>
            <a:endParaRPr lang="cs-CZ" dirty="0" smtClean="0"/>
          </a:p>
          <a:p>
            <a:r>
              <a:rPr lang="cs-CZ" dirty="0" smtClean="0"/>
              <a:t>Pokud by těžba pokračovala, vydržely by zásoby až do roku 2 100.</a:t>
            </a:r>
          </a:p>
          <a:p>
            <a:endParaRPr lang="cs-CZ" dirty="0" smtClean="0"/>
          </a:p>
          <a:p>
            <a:r>
              <a:rPr lang="cs-CZ" b="1" u="sng" dirty="0" smtClean="0"/>
              <a:t>Potvrzené objevené uhelné zásoby na konci roku 2008 </a:t>
            </a:r>
            <a:r>
              <a:rPr lang="cs-CZ" b="1" dirty="0" smtClean="0"/>
              <a:t>(v miliónech tun)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u="sng" dirty="0" smtClean="0"/>
              <a:t>USA</a:t>
            </a:r>
            <a:r>
              <a:rPr lang="cs-CZ" dirty="0" smtClean="0"/>
              <a:t> - 108 950 černého, 129 358 hnědého uhlí</a:t>
            </a:r>
          </a:p>
          <a:p>
            <a:endParaRPr lang="cs-CZ" dirty="0" smtClean="0"/>
          </a:p>
          <a:p>
            <a:r>
              <a:rPr lang="cs-CZ" u="sng" dirty="0" smtClean="0"/>
              <a:t>Rusko</a:t>
            </a:r>
            <a:r>
              <a:rPr lang="cs-CZ" dirty="0" smtClean="0"/>
              <a:t> - 49 088 černého, 107 922 hnědého uhlí</a:t>
            </a:r>
          </a:p>
          <a:p>
            <a:endParaRPr lang="cs-CZ" dirty="0" smtClean="0"/>
          </a:p>
          <a:p>
            <a:r>
              <a:rPr lang="cs-CZ" u="sng" dirty="0" smtClean="0"/>
              <a:t>Čína</a:t>
            </a:r>
            <a:r>
              <a:rPr lang="cs-CZ" dirty="0" smtClean="0"/>
              <a:t> - 62 200 černého, 52 300 hnědého uhlí</a:t>
            </a:r>
          </a:p>
          <a:p>
            <a:endParaRPr lang="cs-CZ" dirty="0" smtClean="0"/>
          </a:p>
          <a:p>
            <a:r>
              <a:rPr lang="cs-CZ" u="sng" dirty="0" smtClean="0"/>
              <a:t>Austrálie</a:t>
            </a:r>
            <a:r>
              <a:rPr lang="cs-CZ" dirty="0" smtClean="0"/>
              <a:t> - 36 800 černého, 39 400 hnědého uhlí</a:t>
            </a:r>
          </a:p>
          <a:p>
            <a:endParaRPr lang="cs-CZ" dirty="0" smtClean="0"/>
          </a:p>
          <a:p>
            <a:r>
              <a:rPr lang="cs-CZ" u="sng" dirty="0" smtClean="0"/>
              <a:t>Indie</a:t>
            </a:r>
            <a:r>
              <a:rPr lang="cs-CZ" dirty="0" smtClean="0"/>
              <a:t> - 54 000 černého, 4 600 hnědého uhlí</a:t>
            </a:r>
          </a:p>
          <a:p>
            <a:endParaRPr lang="cs-CZ" dirty="0" smtClean="0"/>
          </a:p>
          <a:p>
            <a:r>
              <a:rPr lang="cs-CZ" u="sng" dirty="0" smtClean="0"/>
              <a:t>Ukrajina</a:t>
            </a:r>
            <a:r>
              <a:rPr lang="cs-CZ" dirty="0" smtClean="0"/>
              <a:t> - 15 351 černého, 18 522 hnědého uhlí </a:t>
            </a:r>
          </a:p>
          <a:p>
            <a:endParaRPr lang="cs-CZ" dirty="0" smtClean="0"/>
          </a:p>
          <a:p>
            <a:r>
              <a:rPr lang="cs-CZ" u="sng" dirty="0" smtClean="0"/>
              <a:t>Česko </a:t>
            </a:r>
            <a:r>
              <a:rPr lang="cs-CZ" dirty="0" smtClean="0"/>
              <a:t>- 1 673 černého, 2 828 hnědého uhlí </a:t>
            </a:r>
            <a:endParaRPr lang="cs-CZ" dirty="0"/>
          </a:p>
        </p:txBody>
      </p:sp>
      <p:pic>
        <p:nvPicPr>
          <p:cNvPr id="4098" name="Picture 2" descr="C:\Users\admin\AppData\Local\Microsoft\Windows\Temporary Internet Files\Content.IE5\IK1ZDJ6M\MM90033684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4066" y="4077072"/>
            <a:ext cx="2463200" cy="2376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735304"/>
          </a:xfrm>
        </p:spPr>
        <p:txBody>
          <a:bodyPr>
            <a:normAutofit fontScale="90000"/>
          </a:bodyPr>
          <a:lstStyle/>
          <a:p>
            <a:pPr algn="l"/>
            <a:r>
              <a:rPr lang="cs-CZ" sz="4400" b="1" u="sng" dirty="0" smtClean="0"/>
              <a:t>Škodlivé účinky spalování uhlí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53831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Spalováním uhlí vzniká </a:t>
            </a:r>
            <a:r>
              <a:rPr lang="cs-CZ" u="sng" dirty="0" smtClean="0"/>
              <a:t>oxid uhličitý a oxid siřičitý</a:t>
            </a:r>
          </a:p>
          <a:p>
            <a:r>
              <a:rPr lang="cs-CZ" u="sng" dirty="0" smtClean="0"/>
              <a:t>Oxid siřičitý </a:t>
            </a:r>
            <a:r>
              <a:rPr lang="cs-CZ" dirty="0" smtClean="0"/>
              <a:t>reaguje s vodou za </a:t>
            </a:r>
            <a:r>
              <a:rPr lang="cs-CZ" u="sng" dirty="0" smtClean="0"/>
              <a:t>kyseliny siřičité</a:t>
            </a:r>
            <a:r>
              <a:rPr lang="cs-CZ" dirty="0" smtClean="0"/>
              <a:t>. Jestliže se dostane do atmosféry, reaguje s vodní párou a vrací se na zem ve formě </a:t>
            </a:r>
            <a:r>
              <a:rPr lang="cs-CZ" u="sng" dirty="0" smtClean="0"/>
              <a:t>kyselých dešťů</a:t>
            </a:r>
            <a:r>
              <a:rPr lang="cs-CZ" dirty="0" smtClean="0"/>
              <a:t>.</a:t>
            </a:r>
          </a:p>
          <a:p>
            <a:r>
              <a:rPr lang="cs-CZ" u="sng" dirty="0" smtClean="0"/>
              <a:t>Oxid uhličitý </a:t>
            </a:r>
            <a:r>
              <a:rPr lang="cs-CZ" dirty="0" smtClean="0"/>
              <a:t>výrazně přispívá ke </a:t>
            </a:r>
            <a:r>
              <a:rPr lang="cs-CZ" u="sng" dirty="0" smtClean="0"/>
              <a:t>globálnímu oteplování</a:t>
            </a:r>
          </a:p>
          <a:p>
            <a:r>
              <a:rPr lang="cs-CZ" dirty="0" smtClean="0"/>
              <a:t>Moderní elektrárny využívají mnoho technik pro omezení škodlivosti odpadních látek a zvýšení účinnosti. Tyto techniky jsou široce využívány v některých zemích, ale jsou příliš drahé.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OTÁZKY A ÚKOLY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1711072"/>
          </a:xfrm>
        </p:spPr>
        <p:txBody>
          <a:bodyPr>
            <a:normAutofit/>
          </a:bodyPr>
          <a:lstStyle/>
          <a:p>
            <a:r>
              <a:rPr lang="cs-CZ" sz="3200" i="1" dirty="0" smtClean="0"/>
              <a:t>Napiš vzorce látek uvedené v předchozím textu</a:t>
            </a:r>
            <a:endParaRPr lang="cs-CZ" sz="32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2204864"/>
            <a:ext cx="4038600" cy="1944216"/>
          </a:xfrm>
        </p:spPr>
        <p:txBody>
          <a:bodyPr/>
          <a:lstStyle/>
          <a:p>
            <a:r>
              <a:rPr lang="cs-CZ" b="1" i="1" dirty="0" smtClean="0">
                <a:solidFill>
                  <a:srgbClr val="FFC000"/>
                </a:solidFill>
              </a:rPr>
              <a:t>Vysvětli nežádoucí jevy pro naši planetu uvedené v předchozím textu</a:t>
            </a:r>
            <a:endParaRPr lang="cs-CZ" b="1" i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4077072"/>
            <a:ext cx="3600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00B0F0"/>
                </a:solidFill>
              </a:rPr>
              <a:t>Posuď výhody a nevýhody využití uhlí jako zdroje energie</a:t>
            </a:r>
            <a:endParaRPr lang="cs-CZ" sz="3200" b="1" i="1" dirty="0">
              <a:solidFill>
                <a:srgbClr val="00B0F0"/>
              </a:solidFill>
            </a:endParaRPr>
          </a:p>
        </p:txBody>
      </p:sp>
      <p:pic>
        <p:nvPicPr>
          <p:cNvPr id="5122" name="Picture 2" descr="C:\Users\admin\AppData\Local\Microsoft\Windows\Temporary Internet Files\Content.IE5\VFK6XQHI\MC9004373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077072"/>
            <a:ext cx="2413632" cy="2209048"/>
          </a:xfrm>
          <a:prstGeom prst="rect">
            <a:avLst/>
          </a:prstGeom>
          <a:noFill/>
        </p:spPr>
      </p:pic>
      <p:pic>
        <p:nvPicPr>
          <p:cNvPr id="5123" name="Picture 3" descr="C:\Users\admin\AppData\Local\Microsoft\Windows\Temporary Internet Files\Content.IE5\JFU6SW4V\MC9001994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332656"/>
            <a:ext cx="2114262" cy="16460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2996951"/>
          <a:ext cx="6405925" cy="349254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25110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MARKUS 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SCHWEIß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11.1.2013]. Dostupný na WWW: http://cs.wikipedia.org/wiki/Soubor:Braunkohle_als_Hausbrand.jpg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LUIS MIGUEL BUGALLO SÁNCHEZ.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11.1.2013]. Dostupný na WWW: http://cs.wikipedia.org/wiki/Soubor:Mineral_Antracita_GDFL001.JPG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BIBLIOGRAPHISCHES INSTITUT.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11.1.2013]. Dostupný na WWW: 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hlinkClick r:id="rId2"/>
                        </a:rPr>
                        <a:t>http://cs.wikipedia.org/wiki/Soubor:Meyers_b15_s0272b.jpg</a:t>
                      </a:r>
                      <a:endParaRPr lang="cs-CZ" sz="110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STAHLKOCHER.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11.1.2013]. Dostupný na WWW: http://cs.wikipedia.org/wiki/Soubor:Koks_Brennstoff.jpg 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TUNHEIM.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11.1.2013]. Dostupný na WWW: http://cs.wikipedia.org/wiki/Soubor:Corn_Stover_Tar_from_Pyrolysis_by_Microwave_Heating.jpg </a:t>
                      </a: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360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3728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583</TotalTime>
  <Words>645</Words>
  <Application>Microsoft Office PowerPoint</Application>
  <PresentationFormat>Předvádění na obrazovce (4:3)</PresentationFormat>
  <Paragraphs>109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Lití písma</vt:lpstr>
      <vt:lpstr>Snímek 1</vt:lpstr>
      <vt:lpstr>UHLÍ</vt:lpstr>
      <vt:lpstr>UHLÍ</vt:lpstr>
      <vt:lpstr>Hlavní druhy uhlí</vt:lpstr>
      <vt:lpstr>DRUHY UHLÍ PODLE KVALITY</vt:lpstr>
      <vt:lpstr>ZPRACOVÁNÍ UHLÍ</vt:lpstr>
      <vt:lpstr>PRODUKTY KARBONIZACE</vt:lpstr>
      <vt:lpstr>  Výskyt ve světě a těžba </vt:lpstr>
      <vt:lpstr>Škodlivé účinky spalování uhlí </vt:lpstr>
      <vt:lpstr>OTÁZKY A ÚKOLY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admin</cp:lastModifiedBy>
  <cp:revision>58</cp:revision>
  <dcterms:created xsi:type="dcterms:W3CDTF">2012-04-04T05:08:45Z</dcterms:created>
  <dcterms:modified xsi:type="dcterms:W3CDTF">2013-04-23T14:01:21Z</dcterms:modified>
</cp:coreProperties>
</file>