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84" r:id="rId1"/>
  </p:sldMasterIdLst>
  <p:sldIdLst>
    <p:sldId id="262" r:id="rId2"/>
    <p:sldId id="263" r:id="rId3"/>
    <p:sldId id="265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Zemn%C3%AD_plyn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5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51059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VY_32_INOVACE_13A_3_Ropa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13.2.2013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zdroji energie – tentokrát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 ropou. 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Na závěrečných snímcích si učivo zopakují a procvičí. Materiál slouží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také                   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 zápisu.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ROPA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KAPALNÉ ZLATO ZEMĚ</a:t>
            </a:r>
            <a:endParaRPr lang="cs-CZ" sz="3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DEZJKYY8\MC90031060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692696"/>
            <a:ext cx="1816913" cy="1631290"/>
          </a:xfrm>
          <a:prstGeom prst="rect">
            <a:avLst/>
          </a:prstGeom>
          <a:noFill/>
        </p:spPr>
      </p:pic>
      <p:pic>
        <p:nvPicPr>
          <p:cNvPr id="1027" name="Picture 3" descr="C:\Users\admin\AppData\Local\Microsoft\Windows\Temporary Internet Files\Content.IE5\GF2OPVOX\MC9000902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4149080"/>
            <a:ext cx="2620978" cy="1884630"/>
          </a:xfrm>
          <a:prstGeom prst="rect">
            <a:avLst/>
          </a:prstGeom>
          <a:noFill/>
        </p:spPr>
      </p:pic>
      <p:pic>
        <p:nvPicPr>
          <p:cNvPr id="1031" name="Picture 7" descr="C:\Users\admin\AppData\Local\Microsoft\Windows\Temporary Internet Files\Content.IE5\J8CY1I3J\MP90043378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005064"/>
            <a:ext cx="3547524" cy="23206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8328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800" b="1" u="sng" dirty="0" smtClean="0"/>
              <a:t>ROPA</a:t>
            </a:r>
            <a:endParaRPr lang="cs-CZ" sz="4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45920"/>
            <a:ext cx="4536504" cy="452628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Ropa = nafta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zemní olej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, </a:t>
            </a: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černé zlato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</a:p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hnědá až nazelenalá hořlavá kapalina </a:t>
            </a:r>
          </a:p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vyskytuje se společně se zemním plynem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  <a:hlinkClick r:id="rId2" action="ppaction://hlinkfile" tooltip="Zemní plyn"/>
              </a:rPr>
              <a:t> 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Zástupný symbol pro obsah 5" descr="220px-Petroleum_cm05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292079" y="1844824"/>
            <a:ext cx="3474587" cy="4248472"/>
          </a:xfrm>
        </p:spPr>
      </p:pic>
      <p:pic>
        <p:nvPicPr>
          <p:cNvPr id="2050" name="Picture 2" descr="C:\Users\admin\AppData\Local\Microsoft\Windows\Temporary Internet Files\Content.IE5\YPST5EBD\MM90023654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60648"/>
            <a:ext cx="1699840" cy="125127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95536" y="4293096"/>
            <a:ext cx="396044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00B0F0"/>
                </a:solidFill>
              </a:rPr>
              <a:t>tvořená směsí uhlovodíků – tedy uhlíkem a vodíkem 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5473005"/>
            <a:ext cx="36724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Jaké jsou chemické značky těchto prvků?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0"/>
            <a:ext cx="9144000" cy="6924973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Přibližné složení ropy:</a:t>
            </a:r>
          </a:p>
          <a:p>
            <a:r>
              <a:rPr lang="cs-CZ" sz="6600" dirty="0" smtClean="0"/>
              <a:t>Uhlík : 84–87 %</a:t>
            </a:r>
          </a:p>
          <a:p>
            <a:r>
              <a:rPr lang="cs-CZ" sz="6600" dirty="0" smtClean="0"/>
              <a:t>Vodík: 11–14 %</a:t>
            </a:r>
          </a:p>
          <a:p>
            <a:r>
              <a:rPr lang="cs-CZ" sz="6600" dirty="0" smtClean="0"/>
              <a:t>Kyslík:  až 1 %</a:t>
            </a:r>
          </a:p>
          <a:p>
            <a:r>
              <a:rPr lang="cs-CZ" sz="6600" dirty="0" smtClean="0"/>
              <a:t>Síra:  až 4 %</a:t>
            </a:r>
          </a:p>
          <a:p>
            <a:r>
              <a:rPr lang="cs-CZ" sz="6600" dirty="0" smtClean="0"/>
              <a:t>Dusík:  až 1 %</a:t>
            </a:r>
          </a:p>
          <a:p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u="sng" dirty="0" smtClean="0"/>
              <a:t>ROPA - VZNIK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vznikla rozkladem zbytků pravěkých rostlin a živočichů zapadlých do bahna 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                                a 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bez přístupu kyslíku</a:t>
            </a:r>
          </a:p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nachází se ve svrchních vrstvách zemské kůry</a:t>
            </a:r>
          </a:p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naleziště ropy jsou pod nepropustnými vrstvami, v hloubkách až 8 km 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                    pod </a:t>
            </a:r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zemským povrchem</a:t>
            </a:r>
          </a:p>
          <a:p>
            <a:endParaRPr lang="cs-CZ" dirty="0"/>
          </a:p>
        </p:txBody>
      </p:sp>
      <p:pic>
        <p:nvPicPr>
          <p:cNvPr id="3074" name="Picture 2" descr="C:\Users\admin\AppData\Local\Microsoft\Windows\Temporary Internet Files\Content.IE5\IK1ZDJ6M\MC9000364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04664"/>
            <a:ext cx="1692554" cy="982980"/>
          </a:xfrm>
          <a:prstGeom prst="rect">
            <a:avLst/>
          </a:prstGeom>
          <a:noFill/>
        </p:spPr>
      </p:pic>
      <p:pic>
        <p:nvPicPr>
          <p:cNvPr id="3075" name="Picture 3" descr="C:\Users\admin\AppData\Local\Microsoft\Windows\Temporary Internet Files\Content.IE5\IK1ZDJ6M\MC9002987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4725144"/>
            <a:ext cx="1378915" cy="18297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u="sng" dirty="0" smtClean="0"/>
              <a:t>TĚŽBA ROPY</a:t>
            </a:r>
            <a:endParaRPr lang="cs-CZ" sz="5400" b="1" u="sng" dirty="0"/>
          </a:p>
        </p:txBody>
      </p:sp>
      <p:pic>
        <p:nvPicPr>
          <p:cNvPr id="9" name="Zástupný symbol pro obsah 8" descr="Oil_well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283968" y="3645024"/>
            <a:ext cx="3082032" cy="2311524"/>
          </a:xfrm>
        </p:spPr>
      </p:pic>
      <p:pic>
        <p:nvPicPr>
          <p:cNvPr id="7" name="Zástupný symbol pro obsah 6" descr="ERDL_B~1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508104" y="260648"/>
            <a:ext cx="2375954" cy="3312368"/>
          </a:xfrm>
        </p:spPr>
      </p:pic>
      <p:sp>
        <p:nvSpPr>
          <p:cNvPr id="8" name="TextovéPole 7"/>
          <p:cNvSpPr txBox="1"/>
          <p:nvPr/>
        </p:nvSpPr>
        <p:spPr>
          <a:xfrm>
            <a:off x="7092280" y="1772816"/>
            <a:ext cx="2051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</a:rPr>
              <a:t>Těžební věž</a:t>
            </a:r>
            <a:endParaRPr lang="cs-CZ" sz="2400" b="1" i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51512" y="6165304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chemeClr val="bg1"/>
                </a:solidFill>
              </a:rPr>
              <a:t>Čerpání ropy pomocí pumpy</a:t>
            </a:r>
            <a:endParaRPr lang="cs-CZ" sz="2400" b="1" i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1844824"/>
            <a:ext cx="41044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Kdysi existovaly lokality, kde ropa přirozeně vyvěrala na zemský povrch</a:t>
            </a:r>
            <a:r>
              <a:rPr lang="cs-CZ" sz="2400" i="1" dirty="0" smtClean="0"/>
              <a:t>.</a:t>
            </a:r>
          </a:p>
          <a:p>
            <a:r>
              <a:rPr lang="cs-CZ" sz="2400" i="1" dirty="0" smtClean="0">
                <a:solidFill>
                  <a:srgbClr val="00B0F0"/>
                </a:solidFill>
              </a:rPr>
              <a:t> Nyní se ropa získává pomocí vrtů. Zemní plyn zajišťuje potřebný tlak, a tak může ropa samovolně vytékat.</a:t>
            </a:r>
          </a:p>
          <a:p>
            <a:r>
              <a:rPr lang="cs-CZ" sz="2400" i="1" dirty="0" smtClean="0"/>
              <a:t>S postupem času tlak klesá až k bodu, kdy musí nastoupit metody, jako je čerpání ropy pomocí pump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u="sng" dirty="0" smtClean="0"/>
              <a:t>ZPRACOVÁNÍ ROPY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Vytěžená ropa se nejprve zbaví hrubých příměsí – písek a voda</a:t>
            </a:r>
          </a:p>
          <a:p>
            <a:r>
              <a:rPr lang="cs-CZ" sz="32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Potom se zpracovává metodou – </a:t>
            </a:r>
            <a:r>
              <a:rPr lang="cs-CZ" sz="3200" b="1" i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FRAKČNÍ DESTILACE</a:t>
            </a:r>
            <a:endParaRPr lang="cs-CZ" sz="3200" b="1" i="1" u="sng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098" name="Picture 2" descr="C:\Users\admin\AppData\Local\Microsoft\Windows\Temporary Internet Files\Content.IE5\B6NRRZBZ\MP9004339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717032"/>
            <a:ext cx="4283968" cy="300591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3528" y="4509120"/>
            <a:ext cx="42484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00B0F0"/>
                </a:solidFill>
              </a:rPr>
              <a:t>Frakční destilace probíhá v průmyslových destilačních kolonách</a:t>
            </a:r>
            <a:endParaRPr lang="cs-CZ" sz="2800" b="1" i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u="sng" dirty="0" smtClean="0"/>
              <a:t>FRAKČNÍ DESTILACE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Zopakuj si:</a:t>
            </a:r>
            <a:endParaRPr lang="cs-CZ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19872" y="1628800"/>
            <a:ext cx="2922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FF00"/>
                </a:solidFill>
              </a:rPr>
              <a:t>Co je destilace?</a:t>
            </a:r>
            <a:endParaRPr lang="cs-CZ" sz="2800" b="1" i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2780928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Co je frakce?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3789040"/>
            <a:ext cx="54726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 smtClean="0">
                <a:solidFill>
                  <a:schemeClr val="accent6">
                    <a:lumMod val="10000"/>
                  </a:schemeClr>
                </a:solidFill>
              </a:rPr>
              <a:t>Frakční destilace </a:t>
            </a:r>
            <a:r>
              <a:rPr lang="cs-CZ" sz="2800" b="1" i="1" dirty="0" smtClean="0">
                <a:solidFill>
                  <a:schemeClr val="accent6">
                    <a:lumMod val="10000"/>
                  </a:schemeClr>
                </a:solidFill>
              </a:rPr>
              <a:t>– metoda, </a:t>
            </a:r>
            <a:r>
              <a:rPr lang="cs-CZ" sz="2800" b="1" i="1" dirty="0" smtClean="0">
                <a:solidFill>
                  <a:schemeClr val="accent6">
                    <a:lumMod val="10000"/>
                  </a:schemeClr>
                </a:solidFill>
              </a:rPr>
              <a:t>     při </a:t>
            </a:r>
            <a:r>
              <a:rPr lang="cs-CZ" sz="2800" b="1" i="1" dirty="0" smtClean="0">
                <a:solidFill>
                  <a:schemeClr val="accent6">
                    <a:lumMod val="10000"/>
                  </a:schemeClr>
                </a:solidFill>
              </a:rPr>
              <a:t>níž se na základě rozdílné teploty varu směs (ropa) rozdělí na jednotlivé složky neboli frakce</a:t>
            </a:r>
            <a:endParaRPr lang="cs-CZ" sz="2800" b="1" i="1" dirty="0">
              <a:solidFill>
                <a:schemeClr val="accent6">
                  <a:lumMod val="10000"/>
                </a:schemeClr>
              </a:solidFill>
            </a:endParaRPr>
          </a:p>
        </p:txBody>
      </p:sp>
      <p:pic>
        <p:nvPicPr>
          <p:cNvPr id="5123" name="Picture 3" descr="C:\Users\admin\AppData\Local\Microsoft\Windows\Temporary Internet Files\Content.IE5\DEZJKYY8\MP90040187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420888"/>
            <a:ext cx="2689611" cy="403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964488" cy="1143000"/>
          </a:xfrm>
        </p:spPr>
        <p:txBody>
          <a:bodyPr>
            <a:noAutofit/>
          </a:bodyPr>
          <a:lstStyle/>
          <a:p>
            <a:pPr algn="l"/>
            <a:r>
              <a:rPr lang="cs-CZ" sz="4000" b="1" u="sng" dirty="0" smtClean="0"/>
              <a:t>PRODUKTY FRAKČNÍ DESTILACE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25352"/>
            <a:ext cx="8229600" cy="5832648"/>
          </a:xfrm>
        </p:spPr>
        <p:txBody>
          <a:bodyPr>
            <a:normAutofit lnSpcReduction="10000"/>
          </a:bodyPr>
          <a:lstStyle/>
          <a:p>
            <a:r>
              <a:rPr lang="cs-CZ" i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Plynné uhlovodíky </a:t>
            </a: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– např. směs </a:t>
            </a:r>
            <a:r>
              <a:rPr lang="cs-CZ" i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propan-butan</a:t>
            </a:r>
          </a:p>
          <a:p>
            <a:endParaRPr lang="cs-CZ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i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Benzín</a:t>
            </a:r>
          </a:p>
          <a:p>
            <a:pPr>
              <a:buNone/>
            </a:pPr>
            <a:endParaRPr lang="cs-CZ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i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Petrolej</a:t>
            </a:r>
          </a:p>
          <a:p>
            <a:endParaRPr lang="cs-CZ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i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Plynový olej </a:t>
            </a: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– použití ve směsi </a:t>
            </a: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                               s </a:t>
            </a: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petrolejem jako nafta pro Dieselové motory</a:t>
            </a:r>
          </a:p>
          <a:p>
            <a:endParaRPr lang="cs-CZ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i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Mazut </a:t>
            </a: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– použití k topení např. v teplárnách nebo na lodích</a:t>
            </a:r>
          </a:p>
          <a:p>
            <a:endParaRPr lang="cs-CZ" dirty="0"/>
          </a:p>
        </p:txBody>
      </p:sp>
      <p:pic>
        <p:nvPicPr>
          <p:cNvPr id="6146" name="Picture 2" descr="C:\Users\admin\AppData\Local\Microsoft\Windows\Temporary Internet Files\Content.IE5\GF2OPVOX\MC9004040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204864"/>
            <a:ext cx="1638300" cy="1819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u="sng" dirty="0" smtClean="0"/>
              <a:t>NALEZIŠTĚ</a:t>
            </a:r>
            <a:endParaRPr lang="cs-CZ" sz="5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2117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Saúdská Arábie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Rusko 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USA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Írán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Čína 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Kanada 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Mexiko 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Kuvajt 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A země, které jsou členy 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organizace OPEC </a:t>
            </a:r>
            <a:endParaRPr lang="cs-CZ" i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170" name="Picture 2" descr="C:\Users\admin\AppData\Local\Microsoft\Windows\Temporary Internet Files\Content.IE5\FHTPFQ8J\MC9002980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404664"/>
            <a:ext cx="1583741" cy="159379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771800" y="2276872"/>
            <a:ext cx="3960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92D050"/>
                </a:solidFill>
              </a:rPr>
              <a:t>OPEC = sdružení zemí vyvážejících ropu</a:t>
            </a:r>
            <a:endParaRPr lang="cs-CZ" sz="3200" b="1" i="1" dirty="0">
              <a:solidFill>
                <a:srgbClr val="92D05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JFU6SW4V\MM90031581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4797152"/>
            <a:ext cx="1904578" cy="190457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995936" y="3645024"/>
            <a:ext cx="48965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Vyhledej na internetu, které země jsou členy OPEC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800" b="1" u="sng" dirty="0" smtClean="0"/>
              <a:t>DALŠÍ INFORMACE</a:t>
            </a:r>
            <a:endParaRPr lang="cs-CZ" sz="4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Jak se ropa dopravuje?</a:t>
            </a:r>
          </a:p>
          <a:p>
            <a:endParaRPr lang="cs-CZ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endParaRPr lang="cs-CZ" i="1" dirty="0" smtClean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cs-CZ" i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Jaká je cena ropy?</a:t>
            </a:r>
            <a:endParaRPr lang="cs-CZ" i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Users\admin\AppData\Local\Microsoft\Windows\Temporary Internet Files\Content.IE5\DEZJKYY8\MM900297026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04664"/>
            <a:ext cx="1171575" cy="981075"/>
          </a:xfrm>
          <a:prstGeom prst="rect">
            <a:avLst/>
          </a:prstGeom>
          <a:noFill/>
        </p:spPr>
      </p:pic>
      <p:pic>
        <p:nvPicPr>
          <p:cNvPr id="2052" name="Picture 4" descr="C:\Users\admin\AppData\Local\Microsoft\Windows\Temporary Internet Files\Content.IE5\YPST5EBD\MC9001506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484784"/>
            <a:ext cx="1825142" cy="182514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948264" y="1916832"/>
            <a:ext cx="1979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Ropovod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3429000"/>
            <a:ext cx="42484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92D050"/>
                </a:solidFill>
              </a:rPr>
              <a:t>Který ropovod dováží ropu k nám do ČR?</a:t>
            </a:r>
            <a:endParaRPr lang="cs-CZ" b="1" i="1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3717032"/>
            <a:ext cx="34563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FFFF00"/>
                </a:solidFill>
              </a:rPr>
              <a:t>Ropa se </a:t>
            </a:r>
            <a:r>
              <a:rPr lang="cs-CZ" sz="2400" i="1" dirty="0" smtClean="0">
                <a:solidFill>
                  <a:srgbClr val="FFFF00"/>
                </a:solidFill>
              </a:rPr>
              <a:t>prodává                    </a:t>
            </a:r>
            <a:r>
              <a:rPr lang="cs-CZ" sz="2400" i="1" dirty="0" smtClean="0">
                <a:solidFill>
                  <a:srgbClr val="FFFF00"/>
                </a:solidFill>
              </a:rPr>
              <a:t>na barely</a:t>
            </a:r>
          </a:p>
          <a:p>
            <a:r>
              <a:rPr lang="cs-CZ" sz="2400" i="1" dirty="0" smtClean="0">
                <a:solidFill>
                  <a:srgbClr val="FFFF00"/>
                </a:solidFill>
              </a:rPr>
              <a:t>1 barel = 159 l</a:t>
            </a:r>
          </a:p>
          <a:p>
            <a:r>
              <a:rPr lang="cs-CZ" sz="2400" i="1" dirty="0" smtClean="0">
                <a:solidFill>
                  <a:srgbClr val="FFFF00"/>
                </a:solidFill>
              </a:rPr>
              <a:t>Cena ropy je velice proměnlivá, </a:t>
            </a:r>
            <a:r>
              <a:rPr lang="cs-CZ" sz="2400" i="1" dirty="0" smtClean="0">
                <a:solidFill>
                  <a:srgbClr val="FFFF00"/>
                </a:solidFill>
              </a:rPr>
              <a:t>                             v </a:t>
            </a:r>
            <a:r>
              <a:rPr lang="cs-CZ" sz="2400" i="1" dirty="0" smtClean="0">
                <a:solidFill>
                  <a:srgbClr val="FFFF00"/>
                </a:solidFill>
              </a:rPr>
              <a:t>současnosti asi 110 USD za barel</a:t>
            </a:r>
            <a:endParaRPr lang="cs-CZ" sz="2400" i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96136" y="4797152"/>
            <a:ext cx="35283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Co všechno může ovlivňovat cenu ropy?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2053" name="Picture 5" descr="C:\Users\admin\AppData\Local\Microsoft\Windows\Temporary Internet Files\Content.IE5\FHTPFQ8J\MP9003901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16762" y="4581128"/>
            <a:ext cx="2624591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831749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Na závěr posuďte výhody a nevýhody využití ropy jako zdroje energie.</a:t>
            </a:r>
            <a:endParaRPr lang="cs-CZ" sz="36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075" name="Picture 3" descr="C:\Users\admin\AppData\Local\Microsoft\Windows\Temporary Internet Files\Content.IE5\DA8W9CGJ\MC9002290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04664"/>
            <a:ext cx="1826971" cy="1135685"/>
          </a:xfrm>
          <a:prstGeom prst="rect">
            <a:avLst/>
          </a:prstGeom>
          <a:noFill/>
        </p:spPr>
      </p:pic>
      <p:pic>
        <p:nvPicPr>
          <p:cNvPr id="3076" name="Picture 4" descr="C:\Users\admin\AppData\Local\Microsoft\Windows\Temporary Internet Files\Content.IE5\1RI9AKOU\MP90034169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924944"/>
            <a:ext cx="2609088" cy="3657600"/>
          </a:xfrm>
          <a:prstGeom prst="rect">
            <a:avLst/>
          </a:prstGeom>
          <a:noFill/>
        </p:spPr>
      </p:pic>
      <p:pic>
        <p:nvPicPr>
          <p:cNvPr id="3079" name="Picture 7" descr="C:\Users\admin\AppData\Local\Microsoft\Windows\Temporary Internet Files\Content.IE5\FHTPFQ8J\MC9002980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653136"/>
            <a:ext cx="1708099" cy="1809598"/>
          </a:xfrm>
          <a:prstGeom prst="rect">
            <a:avLst/>
          </a:prstGeom>
          <a:noFill/>
        </p:spPr>
      </p:pic>
      <p:pic>
        <p:nvPicPr>
          <p:cNvPr id="3080" name="Picture 8" descr="C:\Users\admin\AppData\Local\Microsoft\Windows\Temporary Internet Files\Content.IE5\JFU6SW4V\MC9002980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2780928"/>
            <a:ext cx="2582709" cy="1252265"/>
          </a:xfrm>
          <a:prstGeom prst="rect">
            <a:avLst/>
          </a:prstGeom>
          <a:noFill/>
        </p:spPr>
      </p:pic>
      <p:pic>
        <p:nvPicPr>
          <p:cNvPr id="3081" name="Picture 9" descr="C:\Users\admin\AppData\Local\Microsoft\Windows\Temporary Internet Files\Content.IE5\DEZJKYY8\MC9003109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3140968"/>
            <a:ext cx="1842516" cy="1768450"/>
          </a:xfrm>
          <a:prstGeom prst="rect">
            <a:avLst/>
          </a:prstGeom>
          <a:noFill/>
        </p:spPr>
      </p:pic>
      <p:pic>
        <p:nvPicPr>
          <p:cNvPr id="3082" name="Picture 10" descr="C:\Users\admin\AppData\Local\Microsoft\Windows\Temporary Internet Files\Content.IE5\GF2OPVOX\MC900090239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95936" y="4653136"/>
            <a:ext cx="2620978" cy="18846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565019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METEOR2017.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11.1.2013]. Dostupný na WWW: http://cs.wikipedia.org/wiki/Soubor:Petroleum_cm05.jpg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BRUDERSOHN.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11.1.2013]. Dostupný na WWW: http://cs.wikipedia.org/wiki/Soubor:Erd%C3%B6l_Bohrturm.jpg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FLCELLOGUY. </a:t>
                      </a:r>
                      <a:r>
                        <a:rPr lang="cs-CZ" sz="1100" i="1" dirty="0" smtClean="0">
                          <a:solidFill>
                            <a:schemeClr val="bg1"/>
                          </a:solidFill>
                        </a:rPr>
                        <a:t>www. </a:t>
                      </a:r>
                      <a:r>
                        <a:rPr lang="cs-CZ" sz="1100" i="1" dirty="0" err="1" smtClean="0">
                          <a:solidFill>
                            <a:schemeClr val="bg1"/>
                          </a:solidFill>
                        </a:rPr>
                        <a:t>Wikipedia.cz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 [online]. [cit. 11.1.2013]. Dostupný na WWW: http://cs.wikipedia.org/wiki/Soubor:Oil_well.jpg </a:t>
                      </a:r>
                      <a:endParaRPr lang="cs-CZ" sz="110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</a:rPr>
                        <a:t>www.office.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</a:rPr>
                        <a:t>microsoft.com</a:t>
                      </a:r>
                      <a:endParaRPr lang="cs-CZ" sz="1100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660</TotalTime>
  <Words>456</Words>
  <Application>Microsoft Office PowerPoint</Application>
  <PresentationFormat>Předvádění na obrazovce (4:3)</PresentationFormat>
  <Paragraphs>111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Snímek 1</vt:lpstr>
      <vt:lpstr>ROPA</vt:lpstr>
      <vt:lpstr>ROPA</vt:lpstr>
      <vt:lpstr>ROPA - VZNIK</vt:lpstr>
      <vt:lpstr>TĚŽBA ROPY</vt:lpstr>
      <vt:lpstr>ZPRACOVÁNÍ ROPY</vt:lpstr>
      <vt:lpstr>FRAKČNÍ DESTILACE</vt:lpstr>
      <vt:lpstr>PRODUKTY FRAKČNÍ DESTILACE</vt:lpstr>
      <vt:lpstr>NALEZIŠTĚ</vt:lpstr>
      <vt:lpstr>DALŠÍ INFORMACE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64</cp:revision>
  <dcterms:created xsi:type="dcterms:W3CDTF">2012-04-04T05:08:45Z</dcterms:created>
  <dcterms:modified xsi:type="dcterms:W3CDTF">2013-04-23T14:17:27Z</dcterms:modified>
</cp:coreProperties>
</file>