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3" r:id="rId10"/>
    <p:sldId id="264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VY_32_INOVACE_13A_6_Alkeny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3.4.2013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 druhy uhlovodíků - alkeny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u="sng" dirty="0" smtClean="0"/>
              <a:t>ALKENY</a:t>
            </a:r>
            <a:endParaRPr lang="cs-CZ" sz="66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852936"/>
            <a:ext cx="7506210" cy="17526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Sloučeniny patřící mezi uhlovodíky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1RI9AKOU\MC9002159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959" y="3718843"/>
            <a:ext cx="2285433" cy="2448272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1Q5492BT\MM90035440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04664"/>
            <a:ext cx="1249011" cy="1296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ALKENY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Uhlovodíky s otevřeným uhlíkatým řetězcem</a:t>
            </a:r>
          </a:p>
          <a:p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Mezi uhlíky obsahují jednu dvojnou vazbu</a:t>
            </a:r>
          </a:p>
          <a:p>
            <a:endParaRPr lang="cs-CZ" b="1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b="1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 názvu mají zakončení na </a:t>
            </a:r>
            <a:r>
              <a:rPr lang="cs-CZ" sz="4000" b="1" i="1" dirty="0" smtClean="0">
                <a:solidFill>
                  <a:srgbClr val="92D050"/>
                </a:solidFill>
              </a:rPr>
              <a:t>–</a:t>
            </a:r>
            <a:r>
              <a:rPr lang="cs-CZ" sz="4000" b="1" i="1" dirty="0" err="1" smtClean="0">
                <a:solidFill>
                  <a:srgbClr val="92D050"/>
                </a:solidFill>
              </a:rPr>
              <a:t>en</a:t>
            </a:r>
            <a:endParaRPr lang="cs-CZ" sz="4000" b="1" i="1" dirty="0" smtClean="0">
              <a:solidFill>
                <a:srgbClr val="92D050"/>
              </a:solidFill>
            </a:endParaRPr>
          </a:p>
          <a:p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Např. </a:t>
            </a:r>
            <a:r>
              <a:rPr lang="cs-CZ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ethen</a:t>
            </a:r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propen</a:t>
            </a:r>
            <a:endParaRPr lang="cs-CZ" b="1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3573016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C = </a:t>
            </a:r>
            <a:r>
              <a:rPr lang="cs-CZ" sz="4400" b="1" dirty="0" err="1" smtClean="0">
                <a:solidFill>
                  <a:srgbClr val="FFFF00"/>
                </a:solidFill>
              </a:rPr>
              <a:t>C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1Q5492BT\MP9003995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88640"/>
            <a:ext cx="1210915" cy="1512168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B6NRRZBZ\MP9002892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4653136"/>
            <a:ext cx="1327606" cy="2001416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4572000" y="3284984"/>
            <a:ext cx="0" cy="36004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580112" y="3356992"/>
            <a:ext cx="0" cy="28803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572000" y="4293096"/>
            <a:ext cx="0" cy="28803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652120" y="4293096"/>
            <a:ext cx="0" cy="36004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400" b="1" u="sng" dirty="0" smtClean="0"/>
              <a:t>NEJVÝZNAMNĚJŠÍ ALKENY</a:t>
            </a:r>
            <a:endParaRPr lang="cs-CZ" sz="4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/>
          <a:lstStyle/>
          <a:p>
            <a:r>
              <a:rPr lang="cs-CZ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Ethen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</a:t>
            </a:r>
            <a:r>
              <a:rPr lang="cs-CZ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ethylen</a:t>
            </a:r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)– nejjednodušší alken, tvořen 2 uhlíky</a:t>
            </a:r>
          </a:p>
          <a:p>
            <a:endParaRPr lang="cs-CZ" b="1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b="1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bezbarvý hořlavý plyn nasládlé vůně </a:t>
            </a:r>
          </a:p>
          <a:p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se vzduchem tvoří výbušnou směs</a:t>
            </a:r>
          </a:p>
          <a:p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bývá obsažen v zemním a koksárenském plynu</a:t>
            </a:r>
          </a:p>
          <a:p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patří mezi základní suroviny v chemickém průmyslu.</a:t>
            </a:r>
            <a:endParaRPr lang="cs-CZ" b="1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564904"/>
            <a:ext cx="3744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92D050"/>
                </a:solidFill>
              </a:rPr>
              <a:t>Vytvoř strukturní vzorec </a:t>
            </a:r>
            <a:r>
              <a:rPr lang="cs-CZ" sz="2800" i="1" dirty="0" err="1" smtClean="0">
                <a:solidFill>
                  <a:srgbClr val="92D050"/>
                </a:solidFill>
              </a:rPr>
              <a:t>ethylenu</a:t>
            </a:r>
            <a:endParaRPr lang="cs-CZ" sz="2800" i="1" dirty="0">
              <a:solidFill>
                <a:srgbClr val="92D050"/>
              </a:solidFill>
            </a:endParaRPr>
          </a:p>
        </p:txBody>
      </p:sp>
      <p:pic>
        <p:nvPicPr>
          <p:cNvPr id="5" name="Obrázek 4" descr="Ethene_structural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060848"/>
            <a:ext cx="1399114" cy="1313722"/>
          </a:xfrm>
          <a:prstGeom prst="rect">
            <a:avLst/>
          </a:prstGeom>
        </p:spPr>
      </p:pic>
      <p:pic>
        <p:nvPicPr>
          <p:cNvPr id="6" name="Obrázek 5" descr="Hazard_F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7306" y="2204864"/>
            <a:ext cx="1512168" cy="1512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u="sng" dirty="0" smtClean="0"/>
              <a:t>POUŽITÍ ETHYLENU</a:t>
            </a:r>
            <a:endParaRPr lang="cs-CZ" sz="4800" b="1" u="sng" dirty="0"/>
          </a:p>
        </p:txBody>
      </p:sp>
      <p:pic>
        <p:nvPicPr>
          <p:cNvPr id="4" name="Zástupný symbol pro obsah 3" descr="Ethylene-3D-vdW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412776"/>
            <a:ext cx="3683240" cy="2862882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1844824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92D050"/>
                </a:solidFill>
              </a:rPr>
              <a:t>V ovocnářských skladech urychluje dozrávání ovoce</a:t>
            </a:r>
            <a:endParaRPr lang="cs-CZ" sz="2800" b="1" i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212976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 to významná surovina pro výrobu dalších chemických látek</a:t>
            </a:r>
            <a:endParaRPr lang="cs-CZ" sz="2800" b="1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5085184"/>
            <a:ext cx="44999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F0"/>
                </a:solidFill>
              </a:rPr>
              <a:t>Vyrábí se z něj – </a:t>
            </a:r>
            <a:r>
              <a:rPr lang="cs-CZ" sz="3200" b="1" i="1" dirty="0" err="1" smtClean="0">
                <a:solidFill>
                  <a:srgbClr val="00B0F0"/>
                </a:solidFill>
              </a:rPr>
              <a:t>polyethylen</a:t>
            </a:r>
            <a:r>
              <a:rPr lang="cs-CZ" sz="3200" b="1" i="1" dirty="0" smtClean="0">
                <a:solidFill>
                  <a:srgbClr val="00B0F0"/>
                </a:solidFill>
              </a:rPr>
              <a:t>, </a:t>
            </a:r>
            <a:r>
              <a:rPr lang="cs-CZ" sz="3200" b="1" i="1" dirty="0" err="1" smtClean="0">
                <a:solidFill>
                  <a:srgbClr val="00B0F0"/>
                </a:solidFill>
              </a:rPr>
              <a:t>ethanol</a:t>
            </a:r>
            <a:r>
              <a:rPr lang="cs-CZ" sz="3200" b="1" i="1" dirty="0" smtClean="0">
                <a:solidFill>
                  <a:srgbClr val="00B0F0"/>
                </a:solidFill>
              </a:rPr>
              <a:t>, vinylchlorid</a:t>
            </a:r>
            <a:endParaRPr lang="cs-CZ" sz="3200" b="1" i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414908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Molekulový model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PROPEN</a:t>
            </a:r>
            <a:endParaRPr lang="cs-CZ" sz="5400" b="1" u="sng" dirty="0"/>
          </a:p>
        </p:txBody>
      </p:sp>
      <p:pic>
        <p:nvPicPr>
          <p:cNvPr id="4" name="Zástupný symbol pro obsah 3" descr="Hazard_F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516216" y="260648"/>
            <a:ext cx="2142802" cy="2142802"/>
          </a:xfrm>
        </p:spPr>
      </p:pic>
      <p:sp>
        <p:nvSpPr>
          <p:cNvPr id="5" name="TextovéPole 4"/>
          <p:cNvSpPr txBox="1"/>
          <p:nvPr/>
        </p:nvSpPr>
        <p:spPr>
          <a:xfrm>
            <a:off x="4067944" y="1772816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Jakou vlastnost naznačuje obrázek?</a:t>
            </a:r>
            <a:endParaRPr lang="cs-CZ" sz="2400" b="1" i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628800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92D050"/>
                </a:solidFill>
              </a:rPr>
              <a:t>Kolik uhlíků je v řetězci propenu?</a:t>
            </a:r>
            <a:endParaRPr lang="cs-CZ" sz="2400" b="1" i="1" dirty="0">
              <a:solidFill>
                <a:srgbClr val="92D050"/>
              </a:solidFill>
            </a:endParaRPr>
          </a:p>
        </p:txBody>
      </p:sp>
      <p:pic>
        <p:nvPicPr>
          <p:cNvPr id="7" name="Obrázek 6" descr="714px-Propylen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564904"/>
            <a:ext cx="3229521" cy="271388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707904" y="3140968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Sestav strukturní vzorec propenu.</a:t>
            </a:r>
            <a:endParaRPr lang="cs-CZ" sz="2400" b="1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9" name="Obrázek 8" descr="Propylen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636912"/>
            <a:ext cx="1932628" cy="193262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707904" y="4611231"/>
            <a:ext cx="54360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rgbClr val="00B0F0"/>
                </a:solidFill>
              </a:rPr>
              <a:t>Propen = propylen</a:t>
            </a:r>
          </a:p>
          <a:p>
            <a:r>
              <a:rPr lang="cs-CZ" sz="2800" b="1" i="1" dirty="0" smtClean="0">
                <a:solidFill>
                  <a:srgbClr val="00B0F0"/>
                </a:solidFill>
              </a:rPr>
              <a:t>Hořlavý plyn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Použití</a:t>
            </a:r>
            <a:r>
              <a:rPr lang="cs-CZ" sz="2800" b="1" i="1" dirty="0" smtClean="0">
                <a:solidFill>
                  <a:srgbClr val="00B0F0"/>
                </a:solidFill>
              </a:rPr>
              <a:t>: výroba polypropylenu a dalších organických látek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i="1" u="sng" dirty="0" smtClean="0"/>
              <a:t>DIENY</a:t>
            </a:r>
            <a:endParaRPr lang="cs-CZ" sz="60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Uhlovodíky, které obsahují v molekule 2 dvojné vazby</a:t>
            </a:r>
            <a:endParaRPr lang="cs-CZ" b="1" i="1" dirty="0"/>
          </a:p>
        </p:txBody>
      </p:sp>
      <p:pic>
        <p:nvPicPr>
          <p:cNvPr id="1026" name="Picture 2" descr="C:\Users\admin\AppData\Local\Microsoft\Windows\Temporary Internet Files\Content.IE5\YPST5EBD\MM9002970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71238"/>
            <a:ext cx="1224136" cy="13895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79912" y="2204864"/>
            <a:ext cx="58326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B0F0"/>
                </a:solidFill>
              </a:rPr>
              <a:t>Předpona </a:t>
            </a:r>
            <a:r>
              <a:rPr lang="cs-CZ" sz="3600" b="1" i="1" dirty="0" err="1" smtClean="0">
                <a:solidFill>
                  <a:srgbClr val="00B0F0"/>
                </a:solidFill>
              </a:rPr>
              <a:t>di</a:t>
            </a:r>
            <a:r>
              <a:rPr lang="cs-CZ" sz="2800" b="1" i="1" dirty="0" smtClean="0">
                <a:solidFill>
                  <a:srgbClr val="00B0F0"/>
                </a:solidFill>
              </a:rPr>
              <a:t>- znamená dvě</a:t>
            </a:r>
          </a:p>
          <a:p>
            <a:r>
              <a:rPr lang="cs-CZ" sz="2800" b="1" i="1" dirty="0" smtClean="0">
                <a:solidFill>
                  <a:srgbClr val="00B0F0"/>
                </a:solidFill>
              </a:rPr>
              <a:t>Koncovka </a:t>
            </a:r>
            <a:r>
              <a:rPr lang="cs-CZ" sz="3600" b="1" i="1" dirty="0" smtClean="0">
                <a:solidFill>
                  <a:srgbClr val="00B0F0"/>
                </a:solidFill>
              </a:rPr>
              <a:t>–</a:t>
            </a:r>
            <a:r>
              <a:rPr lang="cs-CZ" sz="3600" b="1" i="1" dirty="0" err="1" smtClean="0">
                <a:solidFill>
                  <a:srgbClr val="00B0F0"/>
                </a:solidFill>
              </a:rPr>
              <a:t>en</a:t>
            </a:r>
            <a:r>
              <a:rPr lang="cs-CZ" sz="2800" b="1" i="1" dirty="0" smtClean="0">
                <a:solidFill>
                  <a:srgbClr val="00B0F0"/>
                </a:solidFill>
              </a:rPr>
              <a:t> znamená dvojnou vazbu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501008"/>
            <a:ext cx="396044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rgbClr val="92D050"/>
                </a:solidFill>
              </a:rPr>
              <a:t>1,3-butadien</a:t>
            </a:r>
            <a:r>
              <a:rPr lang="cs-CZ" sz="2800" b="1" i="1" dirty="0" smtClean="0">
                <a:solidFill>
                  <a:srgbClr val="92D050"/>
                </a:solidFill>
              </a:rPr>
              <a:t> – nejvýznamnější dien</a:t>
            </a:r>
          </a:p>
          <a:p>
            <a:endParaRPr lang="cs-CZ" dirty="0"/>
          </a:p>
        </p:txBody>
      </p:sp>
      <p:pic>
        <p:nvPicPr>
          <p:cNvPr id="7" name="Obrázek 6" descr="200px-Medulla_spinalis_-_Section_-_English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3933056"/>
            <a:ext cx="2608164" cy="1656184"/>
          </a:xfrm>
          <a:prstGeom prst="rect">
            <a:avLst/>
          </a:prstGeom>
        </p:spPr>
      </p:pic>
      <p:pic>
        <p:nvPicPr>
          <p:cNvPr id="8" name="Obrázek 7" descr="Hazard_F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4581128"/>
            <a:ext cx="1400522" cy="1400522"/>
          </a:xfrm>
          <a:prstGeom prst="rect">
            <a:avLst/>
          </a:prstGeom>
        </p:spPr>
      </p:pic>
      <p:pic>
        <p:nvPicPr>
          <p:cNvPr id="9" name="Obrázek 8" descr="Hazard_T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67744" y="4581128"/>
            <a:ext cx="1368152" cy="136815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0" y="616530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Co znamenají tyto dva symboly?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3933056"/>
            <a:ext cx="31683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FFFF00"/>
                </a:solidFill>
              </a:rPr>
              <a:t>1,3-butadien – surovina pro výrobu syntetického kaučuku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OTÁZKY A ÚKOLY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Do sešitu doplň molekulové vzorce zmíněných uhlovodíků.</a:t>
            </a:r>
          </a:p>
          <a:p>
            <a:endParaRPr lang="cs-CZ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Vyhledej informace, proč je kaučuk důležitý a kde se používá</a:t>
            </a:r>
          </a:p>
          <a:p>
            <a:endParaRPr lang="cs-CZ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Co znamená slovo syntetický?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ZOPAKUJ SI, CO ZNAMENAJÍ JEDNOTLIVÉ SYMBOLY</a:t>
            </a:r>
            <a:endParaRPr lang="cs-CZ" b="1" dirty="0"/>
          </a:p>
        </p:txBody>
      </p:sp>
      <p:pic>
        <p:nvPicPr>
          <p:cNvPr id="6" name="Zástupný symbol pro obsah 5" descr="115px-Hazard_N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1440160" cy="1440160"/>
          </a:xfrm>
        </p:spPr>
      </p:pic>
      <p:pic>
        <p:nvPicPr>
          <p:cNvPr id="7" name="Zástupný symbol pro obsah 6" descr="115px-Hazard_X_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39552" y="3212976"/>
            <a:ext cx="1311399" cy="1311399"/>
          </a:xfrm>
        </p:spPr>
      </p:pic>
      <p:pic>
        <p:nvPicPr>
          <p:cNvPr id="8" name="Obrázek 7" descr="Hazard_C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869160"/>
            <a:ext cx="1368152" cy="1368152"/>
          </a:xfrm>
          <a:prstGeom prst="rect">
            <a:avLst/>
          </a:prstGeom>
        </p:spPr>
      </p:pic>
      <p:pic>
        <p:nvPicPr>
          <p:cNvPr id="9" name="Obrázek 8" descr="Hazard_E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908720"/>
            <a:ext cx="1512168" cy="1512168"/>
          </a:xfrm>
          <a:prstGeom prst="rect">
            <a:avLst/>
          </a:prstGeom>
        </p:spPr>
      </p:pic>
      <p:pic>
        <p:nvPicPr>
          <p:cNvPr id="10" name="Obrázek 9" descr="Hazard_F_svg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97266" y="2708920"/>
            <a:ext cx="1656184" cy="1656184"/>
          </a:xfrm>
          <a:prstGeom prst="rect">
            <a:avLst/>
          </a:prstGeom>
        </p:spPr>
      </p:pic>
      <p:pic>
        <p:nvPicPr>
          <p:cNvPr id="11" name="Obrázek 10" descr="Hazard_T_svg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164288" y="4869160"/>
            <a:ext cx="1578471" cy="157847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915816" y="234888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ZDRAVÍ ŠKODLIVÝ, DRÁŽDIVÝ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234888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HOŘLAVÝ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234888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ŠKODLIVÝ PRO ŽIVOTNÍ PROSTŘEDÍ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5373216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TOXICKÝ, JEDOVATÝ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486916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VÝBUŠNÝ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44371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ŽÍRAVÝ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1268 0.14709 " pathEditMode="relative" ptsTypes="AA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21832E-6 L 0.37014 0.14685 " pathEditMode="relative" ptsTypes="AA">
                                      <p:cBhvr>
                                        <p:cTn id="2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4 0.01364 L -0.18993 -0.0492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7014 -0.04209 " pathEditMode="relative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8.27937E-6 L 0.36233 -0.5037 " pathEditMode="relative" ptsTypes="AA">
                                      <p:cBhvr>
                                        <p:cTn id="57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81221E-6 L -0.29132 0.13645 " pathEditMode="relative" ptsTypes="AA">
                                      <p:cBhvr>
                                        <p:cTn id="68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2"/>
      <p:bldP spid="15" grpId="0" build="allAtOnce"/>
      <p:bldP spid="16" grpId="0"/>
      <p:bldP spid="1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2852936"/>
          <a:ext cx="6405925" cy="381642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8097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pt-BR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pt-BR" sz="1100" i="1" dirty="0" smtClean="0">
                          <a:solidFill>
                            <a:schemeClr val="bg1"/>
                          </a:solidFill>
                        </a:rPr>
                        <a:t>www.Wikipedia.cz</a:t>
                      </a:r>
                      <a:r>
                        <a:rPr lang="pt-BR" sz="1100" dirty="0" smtClean="0">
                          <a:solidFill>
                            <a:schemeClr val="bg1"/>
                          </a:solidFill>
                        </a:rPr>
                        <a:t> [online]. [cit. 12.1.2013]. Dostupný na WWW: http://cs.wikipedia.org/wiki/Soubor:Ethylene-3D-vdW.png </a:t>
                      </a:r>
                      <a:endParaRPr lang="cs-CZ" sz="110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PHROOD.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12.1.2013]. Dostupný na WWW: http://cs.wikipedia.org/wiki/Soubor:Hazard_F.svg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SBROOLS.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12.1.2013]. Dostupný na WWW: http://cs.wikipedia.org/wiki/Soubor:Propylene.png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13.1.2013]. Dostupný na WWW: http://cs.wikipedia.org/wiki/Soubor:Hazard_T.svg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13.1.2013]. Dostupný na WWW: http://cs.wikipedia.org/wiki/Soubor:Hazard_E.svg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13.1.2013]. Dostupný na WWW: http://cs.wikipedia.org/wiki/Soubor:Hazard_X.svg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13.1.2013]. Dostupný na WWW: http://cs.wikipedia.org/wiki/Soubor:Hazard_C.svg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033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033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79517"/>
          <a:ext cx="6405925" cy="22933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13118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13.1.2013]. Dostupný na WWW: http://cs.wikipedia.org/wiki/Soubor:Hazard_N.svg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903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914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597</TotalTime>
  <Words>334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ALKENY</vt:lpstr>
      <vt:lpstr>ALKENY</vt:lpstr>
      <vt:lpstr>NEJVÝZNAMNĚJŠÍ ALKENY</vt:lpstr>
      <vt:lpstr>POUŽITÍ ETHYLENU</vt:lpstr>
      <vt:lpstr>PROPEN</vt:lpstr>
      <vt:lpstr>DIENY</vt:lpstr>
      <vt:lpstr>OTÁZKY A ÚKOLY</vt:lpstr>
      <vt:lpstr>ZOPAKUJ SI, CO ZNAMENAJÍ JEDNOTLIVÉ SYMBOLY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</cp:lastModifiedBy>
  <cp:revision>58</cp:revision>
  <dcterms:created xsi:type="dcterms:W3CDTF">2012-04-04T05:08:45Z</dcterms:created>
  <dcterms:modified xsi:type="dcterms:W3CDTF">2013-04-23T14:16:34Z</dcterms:modified>
</cp:coreProperties>
</file>