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60" r:id="rId2"/>
    <p:sldId id="259" r:id="rId3"/>
    <p:sldId id="262" r:id="rId4"/>
    <p:sldId id="263" r:id="rId5"/>
    <p:sldId id="264" r:id="rId6"/>
    <p:sldId id="265" r:id="rId7"/>
    <p:sldId id="266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3D50EE5-6B62-4B96-B778-DC39BA975CEE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9A57B71-6D2F-4722-B31C-DC7A2760A9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68425" y="2924944"/>
          <a:ext cx="6405925" cy="326523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VY_32_INOVACE_13A_9_Benzín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13A_CH9.roč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11.4.2013 v 9.A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pohonnými hmotami, palivy, benzínem. DUM slouží také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                     k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zápisu.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4221088"/>
            <a:ext cx="8305800" cy="1152128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Produkt zpracování ropy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15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Benzín</a:t>
            </a:r>
            <a:endParaRPr lang="cs-CZ" sz="11500" b="1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dmin\AppData\Local\Microsoft\Windows\Temporary Internet Files\Content.IE5\B6NRRZBZ\MC9003346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653136"/>
            <a:ext cx="1844345" cy="1697126"/>
          </a:xfrm>
          <a:prstGeom prst="rect">
            <a:avLst/>
          </a:prstGeom>
          <a:noFill/>
        </p:spPr>
      </p:pic>
      <p:pic>
        <p:nvPicPr>
          <p:cNvPr id="1027" name="Picture 3" descr="C:\Users\admin\AppData\Local\Microsoft\Windows\Temporary Internet Files\Content.IE5\J8CY1I3J\MC9003984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476672"/>
            <a:ext cx="1837030" cy="9217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79510" y="1916832"/>
          <a:ext cx="8784980" cy="28083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6996"/>
                <a:gridCol w="1756996"/>
                <a:gridCol w="1756996"/>
                <a:gridCol w="1756996"/>
                <a:gridCol w="1756996"/>
              </a:tblGrid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PRODUKTY</a:t>
                      </a:r>
                      <a:r>
                        <a:rPr lang="cs-CZ" b="1" baseline="0" dirty="0" smtClean="0">
                          <a:solidFill>
                            <a:srgbClr val="FF0000"/>
                          </a:solidFill>
                        </a:rPr>
                        <a:t> Z ROPY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BENZÍN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PETROLEJ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PLYNOVÝ OLEJ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FF0000"/>
                          </a:solidFill>
                        </a:rPr>
                        <a:t>MAZACÍ OLEJ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OBSAH </a:t>
                      </a:r>
                      <a:r>
                        <a:rPr lang="cs-CZ" sz="2000" b="1" dirty="0" smtClean="0"/>
                        <a:t>                 V </a:t>
                      </a:r>
                      <a:r>
                        <a:rPr lang="cs-CZ" sz="2000" b="1" dirty="0" smtClean="0"/>
                        <a:t>ROPĚ V %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12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16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35</a:t>
                      </a:r>
                      <a:endParaRPr lang="cs-CZ" sz="3200" b="1" dirty="0"/>
                    </a:p>
                  </a:txBody>
                  <a:tcPr/>
                </a:tc>
              </a:tr>
              <a:tr h="936104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POTŘEBA V %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45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35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3</a:t>
                      </a:r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7668344" cy="12192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/>
              <a:t>Produkty zpracování ropy a jejich </a:t>
            </a:r>
            <a:r>
              <a:rPr lang="cs-CZ" b="1" u="sng" dirty="0" smtClean="0"/>
              <a:t>potřeba</a:t>
            </a:r>
            <a:endParaRPr lang="cs-CZ" b="1" u="sng" dirty="0"/>
          </a:p>
        </p:txBody>
      </p:sp>
      <p:pic>
        <p:nvPicPr>
          <p:cNvPr id="2050" name="Picture 2" descr="C:\Users\admin\AppData\Local\Microsoft\Windows\Temporary Internet Files\Content.IE5\J8CY1I3J\MC9003984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6970" y="476672"/>
            <a:ext cx="1837030" cy="92171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331640" y="5157192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Co vyplývá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            z </a:t>
            </a:r>
            <a:r>
              <a:rPr lang="cs-CZ" sz="2800" b="1" dirty="0" smtClean="0">
                <a:solidFill>
                  <a:srgbClr val="FF0000"/>
                </a:solidFill>
              </a:rPr>
              <a:t>uvedené tabulky?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Kapalné palivo získávané </a:t>
            </a:r>
            <a:r>
              <a:rPr lang="cs-CZ" b="1" u="sng" dirty="0" smtClean="0"/>
              <a:t>frakční destilací ropy </a:t>
            </a:r>
            <a:r>
              <a:rPr lang="cs-CZ" b="1" dirty="0" smtClean="0"/>
              <a:t>nebo </a:t>
            </a:r>
            <a:r>
              <a:rPr lang="cs-CZ" b="1" u="sng" dirty="0" smtClean="0"/>
              <a:t>krakováním</a:t>
            </a:r>
          </a:p>
          <a:p>
            <a:r>
              <a:rPr lang="cs-CZ" b="1" u="sng" dirty="0" smtClean="0"/>
              <a:t>Krakování</a:t>
            </a:r>
            <a:r>
              <a:rPr lang="cs-CZ" b="1" dirty="0" smtClean="0"/>
              <a:t> – štěpení uhlovodíků s dlouhým řetězcem na uhlovodíky s řetězcem kratším</a:t>
            </a:r>
          </a:p>
          <a:p>
            <a:r>
              <a:rPr lang="cs-CZ" b="1" dirty="0" smtClean="0"/>
              <a:t>- probíhá za vyšší teploty a přítomnosti katalyzátorů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u="sng" dirty="0" smtClean="0"/>
              <a:t>Benzín </a:t>
            </a:r>
            <a:endParaRPr lang="cs-CZ" sz="6600" b="1" u="sng" dirty="0"/>
          </a:p>
        </p:txBody>
      </p:sp>
      <p:pic>
        <p:nvPicPr>
          <p:cNvPr id="3074" name="Picture 2" descr="C:\Users\admin\AppData\Local\Microsoft\Windows\Temporary Internet Files\Content.IE5\1RI9AKOU\MC9001497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077072"/>
            <a:ext cx="1798622" cy="2367481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95536" y="4869160"/>
            <a:ext cx="35283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Vysvětli pojem katalyzátor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4077072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>
                <a:solidFill>
                  <a:srgbClr val="0070C0"/>
                </a:solidFill>
              </a:rPr>
              <a:t>V učebnici si prohlédni krakování </a:t>
            </a:r>
            <a:r>
              <a:rPr lang="cs-CZ" sz="2400" b="1" i="1" dirty="0" err="1" smtClean="0">
                <a:solidFill>
                  <a:srgbClr val="0070C0"/>
                </a:solidFill>
              </a:rPr>
              <a:t>hexadekanu</a:t>
            </a:r>
            <a:endParaRPr lang="cs-CZ" sz="2400" b="1" i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63888" y="5373216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Napiš molekulové vzorce reagujících látek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79512" y="1524000"/>
            <a:ext cx="8280920" cy="4572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Kapalná směs uhlovodíků</a:t>
            </a:r>
          </a:p>
          <a:p>
            <a:r>
              <a:rPr lang="cs-CZ" sz="2800" dirty="0" smtClean="0"/>
              <a:t>Palivo spalovacích motorů</a:t>
            </a:r>
          </a:p>
          <a:p>
            <a:r>
              <a:rPr lang="cs-CZ" sz="2800" dirty="0" smtClean="0"/>
              <a:t>Hořlavý, zapaluje se elektrickou jiskrou</a:t>
            </a:r>
          </a:p>
          <a:p>
            <a:r>
              <a:rPr lang="cs-CZ" sz="2800" dirty="0" smtClean="0"/>
              <a:t>Při předčasném vznícení dochází ke „klepání motoru“</a:t>
            </a:r>
          </a:p>
          <a:p>
            <a:r>
              <a:rPr lang="cs-CZ" sz="2800" dirty="0" smtClean="0"/>
              <a:t>Čím je benzín kvalitnější a pro daný motor vhodnější, tím méně dochází k předčasnému samovznícení</a:t>
            </a:r>
          </a:p>
          <a:p>
            <a:r>
              <a:rPr lang="cs-CZ" sz="2800" dirty="0" smtClean="0"/>
              <a:t>Kvalita se hodnotí oktanovým číslem – čím je vyšší, tím je benzín kvalitnější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Benzín </a:t>
            </a:r>
            <a:endParaRPr lang="cs-CZ" sz="6000" b="1" u="sng" dirty="0"/>
          </a:p>
        </p:txBody>
      </p:sp>
      <p:pic>
        <p:nvPicPr>
          <p:cNvPr id="4099" name="Picture 3" descr="C:\Users\admin\AppData\Local\Microsoft\Windows\Temporary Internet Files\Content.IE5\1Q5492BT\MP9004425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88640"/>
            <a:ext cx="3419872" cy="22799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7251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Bezrozměrné číslo</a:t>
            </a:r>
          </a:p>
          <a:p>
            <a:r>
              <a:rPr lang="cs-CZ" sz="3200" dirty="0" smtClean="0"/>
              <a:t>Udává kvalitu benzínu</a:t>
            </a:r>
          </a:p>
          <a:p>
            <a:r>
              <a:rPr lang="cs-CZ" sz="3200" dirty="0" smtClean="0"/>
              <a:t>Zjišťuje se laboratorním porovnáváním vyrobeného benzínu se směsí 2 uhlovodíků – heptanem a upraveným oktanem</a:t>
            </a:r>
          </a:p>
          <a:p>
            <a:r>
              <a:rPr lang="cs-CZ" sz="3200" dirty="0" smtClean="0"/>
              <a:t>Např. </a:t>
            </a:r>
            <a:r>
              <a:rPr lang="cs-CZ" sz="3200" dirty="0" err="1" smtClean="0"/>
              <a:t>Natural</a:t>
            </a:r>
            <a:r>
              <a:rPr lang="cs-CZ" sz="3200" dirty="0" smtClean="0"/>
              <a:t> 98 má stejné vlastnosti jako směs z 98 dílů oktanu a 2 dílů heptanu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/>
              <a:t>Oktanové číslo</a:t>
            </a:r>
            <a:endParaRPr lang="cs-CZ" sz="6000" b="1" u="sng" dirty="0"/>
          </a:p>
        </p:txBody>
      </p:sp>
      <p:pic>
        <p:nvPicPr>
          <p:cNvPr id="5122" name="Picture 2" descr="C:\Users\admin\AppData\Local\Microsoft\Windows\Temporary Internet Files\Content.IE5\1RI9AKOU\MC9001497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20688"/>
            <a:ext cx="1798622" cy="236748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Součástka auta</a:t>
            </a:r>
          </a:p>
          <a:p>
            <a:r>
              <a:rPr lang="cs-CZ" sz="3200" dirty="0" smtClean="0"/>
              <a:t>Zařízení, které zmenšuje množství jedovatých zplodin</a:t>
            </a:r>
          </a:p>
          <a:p>
            <a:r>
              <a:rPr lang="cs-CZ" sz="3200" dirty="0" smtClean="0"/>
              <a:t>Válec s keramickou mřížkou potaženou </a:t>
            </a:r>
            <a:r>
              <a:rPr lang="cs-CZ" sz="3200" dirty="0" err="1" smtClean="0"/>
              <a:t>Pt</a:t>
            </a:r>
            <a:r>
              <a:rPr lang="cs-CZ" sz="3200" dirty="0" smtClean="0"/>
              <a:t> nebo </a:t>
            </a:r>
            <a:r>
              <a:rPr lang="cs-CZ" sz="3200" dirty="0" err="1" smtClean="0"/>
              <a:t>Pd</a:t>
            </a:r>
            <a:endParaRPr lang="cs-CZ" sz="3200" dirty="0" smtClean="0"/>
          </a:p>
          <a:p>
            <a:r>
              <a:rPr lang="cs-CZ" sz="3200" dirty="0" smtClean="0"/>
              <a:t>Na povrchu těchto kovů dochází k přeměně jedovatých látek na méně škodlivé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u="sng" dirty="0" smtClean="0"/>
              <a:t>Automobilový katalyzátor</a:t>
            </a:r>
            <a:endParaRPr lang="cs-CZ" sz="4800" b="1" u="sng" dirty="0"/>
          </a:p>
        </p:txBody>
      </p:sp>
      <p:pic>
        <p:nvPicPr>
          <p:cNvPr id="6146" name="Picture 2" descr="C:\Users\admin\AppData\Local\Microsoft\Windows\Temporary Internet Files\Content.IE5\IK1ZDJ6M\MC90023446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013176"/>
            <a:ext cx="2732638" cy="14621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763688" y="3374742"/>
          <a:ext cx="5976664" cy="2434091"/>
        </p:xfrm>
        <a:graphic>
          <a:graphicData uri="http://schemas.openxmlformats.org/drawingml/2006/table">
            <a:tbl>
              <a:tblPr firstRow="1" firstCol="1" bandRow="1"/>
              <a:tblGrid>
                <a:gridCol w="874077"/>
                <a:gridCol w="131277"/>
                <a:gridCol w="4971310"/>
              </a:tblGrid>
              <a:tr h="145263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206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Použité obrázky jsou z galerie Microsoft Office.</a:t>
                      </a:r>
                      <a:endParaRPr lang="cs-CZ" sz="1100" dirty="0">
                        <a:solidFill>
                          <a:srgbClr val="00206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12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12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06084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148</TotalTime>
  <Words>297</Words>
  <Application>Microsoft Office PowerPoint</Application>
  <PresentationFormat>Předvádění na obrazovce (4:3)</PresentationFormat>
  <Paragraphs>83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Papír</vt:lpstr>
      <vt:lpstr>Snímek 1</vt:lpstr>
      <vt:lpstr>Benzín</vt:lpstr>
      <vt:lpstr>Produkty zpracování ropy a jejich potřeba</vt:lpstr>
      <vt:lpstr>Benzín </vt:lpstr>
      <vt:lpstr>Benzín </vt:lpstr>
      <vt:lpstr>Oktanové číslo</vt:lpstr>
      <vt:lpstr>Automobilový katalyzátor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ARENY</dc:title>
  <dc:creator>admin</dc:creator>
  <cp:lastModifiedBy>Dum</cp:lastModifiedBy>
  <cp:revision>18</cp:revision>
  <dcterms:created xsi:type="dcterms:W3CDTF">2013-04-08T19:19:27Z</dcterms:created>
  <dcterms:modified xsi:type="dcterms:W3CDTF">2013-04-23T16:05:18Z</dcterms:modified>
</cp:coreProperties>
</file>