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0" r:id="rId2"/>
    <p:sldId id="259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3" Type="http://schemas.openxmlformats.org/officeDocument/2006/relationships/hyperlink" Target="http://cs.wikipedia.org/wiki/Soubor:Largest_ever_Ozone_hole_sept2000.jpg" TargetMode="External"/><Relationship Id="rId7" Type="http://schemas.openxmlformats.org/officeDocument/2006/relationships/image" Target="../media/image3.jpeg"/><Relationship Id="rId2" Type="http://schemas.openxmlformats.org/officeDocument/2006/relationships/hyperlink" Target="http://cs.wikipedia.org/wiki/Soubor:Chlorofluorocarbons_(space-filling_representation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Vinyl-chloride-3D-vdW.png" TargetMode="External"/><Relationship Id="rId5" Type="http://schemas.openxmlformats.org/officeDocument/2006/relationships/hyperlink" Target="http://cs.wikipedia.org/wiki/Soubor:Teflon_structure.PNG" TargetMode="External"/><Relationship Id="rId4" Type="http://schemas.openxmlformats.org/officeDocument/2006/relationships/hyperlink" Target="http://cs.wikipedia.org/wiki/Soubor:Mol_geom_CCl4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VY_32_INOVACE_13A_10_Deriváty uhlovodíků a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halogenderiváty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13A_CH9.roč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17.4.2013 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deriváty uhlovodíků, jejich rozdělením a prvními zástupci -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halogenderiváty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DUM slouží také k zápisu.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221088"/>
            <a:ext cx="8305800" cy="1152128"/>
          </a:xfrm>
        </p:spPr>
        <p:txBody>
          <a:bodyPr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Látky odvozené od uhlovodíků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9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Deriváty uhlovodíků</a:t>
            </a:r>
            <a:endParaRPr lang="cs-CZ" sz="9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Organické sloučeniny, které na rozdíl od klasických uhlovodíků obsahují kromě C a H další prvky jako je O, N, S, P, halogeny a jiné </a:t>
            </a:r>
          </a:p>
          <a:p>
            <a:endParaRPr lang="cs-CZ" dirty="0" smtClean="0"/>
          </a:p>
          <a:p>
            <a:r>
              <a:rPr lang="cs-CZ" dirty="0" smtClean="0"/>
              <a:t>Jednotlivé skupiny derivátů obsahují charakteristické takzvané funkční skupiny</a:t>
            </a:r>
          </a:p>
          <a:p>
            <a:endParaRPr lang="cs-CZ" dirty="0" smtClean="0"/>
          </a:p>
          <a:p>
            <a:r>
              <a:rPr lang="cs-CZ" dirty="0" smtClean="0"/>
              <a:t>Deriváty odvodíme z uhlovodíků náhradou jednoho či více atomů vodíku </a:t>
            </a:r>
            <a:r>
              <a:rPr lang="cs-CZ" b="1" dirty="0" smtClean="0"/>
              <a:t>charakteristickou skupinou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Deriváty uhlovodíků</a:t>
            </a:r>
            <a:endParaRPr lang="cs-CZ" sz="5400" b="1" u="sng" dirty="0"/>
          </a:p>
        </p:txBody>
      </p:sp>
      <p:pic>
        <p:nvPicPr>
          <p:cNvPr id="1026" name="Picture 2" descr="C:\Users\admin\AppData\Local\Microsoft\Windows\Temporary Internet Files\Content.IE5\JFU6SW4V\MC9002788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332656"/>
            <a:ext cx="1010634" cy="179323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788024" y="2780928"/>
            <a:ext cx="3312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Pojmenuj zmiňované prvky a vyjmenuj halogeny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/>
              <a:t>Uhlovodíkový zbytek</a:t>
            </a:r>
            <a:endParaRPr lang="cs-CZ" sz="6000" b="1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402832" cy="4572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Odtržením </a:t>
            </a:r>
            <a:r>
              <a:rPr lang="cs-CZ" sz="4400" dirty="0" smtClean="0"/>
              <a:t>1 </a:t>
            </a:r>
            <a:r>
              <a:rPr lang="cs-CZ" sz="3200" dirty="0" smtClean="0"/>
              <a:t>nebo více vodíků vznikne nejprve uhlovodíkový zbytek = </a:t>
            </a:r>
            <a:r>
              <a:rPr lang="cs-CZ" sz="3200" u="sng" dirty="0" smtClean="0"/>
              <a:t>volný radikál</a:t>
            </a:r>
          </a:p>
          <a:p>
            <a:endParaRPr lang="cs-CZ" sz="3200" u="sng" dirty="0" smtClean="0"/>
          </a:p>
          <a:p>
            <a:r>
              <a:rPr lang="cs-CZ" sz="3200" u="sng" smtClean="0"/>
              <a:t>Uhlovodíkové  </a:t>
            </a:r>
            <a:r>
              <a:rPr lang="cs-CZ" sz="3200" u="sng" dirty="0" smtClean="0"/>
              <a:t>zbytky</a:t>
            </a:r>
            <a:r>
              <a:rPr lang="cs-CZ" sz="3200" dirty="0" smtClean="0"/>
              <a:t> – mají v názvu koncovku </a:t>
            </a:r>
            <a:r>
              <a:rPr lang="cs-CZ" sz="4000" dirty="0" smtClean="0">
                <a:solidFill>
                  <a:srgbClr val="FFFF00"/>
                </a:solidFill>
              </a:rPr>
              <a:t>-</a:t>
            </a:r>
            <a:r>
              <a:rPr lang="cs-CZ" sz="4000" dirty="0" err="1" smtClean="0">
                <a:solidFill>
                  <a:srgbClr val="FFFF00"/>
                </a:solidFill>
              </a:rPr>
              <a:t>yl</a:t>
            </a:r>
            <a:endParaRPr lang="cs-CZ" sz="3200" u="sng" dirty="0">
              <a:solidFill>
                <a:srgbClr val="FFFF00"/>
              </a:solidFill>
            </a:endParaRPr>
          </a:p>
        </p:txBody>
      </p:sp>
      <p:pic>
        <p:nvPicPr>
          <p:cNvPr id="5" name="Zástupný symbol pro obsah 4" descr="Alkyl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7038274" y="1484784"/>
            <a:ext cx="1566174" cy="2088232"/>
          </a:xfrm>
        </p:spPr>
      </p:pic>
      <p:cxnSp>
        <p:nvCxnSpPr>
          <p:cNvPr id="7" name="Přímá spojovací čára 6"/>
          <p:cNvCxnSpPr/>
          <p:nvPr/>
        </p:nvCxnSpPr>
        <p:spPr>
          <a:xfrm>
            <a:off x="8388424" y="2492896"/>
            <a:ext cx="432048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148064" y="213285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H-C-H</a:t>
            </a:r>
            <a:endParaRPr lang="cs-CZ" sz="2800" b="1" dirty="0">
              <a:solidFill>
                <a:schemeClr val="bg1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flipV="1">
            <a:off x="5724128" y="1916832"/>
            <a:ext cx="0" cy="288032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796136" y="2564904"/>
            <a:ext cx="0" cy="288032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508104" y="155679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H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2852936"/>
            <a:ext cx="439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H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76056" y="3429000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Methan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452320" y="3717032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Methyl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20072" y="4581128"/>
            <a:ext cx="32403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Vytvoř strukturní vzorce a pojmenuj radikály vzniklé od </a:t>
            </a:r>
            <a:r>
              <a:rPr lang="cs-CZ" sz="2400" b="1" dirty="0" err="1" smtClean="0">
                <a:solidFill>
                  <a:srgbClr val="FFC000"/>
                </a:solidFill>
              </a:rPr>
              <a:t>ethanu</a:t>
            </a:r>
            <a:r>
              <a:rPr lang="cs-CZ" sz="2400" b="1" dirty="0" smtClean="0">
                <a:solidFill>
                  <a:srgbClr val="FFC000"/>
                </a:solidFill>
              </a:rPr>
              <a:t> a propanu</a:t>
            </a:r>
            <a:endParaRPr lang="cs-CZ" sz="24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/>
              <a:t>Deriváty uhlovodíků</a:t>
            </a:r>
            <a:endParaRPr lang="cs-CZ" sz="6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524000"/>
            <a:ext cx="4464496" cy="4572000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Potom se na uvolněnou vazbu naváže jiný prvek nebo skupina prvků – funkční skupina</a:t>
            </a:r>
          </a:p>
          <a:p>
            <a:endParaRPr lang="cs-CZ" sz="2800" dirty="0" smtClean="0"/>
          </a:p>
          <a:p>
            <a:r>
              <a:rPr lang="cs-CZ" sz="3600" b="1" dirty="0" smtClean="0">
                <a:solidFill>
                  <a:srgbClr val="FFC000"/>
                </a:solidFill>
              </a:rPr>
              <a:t>Jsou látky vzniklé náhradou </a:t>
            </a:r>
            <a:r>
              <a:rPr lang="cs-CZ" sz="5200" b="1" dirty="0" smtClean="0">
                <a:solidFill>
                  <a:srgbClr val="FFC000"/>
                </a:solidFill>
              </a:rPr>
              <a:t>1</a:t>
            </a:r>
            <a:r>
              <a:rPr lang="cs-CZ" sz="3600" b="1" dirty="0" smtClean="0">
                <a:solidFill>
                  <a:srgbClr val="FFC000"/>
                </a:solidFill>
              </a:rPr>
              <a:t> nebo více atomů vodíku jiným prvkem nebo skupinou prvků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32040" y="1628800"/>
            <a:ext cx="3779912" cy="4427984"/>
          </a:xfrm>
        </p:spPr>
        <p:txBody>
          <a:bodyPr>
            <a:normAutofit fontScale="92500" lnSpcReduction="10000"/>
          </a:bodyPr>
          <a:lstStyle/>
          <a:p>
            <a:r>
              <a:rPr lang="cs-CZ" sz="3000" b="1" u="sng" dirty="0" smtClean="0"/>
              <a:t>Mezi deriváty patří:</a:t>
            </a:r>
          </a:p>
          <a:p>
            <a:r>
              <a:rPr lang="cs-CZ" b="1" u="sng" dirty="0" err="1" smtClean="0">
                <a:solidFill>
                  <a:srgbClr val="FF0000"/>
                </a:solidFill>
              </a:rPr>
              <a:t>Halogenderiváty</a:t>
            </a:r>
            <a:endParaRPr lang="cs-CZ" b="1" u="sng" dirty="0" smtClean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rgbClr val="FF0000"/>
                </a:solidFill>
              </a:rPr>
              <a:t>Kyslíkaté deriváty</a:t>
            </a:r>
          </a:p>
          <a:p>
            <a:r>
              <a:rPr lang="cs-CZ" dirty="0" smtClean="0"/>
              <a:t>Alkoholy a fenoly</a:t>
            </a:r>
          </a:p>
          <a:p>
            <a:r>
              <a:rPr lang="cs-CZ" dirty="0" smtClean="0"/>
              <a:t>Karboxylové kyseliny</a:t>
            </a:r>
          </a:p>
          <a:p>
            <a:r>
              <a:rPr lang="cs-CZ" dirty="0" smtClean="0"/>
              <a:t>Aldehydy a ketony</a:t>
            </a:r>
          </a:p>
          <a:p>
            <a:r>
              <a:rPr lang="cs-CZ" dirty="0" smtClean="0"/>
              <a:t>Estery </a:t>
            </a:r>
          </a:p>
          <a:p>
            <a:endParaRPr lang="cs-CZ" dirty="0"/>
          </a:p>
        </p:txBody>
      </p:sp>
      <p:pic>
        <p:nvPicPr>
          <p:cNvPr id="1026" name="Picture 2" descr="C:\Users\admin\AppData\Local\Microsoft\Windows\Temporary Internet Files\Content.IE5\1RI9AKOU\MP9003901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4725144"/>
            <a:ext cx="2520280" cy="179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err="1" smtClean="0"/>
              <a:t>Halogenderiváty</a:t>
            </a:r>
            <a:r>
              <a:rPr lang="cs-CZ" sz="5400" b="1" u="sng" dirty="0" smtClean="0"/>
              <a:t> 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524000"/>
            <a:ext cx="4536504" cy="457200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= halogenové deriváty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Odvozené od uhlovodíků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Vzniklé náhradou 1 nebo více atomů vodíku halogenovým prvkem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" name="Zástupný symbol pro obsah 4" descr="200px-Chlorofluorocarbons_(space-filling_representation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412776"/>
            <a:ext cx="3163168" cy="3163168"/>
          </a:xfrm>
        </p:spPr>
      </p:pic>
      <p:sp>
        <p:nvSpPr>
          <p:cNvPr id="6" name="TextovéPole 5"/>
          <p:cNvSpPr txBox="1"/>
          <p:nvPr/>
        </p:nvSpPr>
        <p:spPr>
          <a:xfrm>
            <a:off x="5004048" y="5013176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Zkuste napsat molekulové vzorce vyobrazených molekul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admin\AppData\Local\Microsoft\Windows\Temporary Internet Files\Content.IE5\FHTPFQ8J\MM900297096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5445224"/>
            <a:ext cx="1057275" cy="1200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Nejčastěji </a:t>
            </a:r>
            <a:r>
              <a:rPr lang="cs-CZ" sz="2800" dirty="0" err="1" smtClean="0">
                <a:solidFill>
                  <a:srgbClr val="002060"/>
                </a:solidFill>
              </a:rPr>
              <a:t>halogenderiváty</a:t>
            </a:r>
            <a:r>
              <a:rPr lang="cs-CZ" sz="2800" dirty="0" smtClean="0">
                <a:solidFill>
                  <a:srgbClr val="002060"/>
                </a:solidFill>
              </a:rPr>
              <a:t> vznikají reakcí, která se označuje jako </a:t>
            </a:r>
            <a:r>
              <a:rPr lang="cs-CZ" sz="2800" b="1" u="sng" dirty="0" smtClean="0">
                <a:solidFill>
                  <a:srgbClr val="002060"/>
                </a:solidFill>
              </a:rPr>
              <a:t>halogenace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CH</a:t>
            </a:r>
            <a:r>
              <a:rPr lang="cs-CZ" sz="2800" b="1" baseline="-25000" dirty="0" smtClean="0">
                <a:solidFill>
                  <a:srgbClr val="002060"/>
                </a:solidFill>
              </a:rPr>
              <a:t>2 </a:t>
            </a:r>
            <a:r>
              <a:rPr lang="cs-CZ" sz="2800" b="1" dirty="0" smtClean="0">
                <a:solidFill>
                  <a:srgbClr val="002060"/>
                </a:solidFill>
              </a:rPr>
              <a:t>= </a:t>
            </a:r>
            <a:r>
              <a:rPr lang="cs-CZ" sz="2800" b="1" dirty="0" err="1" smtClean="0">
                <a:solidFill>
                  <a:srgbClr val="002060"/>
                </a:solidFill>
              </a:rPr>
              <a:t>CH</a:t>
            </a:r>
            <a:r>
              <a:rPr lang="cs-CZ" sz="2800" b="1" baseline="-25000" dirty="0" err="1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 + Br</a:t>
            </a:r>
            <a:r>
              <a:rPr lang="cs-CZ" sz="2800" b="1" baseline="-25000" dirty="0" smtClean="0">
                <a:solidFill>
                  <a:srgbClr val="002060"/>
                </a:solidFill>
              </a:rPr>
              <a:t>2   </a:t>
            </a:r>
            <a:r>
              <a:rPr lang="cs-CZ" sz="3200" b="1" dirty="0" smtClean="0">
                <a:solidFill>
                  <a:srgbClr val="002060"/>
                </a:solidFill>
                <a:latin typeface="Times New Roman"/>
                <a:cs typeface="Times New Roman"/>
              </a:rPr>
              <a:t>→</a:t>
            </a:r>
            <a:r>
              <a:rPr lang="cs-CZ" sz="2800" b="1" dirty="0" smtClean="0">
                <a:solidFill>
                  <a:srgbClr val="002060"/>
                </a:solidFill>
                <a:latin typeface="Times New Roman"/>
                <a:cs typeface="Times New Roman"/>
              </a:rPr>
              <a:t>   CH</a:t>
            </a:r>
            <a:r>
              <a:rPr lang="cs-CZ" sz="2800" b="1" baseline="-250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  <a:latin typeface="Times New Roman"/>
                <a:cs typeface="Times New Roman"/>
              </a:rPr>
              <a:t> – </a:t>
            </a:r>
            <a:r>
              <a:rPr lang="cs-CZ" sz="2800" b="1" dirty="0" err="1" smtClean="0">
                <a:solidFill>
                  <a:srgbClr val="002060"/>
                </a:solidFill>
                <a:latin typeface="Times New Roman"/>
                <a:cs typeface="Times New Roman"/>
              </a:rPr>
              <a:t>CH</a:t>
            </a:r>
            <a:r>
              <a:rPr lang="cs-CZ" sz="2800" b="1" baseline="-25000" dirty="0" err="1" smtClean="0">
                <a:solidFill>
                  <a:srgbClr val="002060"/>
                </a:solidFill>
                <a:latin typeface="Times New Roman"/>
                <a:cs typeface="Times New Roman"/>
              </a:rPr>
              <a:t>2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Vznik </a:t>
            </a:r>
            <a:r>
              <a:rPr lang="cs-CZ" sz="5400" b="1" u="sng" dirty="0" err="1" smtClean="0"/>
              <a:t>halogenderivátů</a:t>
            </a:r>
            <a:endParaRPr lang="cs-CZ" sz="5400" b="1" u="sng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4283968" y="3429000"/>
            <a:ext cx="0" cy="36004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292080" y="3501008"/>
            <a:ext cx="0" cy="288032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067944" y="3861048"/>
            <a:ext cx="5774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Br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3861048"/>
            <a:ext cx="5774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Br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4581128"/>
            <a:ext cx="37444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K čemu dojde při halogenaci?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4509120"/>
            <a:ext cx="38164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Dojde k roztržení dvojné vazby a navázání halogenových prvků</a:t>
            </a:r>
            <a:endParaRPr lang="cs-CZ" sz="2800" b="1" dirty="0">
              <a:solidFill>
                <a:srgbClr val="92D050"/>
              </a:solidFill>
            </a:endParaRPr>
          </a:p>
        </p:txBody>
      </p:sp>
      <p:pic>
        <p:nvPicPr>
          <p:cNvPr id="3074" name="Picture 2" descr="C:\Users\admin\AppData\Local\Microsoft\Windows\Temporary Internet Files\Content.IE5\FHTPFQ8J\MM90029709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517232"/>
            <a:ext cx="1057275" cy="120015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300192" y="3429000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Dibromethan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rgbClr val="92D050"/>
                </a:solidFill>
              </a:rPr>
              <a:t>Freony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Obsahují aspoň 2 halogeny, 1 z nich je fluor</a:t>
            </a:r>
          </a:p>
          <a:p>
            <a:r>
              <a:rPr lang="cs-CZ" sz="2800" b="1" u="sng" dirty="0" smtClean="0"/>
              <a:t>Příklad: freon 12</a:t>
            </a:r>
          </a:p>
          <a:p>
            <a:r>
              <a:rPr lang="cs-CZ" sz="2800" dirty="0" smtClean="0"/>
              <a:t>CCl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F</a:t>
            </a:r>
            <a:r>
              <a:rPr lang="cs-CZ" sz="2800" baseline="-25000" dirty="0" smtClean="0"/>
              <a:t>2</a:t>
            </a:r>
            <a:endParaRPr lang="cs-CZ" sz="2800" dirty="0" smtClean="0"/>
          </a:p>
          <a:p>
            <a:r>
              <a:rPr lang="cs-CZ" sz="2800" dirty="0" err="1" smtClean="0"/>
              <a:t>Difluordichlormethan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Použití: hnací plyny sprejů, chladící kapaliny v ledničkách, mrazácích a dalších chladících zařízeních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52400"/>
            <a:ext cx="8712968" cy="1219200"/>
          </a:xfrm>
        </p:spPr>
        <p:txBody>
          <a:bodyPr>
            <a:noAutofit/>
          </a:bodyPr>
          <a:lstStyle/>
          <a:p>
            <a:r>
              <a:rPr lang="cs-CZ" b="1" u="sng" dirty="0" smtClean="0"/>
              <a:t>Příklady a použití </a:t>
            </a:r>
            <a:r>
              <a:rPr lang="cs-CZ" b="1" u="sng" dirty="0" err="1" smtClean="0"/>
              <a:t>halogenderivátů</a:t>
            </a:r>
            <a:endParaRPr lang="cs-CZ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10001" y="3025502"/>
            <a:ext cx="3240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Sestav strukturní vzorec látky: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admin\AppData\Local\Microsoft\Windows\Temporary Internet Files\Content.IE5\VFK6XQHI\MM90029709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5157192"/>
            <a:ext cx="1057275" cy="1200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27240"/>
          </a:xfrm>
        </p:spPr>
        <p:txBody>
          <a:bodyPr/>
          <a:lstStyle/>
          <a:p>
            <a:r>
              <a:rPr lang="cs-CZ" dirty="0" smtClean="0"/>
              <a:t> </a:t>
            </a:r>
            <a:r>
              <a:rPr lang="cs-CZ" sz="2800" dirty="0" smtClean="0"/>
              <a:t>plyny nebo </a:t>
            </a:r>
            <a:r>
              <a:rPr lang="cs-CZ" sz="2800" dirty="0" err="1" smtClean="0"/>
              <a:t>nízkovroucí</a:t>
            </a:r>
            <a:r>
              <a:rPr lang="cs-CZ" sz="2800" dirty="0" smtClean="0"/>
              <a:t> kapaliny</a:t>
            </a:r>
          </a:p>
          <a:p>
            <a:r>
              <a:rPr lang="cs-CZ" sz="2800" dirty="0" smtClean="0"/>
              <a:t>jsou bezbarvé, bez zápachu, nehořlavé a při vdechováni nejsou jedovaté</a:t>
            </a:r>
          </a:p>
          <a:p>
            <a:r>
              <a:rPr lang="cs-CZ" sz="2800" dirty="0" smtClean="0"/>
              <a:t>jsou to výborné izolanty a rozpouštědla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/>
              <a:t>Vlastnosti freonů</a:t>
            </a:r>
            <a:endParaRPr lang="cs-CZ" sz="4800" b="1" u="sng" dirty="0"/>
          </a:p>
        </p:txBody>
      </p:sp>
      <p:pic>
        <p:nvPicPr>
          <p:cNvPr id="5122" name="Picture 2" descr="C:\Users\admin\Pictures\200px-Largest_ever_Ozone_hole_sept20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645024"/>
            <a:ext cx="2736304" cy="27363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563888" y="3212976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Co naznačuje tento obrázek?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9584" y="4077072"/>
            <a:ext cx="37444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Freony způsobují poškození ozonové vrstvy, vznik tzv. ozonové díry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6021288"/>
            <a:ext cx="5652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Co to je ozonosféra a proč je důležitá?</a:t>
            </a:r>
            <a:endParaRPr lang="cs-CZ" sz="24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/>
              <a:t>Tetrachlormethan</a:t>
            </a:r>
            <a:endParaRPr lang="cs-CZ" sz="2800" b="1" u="sng" dirty="0" smtClean="0"/>
          </a:p>
          <a:p>
            <a:r>
              <a:rPr lang="cs-CZ" sz="2800" dirty="0" smtClean="0"/>
              <a:t>Rozpouštědlo</a:t>
            </a:r>
          </a:p>
          <a:p>
            <a:r>
              <a:rPr lang="cs-CZ" sz="2800" dirty="0" smtClean="0"/>
              <a:t>Zdraví škodlivý, </a:t>
            </a:r>
          </a:p>
          <a:p>
            <a:r>
              <a:rPr lang="cs-CZ" sz="2800" dirty="0" smtClean="0"/>
              <a:t>Ovlivňuje CNS</a:t>
            </a:r>
          </a:p>
          <a:p>
            <a:endParaRPr lang="cs-CZ" sz="2800" dirty="0" smtClean="0"/>
          </a:p>
          <a:p>
            <a:r>
              <a:rPr lang="cs-CZ" sz="2800" b="1" u="sng" dirty="0" err="1" smtClean="0"/>
              <a:t>Tetrafluorethylen</a:t>
            </a:r>
            <a:r>
              <a:rPr lang="cs-CZ" sz="2800" b="1" u="sng" dirty="0" smtClean="0"/>
              <a:t> </a:t>
            </a:r>
          </a:p>
          <a:p>
            <a:r>
              <a:rPr lang="cs-CZ" sz="2800" dirty="0" smtClean="0"/>
              <a:t>Surovina pro výrobu teflonu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/>
              <a:t>Další </a:t>
            </a:r>
            <a:r>
              <a:rPr lang="cs-CZ" sz="4800" b="1" u="sng" dirty="0" err="1" smtClean="0"/>
              <a:t>halogenderiváty</a:t>
            </a:r>
            <a:endParaRPr lang="cs-CZ" sz="4800" b="1" u="sng" dirty="0"/>
          </a:p>
        </p:txBody>
      </p:sp>
      <p:pic>
        <p:nvPicPr>
          <p:cNvPr id="4" name="Obrázek 3" descr="Mol_geom_CCl4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1412776"/>
            <a:ext cx="2088232" cy="2088232"/>
          </a:xfrm>
          <a:prstGeom prst="rect">
            <a:avLst/>
          </a:prstGeom>
        </p:spPr>
      </p:pic>
      <p:pic>
        <p:nvPicPr>
          <p:cNvPr id="5" name="Obrázek 4" descr="Teflon_structure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87624" y="5085184"/>
            <a:ext cx="1600200" cy="140017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084168" y="3573016"/>
            <a:ext cx="36004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u="sng" dirty="0" smtClean="0">
                <a:latin typeface="Times New Roman" pitchFamily="18" charset="0"/>
                <a:cs typeface="Times New Roman" pitchFamily="18" charset="0"/>
              </a:rPr>
              <a:t>Vinylchlorid -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Výroba PVC - polyvinylchlorid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 descr="200px-Vinyl-chloride-3D-vdW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72200" y="5013176"/>
            <a:ext cx="1905000" cy="1600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836712"/>
            <a:ext cx="42484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FF0000"/>
                </a:solidFill>
              </a:rPr>
              <a:t>Vytvoř molekulové vzorce uvedených látek</a:t>
            </a:r>
            <a:endParaRPr lang="cs-CZ" sz="3600" b="1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1916832"/>
            <a:ext cx="40324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Jaký má účinek narušení ozonové vrstvy na lidské zdraví?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293096"/>
            <a:ext cx="4104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00B0F0"/>
                </a:solidFill>
              </a:rPr>
              <a:t>Jak se proti tomu můžeme bránit?</a:t>
            </a:r>
            <a:endParaRPr lang="cs-CZ" sz="3600" b="1" i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4437112"/>
            <a:ext cx="331236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Zopakuj si názvy jednotlivých </a:t>
            </a:r>
            <a:r>
              <a:rPr lang="cs-CZ" sz="2800" b="1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halogenderivátů</a:t>
            </a:r>
            <a:r>
              <a:rPr lang="cs-CZ" sz="2800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a jejich použití</a:t>
            </a:r>
            <a:endParaRPr lang="cs-CZ" sz="2800" b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146" name="Picture 2" descr="C:\Users\admin\AppData\Local\Microsoft\Windows\Temporary Internet Files\Content.IE5\VFK6XQHI\MM90029709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5445224"/>
            <a:ext cx="1057275" cy="1200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187624" y="3068959"/>
          <a:ext cx="6984776" cy="3499610"/>
        </p:xfrm>
        <a:graphic>
          <a:graphicData uri="http://schemas.openxmlformats.org/drawingml/2006/table">
            <a:tbl>
              <a:tblPr firstRow="1" firstCol="1" bandRow="1"/>
              <a:tblGrid>
                <a:gridCol w="1021511"/>
                <a:gridCol w="153421"/>
                <a:gridCol w="5809844"/>
              </a:tblGrid>
              <a:tr h="24535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MAKSIM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16.4.2013].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http://cs.wikipedia.org/wiki/Soubor:Chlorofluorocarbons_(space-filling_representation).jpg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ORIGINAL UPLOADER WAS DEGLR6328 AT EN.WIKIPEDIA. </a:t>
                      </a:r>
                      <a:r>
                        <a:rPr kumimoji="0" lang="cs-CZ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</a:t>
                      </a:r>
                      <a:r>
                        <a:rPr kumimoji="0" lang="cs-CZ" sz="1100" b="0" i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wikipedie.cz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16.4.2013]. Dostupný na WWW: 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http://cs.wikipedia.org/wiki/Soubor:Largest_ever_Ozone_hole_sept2000.jpg</a:t>
                      </a: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ORIGINAL UPLOADER WAS AVITEK AT CS.WIKIPEDIA. </a:t>
                      </a:r>
                      <a:r>
                        <a:rPr kumimoji="0" lang="cs-CZ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</a:t>
                      </a:r>
                      <a:r>
                        <a:rPr kumimoji="0" lang="cs-CZ" sz="1100" b="0" i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wikipedie.cz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16.4.2013]. Dostupný na WWW: 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http://cs.wikipedia.org/wiki/Soubor:Mol_geom_CCl4.PNG</a:t>
                      </a: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SMURRAYINCHESTER.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16.4.2013].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http://cs.wikipedia.org/wiki/Soubor:Teflon_structure.PNG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ESQUILO.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16.4.2013].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6"/>
                        </a:rPr>
                        <a:t>cs.wikipedia.org/wiki/Soubor:Vinyl-chloride-3D-vdW.png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rgbClr val="00206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Ostatní použité </a:t>
                      </a:r>
                      <a:r>
                        <a:rPr lang="cs-CZ" sz="1100" dirty="0" smtClean="0">
                          <a:solidFill>
                            <a:srgbClr val="00206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obrázky jsou z galerie Microsoft Office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230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230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84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274</TotalTime>
  <Words>379</Words>
  <Application>Microsoft Office PowerPoint</Application>
  <PresentationFormat>Předvádění na obrazovce (4:3)</PresentationFormat>
  <Paragraphs>118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Snímek 1</vt:lpstr>
      <vt:lpstr>Deriváty uhlovodíků</vt:lpstr>
      <vt:lpstr>Deriváty uhlovodíků</vt:lpstr>
      <vt:lpstr>Uhlovodíkový zbytek</vt:lpstr>
      <vt:lpstr>Deriváty uhlovodíků</vt:lpstr>
      <vt:lpstr>Halogenderiváty </vt:lpstr>
      <vt:lpstr>Vznik halogenderivátů</vt:lpstr>
      <vt:lpstr>Příklady a použití halogenderivátů</vt:lpstr>
      <vt:lpstr>Vlastnosti freonů</vt:lpstr>
      <vt:lpstr>Další halogenderiváty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ARENY</dc:title>
  <dc:creator>admin</dc:creator>
  <cp:lastModifiedBy>admin</cp:lastModifiedBy>
  <cp:revision>32</cp:revision>
  <dcterms:created xsi:type="dcterms:W3CDTF">2013-04-08T19:19:27Z</dcterms:created>
  <dcterms:modified xsi:type="dcterms:W3CDTF">2013-04-23T14:40:50Z</dcterms:modified>
</cp:coreProperties>
</file>