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9" r:id="rId3"/>
    <p:sldId id="261" r:id="rId4"/>
    <p:sldId id="263" r:id="rId5"/>
    <p:sldId id="265" r:id="rId6"/>
    <p:sldId id="267" r:id="rId7"/>
    <p:sldId id="269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6BBE7C-06D1-43E9-A66E-14B818953AD2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0950D1-2AFF-47A3-BD96-E1F71F799F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AE59-05BE-43ED-9791-FF83D146D8E0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75579-050B-4B78-BABB-9F75C097F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AE59-05BE-43ED-9791-FF83D146D8E0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75579-050B-4B78-BABB-9F75C097F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AE59-05BE-43ED-9791-FF83D146D8E0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75579-050B-4B78-BABB-9F75C097F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AE59-05BE-43ED-9791-FF83D146D8E0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75579-050B-4B78-BABB-9F75C097F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AE59-05BE-43ED-9791-FF83D146D8E0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75579-050B-4B78-BABB-9F75C097F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AE59-05BE-43ED-9791-FF83D146D8E0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75579-050B-4B78-BABB-9F75C097F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AE59-05BE-43ED-9791-FF83D146D8E0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75579-050B-4B78-BABB-9F75C097F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AE59-05BE-43ED-9791-FF83D146D8E0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75579-050B-4B78-BABB-9F75C097F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AE59-05BE-43ED-9791-FF83D146D8E0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75579-050B-4B78-BABB-9F75C097F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AE59-05BE-43ED-9791-FF83D146D8E0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75579-050B-4B78-BABB-9F75C097F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AE59-05BE-43ED-9791-FF83D146D8E0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75579-050B-4B78-BABB-9F75C097F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B2A53F2-4A0F-45B6-BA9E-1C891FBAE9D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0D9AC28-5808-43FD-95FD-DA7981E6EFF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tx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0DAE59-05BE-43ED-9791-FF83D146D8E0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275579-050B-4B78-BABB-9F75C097F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1536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366" name="Text Box 6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/>
                <a:t>CZ 1.07/1.4.00/21.1962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Základní škola, Lubnice, okres Znojmo, příspěvková organizace</a:t>
              </a:r>
            </a:p>
            <a:p>
              <a:pPr algn="ctr"/>
              <a:endParaRPr lang="cs-CZ" sz="2400" u="sng"/>
            </a:p>
            <a:p>
              <a:pPr algn="ctr"/>
              <a:r>
                <a:rPr lang="cs-CZ" sz="2400" u="sng"/>
                <a:t>Lubnice 20, 671 07 Uherčice, okres Znojmo, IČO 49438026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Tel.515298438, e-mail: zslub@mboxzn.cz</a:t>
              </a:r>
            </a:p>
          </p:txBody>
        </p:sp>
        <p:sp>
          <p:nvSpPr>
            <p:cNvPr id="15367" name="Text Box 7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 b="1" dirty="0"/>
                <a:t>Číslo DUM:  </a:t>
              </a:r>
              <a:r>
                <a:rPr lang="cs-CZ" sz="2400" b="1" dirty="0" smtClean="0"/>
                <a:t>VY_32_INOVACE_M3_07</a:t>
              </a:r>
              <a:r>
                <a:rPr lang="cs-CZ" sz="1800" b="1" dirty="0" smtClean="0"/>
                <a:t> </a:t>
              </a:r>
              <a:endParaRPr lang="cs-CZ" dirty="0"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437063"/>
            <a:ext cx="6400800" cy="1752600"/>
          </a:xfrm>
        </p:spPr>
        <p:txBody>
          <a:bodyPr/>
          <a:lstStyle/>
          <a:p>
            <a:r>
              <a:rPr lang="cs-CZ"/>
              <a:t>Mgr. Irena Smetanová</a:t>
            </a:r>
          </a:p>
          <a:p>
            <a:r>
              <a:rPr lang="cs-CZ"/>
              <a:t>ZŠ Lubnice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95288" y="1916113"/>
            <a:ext cx="8061325" cy="2043112"/>
          </a:xfrm>
        </p:spPr>
        <p:txBody>
          <a:bodyPr/>
          <a:lstStyle/>
          <a:p>
            <a:r>
              <a:rPr lang="cs-CZ" sz="4800" dirty="0"/>
              <a:t> </a:t>
            </a:r>
            <a:r>
              <a:rPr lang="cs-CZ" sz="4000" dirty="0"/>
              <a:t>Počítání do </a:t>
            </a:r>
            <a:r>
              <a:rPr lang="cs-CZ" sz="4000" dirty="0" smtClean="0"/>
              <a:t>tisíce po stovkách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3200" dirty="0"/>
              <a:t>Klíčová slova: </a:t>
            </a:r>
            <a:r>
              <a:rPr lang="cs-CZ" sz="2800" dirty="0"/>
              <a:t>čtení čísel, doplnění čísel, větší,  menší číslo </a:t>
            </a:r>
            <a:r>
              <a:rPr lang="cs-CZ" sz="2800" dirty="0" smtClean="0"/>
              <a:t>, </a:t>
            </a:r>
            <a:r>
              <a:rPr lang="cs-CZ" sz="3200" dirty="0" smtClean="0"/>
              <a:t>  </a:t>
            </a:r>
            <a:endParaRPr lang="cs-CZ" sz="3200" dirty="0"/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684213" y="33337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400" dirty="0">
                <a:solidFill>
                  <a:schemeClr val="tx2"/>
                </a:solidFill>
              </a:rPr>
              <a:t>Matematika </a:t>
            </a:r>
            <a:r>
              <a:rPr lang="cs-CZ" sz="4400" dirty="0" smtClean="0">
                <a:solidFill>
                  <a:schemeClr val="tx2"/>
                </a:solidFill>
              </a:rPr>
              <a:t>3. </a:t>
            </a:r>
            <a:r>
              <a:rPr lang="cs-CZ" sz="4400" dirty="0">
                <a:solidFill>
                  <a:schemeClr val="tx2"/>
                </a:solidFill>
              </a:rPr>
              <a:t>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820150" cy="452596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strana 4 – </a:t>
            </a:r>
            <a:r>
              <a:rPr lang="cs-CZ" dirty="0" smtClean="0"/>
              <a:t>čtení a zápis čísel znázorněných na  		            řádovém počitadle</a:t>
            </a:r>
            <a:r>
              <a:rPr lang="cs-CZ" dirty="0"/>
              <a:t>	</a:t>
            </a:r>
          </a:p>
          <a:p>
            <a:r>
              <a:rPr lang="cs-CZ" dirty="0"/>
              <a:t>strana 5 – </a:t>
            </a:r>
            <a:r>
              <a:rPr lang="cs-CZ" dirty="0" smtClean="0"/>
              <a:t>čtení čísel, určování jednotek, desítek, 	            stovek, tisíců</a:t>
            </a:r>
            <a:endParaRPr lang="cs-CZ" dirty="0"/>
          </a:p>
          <a:p>
            <a:r>
              <a:rPr lang="cs-CZ" dirty="0"/>
              <a:t>strana 6 – </a:t>
            </a:r>
            <a:r>
              <a:rPr lang="cs-CZ" dirty="0" smtClean="0"/>
              <a:t>řazení čísel podle velikosti</a:t>
            </a:r>
            <a:endParaRPr lang="cs-CZ" dirty="0"/>
          </a:p>
          <a:p>
            <a:r>
              <a:rPr lang="cs-CZ" dirty="0"/>
              <a:t>strana 7 – </a:t>
            </a:r>
            <a:r>
              <a:rPr lang="cs-CZ" dirty="0" smtClean="0"/>
              <a:t>porovnávání čísel, doplňování znaků  		            nerovnosti</a:t>
            </a:r>
            <a:endParaRPr lang="cs-CZ" dirty="0"/>
          </a:p>
          <a:p>
            <a:pPr>
              <a:buFontTx/>
              <a:buNone/>
            </a:pPr>
            <a:endParaRPr lang="cs-CZ" sz="2400" dirty="0"/>
          </a:p>
          <a:p>
            <a:pPr>
              <a:buFontTx/>
              <a:buNone/>
            </a:pPr>
            <a:r>
              <a:rPr lang="cs-CZ" sz="2400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Přečti a zapiš čísla, která jsou znázorněna na řádovém počitadle</a:t>
            </a:r>
          </a:p>
        </p:txBody>
      </p:sp>
      <p:sp>
        <p:nvSpPr>
          <p:cNvPr id="16400" name="Rectangle 16"/>
          <p:cNvSpPr>
            <a:spLocks noChangeArrowheads="1"/>
          </p:cNvSpPr>
          <p:nvPr/>
        </p:nvSpPr>
        <p:spPr bwMode="auto">
          <a:xfrm>
            <a:off x="684213" y="2708275"/>
            <a:ext cx="2303462" cy="360363"/>
          </a:xfrm>
          <a:prstGeom prst="rect">
            <a:avLst/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401" name="Rectangle 17"/>
          <p:cNvSpPr>
            <a:spLocks noChangeArrowheads="1"/>
          </p:cNvSpPr>
          <p:nvPr/>
        </p:nvSpPr>
        <p:spPr bwMode="auto">
          <a:xfrm>
            <a:off x="5867400" y="2708275"/>
            <a:ext cx="2303463" cy="3603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16402" name="Rectangle 18"/>
          <p:cNvSpPr>
            <a:spLocks noChangeArrowheads="1"/>
          </p:cNvSpPr>
          <p:nvPr/>
        </p:nvSpPr>
        <p:spPr bwMode="auto">
          <a:xfrm>
            <a:off x="611188" y="5661025"/>
            <a:ext cx="2303462" cy="3603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403" name="Rectangle 19"/>
          <p:cNvSpPr>
            <a:spLocks noChangeArrowheads="1"/>
          </p:cNvSpPr>
          <p:nvPr/>
        </p:nvSpPr>
        <p:spPr bwMode="auto">
          <a:xfrm>
            <a:off x="3203575" y="5661025"/>
            <a:ext cx="2448545" cy="360363"/>
          </a:xfrm>
          <a:prstGeom prst="rect">
            <a:avLst/>
          </a:prstGeom>
          <a:solidFill>
            <a:srgbClr val="FF00FF">
              <a:alpha val="86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6404" name="Rectangle 20"/>
          <p:cNvSpPr>
            <a:spLocks noChangeArrowheads="1"/>
          </p:cNvSpPr>
          <p:nvPr/>
        </p:nvSpPr>
        <p:spPr bwMode="auto">
          <a:xfrm>
            <a:off x="5940425" y="5661025"/>
            <a:ext cx="2303463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06" name="Rectangle 22"/>
          <p:cNvSpPr>
            <a:spLocks noChangeArrowheads="1"/>
          </p:cNvSpPr>
          <p:nvPr/>
        </p:nvSpPr>
        <p:spPr bwMode="auto">
          <a:xfrm>
            <a:off x="3276600" y="2708275"/>
            <a:ext cx="2303463" cy="360363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16407" name="Line 23"/>
          <p:cNvSpPr>
            <a:spLocks noChangeShapeType="1"/>
          </p:cNvSpPr>
          <p:nvPr/>
        </p:nvSpPr>
        <p:spPr bwMode="auto">
          <a:xfrm>
            <a:off x="755650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08" name="Line 24"/>
          <p:cNvSpPr>
            <a:spLocks noChangeShapeType="1"/>
          </p:cNvSpPr>
          <p:nvPr/>
        </p:nvSpPr>
        <p:spPr bwMode="auto">
          <a:xfrm>
            <a:off x="104298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09" name="Line 25"/>
          <p:cNvSpPr>
            <a:spLocks noChangeShapeType="1"/>
          </p:cNvSpPr>
          <p:nvPr/>
        </p:nvSpPr>
        <p:spPr bwMode="auto">
          <a:xfrm>
            <a:off x="1403350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0" name="Line 26"/>
          <p:cNvSpPr>
            <a:spLocks noChangeShapeType="1"/>
          </p:cNvSpPr>
          <p:nvPr/>
        </p:nvSpPr>
        <p:spPr bwMode="auto">
          <a:xfrm>
            <a:off x="1763713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1" name="Line 27"/>
          <p:cNvSpPr>
            <a:spLocks noChangeShapeType="1"/>
          </p:cNvSpPr>
          <p:nvPr/>
        </p:nvSpPr>
        <p:spPr bwMode="auto">
          <a:xfrm>
            <a:off x="212407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2" name="Line 28"/>
          <p:cNvSpPr>
            <a:spLocks noChangeShapeType="1"/>
          </p:cNvSpPr>
          <p:nvPr/>
        </p:nvSpPr>
        <p:spPr bwMode="auto">
          <a:xfrm>
            <a:off x="248443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3" name="Line 29"/>
          <p:cNvSpPr>
            <a:spLocks noChangeShapeType="1"/>
          </p:cNvSpPr>
          <p:nvPr/>
        </p:nvSpPr>
        <p:spPr bwMode="auto">
          <a:xfrm>
            <a:off x="2843213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4" name="Line 30"/>
          <p:cNvSpPr>
            <a:spLocks noChangeShapeType="1"/>
          </p:cNvSpPr>
          <p:nvPr/>
        </p:nvSpPr>
        <p:spPr bwMode="auto">
          <a:xfrm>
            <a:off x="755650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5" name="Line 31"/>
          <p:cNvSpPr>
            <a:spLocks noChangeShapeType="1"/>
          </p:cNvSpPr>
          <p:nvPr/>
        </p:nvSpPr>
        <p:spPr bwMode="auto">
          <a:xfrm>
            <a:off x="1042988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6" name="Line 32"/>
          <p:cNvSpPr>
            <a:spLocks noChangeShapeType="1"/>
          </p:cNvSpPr>
          <p:nvPr/>
        </p:nvSpPr>
        <p:spPr bwMode="auto">
          <a:xfrm>
            <a:off x="1403350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7" name="Line 33"/>
          <p:cNvSpPr>
            <a:spLocks noChangeShapeType="1"/>
          </p:cNvSpPr>
          <p:nvPr/>
        </p:nvSpPr>
        <p:spPr bwMode="auto">
          <a:xfrm>
            <a:off x="1763713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8" name="Line 34"/>
          <p:cNvSpPr>
            <a:spLocks noChangeShapeType="1"/>
          </p:cNvSpPr>
          <p:nvPr/>
        </p:nvSpPr>
        <p:spPr bwMode="auto">
          <a:xfrm>
            <a:off x="2124075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9" name="Line 35"/>
          <p:cNvSpPr>
            <a:spLocks noChangeShapeType="1"/>
          </p:cNvSpPr>
          <p:nvPr/>
        </p:nvSpPr>
        <p:spPr bwMode="auto">
          <a:xfrm>
            <a:off x="2411413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0" name="Line 36"/>
          <p:cNvSpPr>
            <a:spLocks noChangeShapeType="1"/>
          </p:cNvSpPr>
          <p:nvPr/>
        </p:nvSpPr>
        <p:spPr bwMode="auto">
          <a:xfrm>
            <a:off x="2700338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1" name="Line 37"/>
          <p:cNvSpPr>
            <a:spLocks noChangeShapeType="1"/>
          </p:cNvSpPr>
          <p:nvPr/>
        </p:nvSpPr>
        <p:spPr bwMode="auto">
          <a:xfrm>
            <a:off x="334803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2" name="Line 38"/>
          <p:cNvSpPr>
            <a:spLocks noChangeShapeType="1"/>
          </p:cNvSpPr>
          <p:nvPr/>
        </p:nvSpPr>
        <p:spPr bwMode="auto">
          <a:xfrm>
            <a:off x="363537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3" name="Line 39"/>
          <p:cNvSpPr>
            <a:spLocks noChangeShapeType="1"/>
          </p:cNvSpPr>
          <p:nvPr/>
        </p:nvSpPr>
        <p:spPr bwMode="auto">
          <a:xfrm>
            <a:off x="399573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4" name="Line 40"/>
          <p:cNvSpPr>
            <a:spLocks noChangeShapeType="1"/>
          </p:cNvSpPr>
          <p:nvPr/>
        </p:nvSpPr>
        <p:spPr bwMode="auto">
          <a:xfrm>
            <a:off x="4284663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5" name="Line 41"/>
          <p:cNvSpPr>
            <a:spLocks noChangeShapeType="1"/>
          </p:cNvSpPr>
          <p:nvPr/>
        </p:nvSpPr>
        <p:spPr bwMode="auto">
          <a:xfrm>
            <a:off x="4572000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6" name="Line 42"/>
          <p:cNvSpPr>
            <a:spLocks noChangeShapeType="1"/>
          </p:cNvSpPr>
          <p:nvPr/>
        </p:nvSpPr>
        <p:spPr bwMode="auto">
          <a:xfrm>
            <a:off x="4932363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7" name="Line 43"/>
          <p:cNvSpPr>
            <a:spLocks noChangeShapeType="1"/>
          </p:cNvSpPr>
          <p:nvPr/>
        </p:nvSpPr>
        <p:spPr bwMode="auto">
          <a:xfrm>
            <a:off x="529272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8" name="Line 44"/>
          <p:cNvSpPr>
            <a:spLocks noChangeShapeType="1"/>
          </p:cNvSpPr>
          <p:nvPr/>
        </p:nvSpPr>
        <p:spPr bwMode="auto">
          <a:xfrm>
            <a:off x="5364163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9" name="Line 45"/>
          <p:cNvSpPr>
            <a:spLocks noChangeShapeType="1"/>
          </p:cNvSpPr>
          <p:nvPr/>
        </p:nvSpPr>
        <p:spPr bwMode="auto">
          <a:xfrm>
            <a:off x="4356100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0" name="Line 46"/>
          <p:cNvSpPr>
            <a:spLocks noChangeShapeType="1"/>
          </p:cNvSpPr>
          <p:nvPr/>
        </p:nvSpPr>
        <p:spPr bwMode="auto">
          <a:xfrm>
            <a:off x="3635375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1" name="Line 47"/>
          <p:cNvSpPr>
            <a:spLocks noChangeShapeType="1"/>
          </p:cNvSpPr>
          <p:nvPr/>
        </p:nvSpPr>
        <p:spPr bwMode="auto">
          <a:xfrm>
            <a:off x="3995738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2" name="Line 48"/>
          <p:cNvSpPr>
            <a:spLocks noChangeShapeType="1"/>
          </p:cNvSpPr>
          <p:nvPr/>
        </p:nvSpPr>
        <p:spPr bwMode="auto">
          <a:xfrm>
            <a:off x="4716463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3" name="Line 49"/>
          <p:cNvSpPr>
            <a:spLocks noChangeShapeType="1"/>
          </p:cNvSpPr>
          <p:nvPr/>
        </p:nvSpPr>
        <p:spPr bwMode="auto">
          <a:xfrm>
            <a:off x="5003800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4" name="Line 50"/>
          <p:cNvSpPr>
            <a:spLocks noChangeShapeType="1"/>
          </p:cNvSpPr>
          <p:nvPr/>
        </p:nvSpPr>
        <p:spPr bwMode="auto">
          <a:xfrm>
            <a:off x="3348038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5" name="Line 51"/>
          <p:cNvSpPr>
            <a:spLocks noChangeShapeType="1"/>
          </p:cNvSpPr>
          <p:nvPr/>
        </p:nvSpPr>
        <p:spPr bwMode="auto">
          <a:xfrm>
            <a:off x="766762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6" name="Line 52"/>
          <p:cNvSpPr>
            <a:spLocks noChangeShapeType="1"/>
          </p:cNvSpPr>
          <p:nvPr/>
        </p:nvSpPr>
        <p:spPr bwMode="auto">
          <a:xfrm>
            <a:off x="7308850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7" name="Line 53"/>
          <p:cNvSpPr>
            <a:spLocks noChangeShapeType="1"/>
          </p:cNvSpPr>
          <p:nvPr/>
        </p:nvSpPr>
        <p:spPr bwMode="auto">
          <a:xfrm>
            <a:off x="658812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8" name="Line 54"/>
          <p:cNvSpPr>
            <a:spLocks noChangeShapeType="1"/>
          </p:cNvSpPr>
          <p:nvPr/>
        </p:nvSpPr>
        <p:spPr bwMode="auto">
          <a:xfrm>
            <a:off x="6227763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9" name="Line 55"/>
          <p:cNvSpPr>
            <a:spLocks noChangeShapeType="1"/>
          </p:cNvSpPr>
          <p:nvPr/>
        </p:nvSpPr>
        <p:spPr bwMode="auto">
          <a:xfrm>
            <a:off x="694848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0" name="Line 56"/>
          <p:cNvSpPr>
            <a:spLocks noChangeShapeType="1"/>
          </p:cNvSpPr>
          <p:nvPr/>
        </p:nvSpPr>
        <p:spPr bwMode="auto">
          <a:xfrm>
            <a:off x="802798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1" name="Line 57"/>
          <p:cNvSpPr>
            <a:spLocks noChangeShapeType="1"/>
          </p:cNvSpPr>
          <p:nvPr/>
        </p:nvSpPr>
        <p:spPr bwMode="auto">
          <a:xfrm>
            <a:off x="594042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2" name="Line 58"/>
          <p:cNvSpPr>
            <a:spLocks noChangeShapeType="1"/>
          </p:cNvSpPr>
          <p:nvPr/>
        </p:nvSpPr>
        <p:spPr bwMode="auto">
          <a:xfrm>
            <a:off x="7740650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3" name="Line 59"/>
          <p:cNvSpPr>
            <a:spLocks noChangeShapeType="1"/>
          </p:cNvSpPr>
          <p:nvPr/>
        </p:nvSpPr>
        <p:spPr bwMode="auto">
          <a:xfrm>
            <a:off x="7380288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4" name="Line 60"/>
          <p:cNvSpPr>
            <a:spLocks noChangeShapeType="1"/>
          </p:cNvSpPr>
          <p:nvPr/>
        </p:nvSpPr>
        <p:spPr bwMode="auto">
          <a:xfrm>
            <a:off x="6659563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5" name="Line 61"/>
          <p:cNvSpPr>
            <a:spLocks noChangeShapeType="1"/>
          </p:cNvSpPr>
          <p:nvPr/>
        </p:nvSpPr>
        <p:spPr bwMode="auto">
          <a:xfrm>
            <a:off x="6372225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6" name="Line 62"/>
          <p:cNvSpPr>
            <a:spLocks noChangeShapeType="1"/>
          </p:cNvSpPr>
          <p:nvPr/>
        </p:nvSpPr>
        <p:spPr bwMode="auto">
          <a:xfrm>
            <a:off x="7019925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7" name="Line 63"/>
          <p:cNvSpPr>
            <a:spLocks noChangeShapeType="1"/>
          </p:cNvSpPr>
          <p:nvPr/>
        </p:nvSpPr>
        <p:spPr bwMode="auto">
          <a:xfrm>
            <a:off x="8101013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8" name="Line 64"/>
          <p:cNvSpPr>
            <a:spLocks noChangeShapeType="1"/>
          </p:cNvSpPr>
          <p:nvPr/>
        </p:nvSpPr>
        <p:spPr bwMode="auto">
          <a:xfrm>
            <a:off x="6011863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9" name="Text Box 65"/>
          <p:cNvSpPr txBox="1">
            <a:spLocks noChangeArrowheads="1"/>
          </p:cNvSpPr>
          <p:nvPr/>
        </p:nvSpPr>
        <p:spPr bwMode="auto">
          <a:xfrm>
            <a:off x="611188" y="2708275"/>
            <a:ext cx="24479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1200" b="1" dirty="0"/>
              <a:t>M   ST </a:t>
            </a:r>
            <a:r>
              <a:rPr lang="cs-CZ" sz="1200" b="1" dirty="0" smtClean="0"/>
              <a:t>     </a:t>
            </a:r>
            <a:r>
              <a:rPr lang="cs-CZ" sz="1200" b="1" dirty="0"/>
              <a:t>DT   </a:t>
            </a:r>
            <a:r>
              <a:rPr lang="cs-CZ" sz="1200" b="1" dirty="0" smtClean="0"/>
              <a:t>      </a:t>
            </a:r>
            <a:r>
              <a:rPr lang="cs-CZ" sz="1200" b="1" dirty="0"/>
              <a:t>T    </a:t>
            </a:r>
            <a:r>
              <a:rPr lang="cs-CZ" sz="1200" b="1" dirty="0" smtClean="0"/>
              <a:t>   </a:t>
            </a:r>
            <a:r>
              <a:rPr lang="cs-CZ" sz="1200" b="1" dirty="0"/>
              <a:t>S     </a:t>
            </a:r>
            <a:r>
              <a:rPr lang="cs-CZ" sz="1200" b="1" dirty="0" smtClean="0"/>
              <a:t>   D        J                 </a:t>
            </a:r>
            <a:r>
              <a:rPr lang="cs-CZ" sz="1200" b="1" dirty="0"/>
              <a:t>J</a:t>
            </a:r>
          </a:p>
        </p:txBody>
      </p:sp>
      <p:sp>
        <p:nvSpPr>
          <p:cNvPr id="16450" name="Text Box 66"/>
          <p:cNvSpPr txBox="1">
            <a:spLocks noChangeArrowheads="1"/>
          </p:cNvSpPr>
          <p:nvPr/>
        </p:nvSpPr>
        <p:spPr bwMode="auto">
          <a:xfrm>
            <a:off x="3203575" y="2708275"/>
            <a:ext cx="25908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1200" b="1" dirty="0" smtClean="0"/>
              <a:t>M   </a:t>
            </a:r>
            <a:r>
              <a:rPr lang="cs-CZ" sz="1200" b="1" dirty="0"/>
              <a:t>ST </a:t>
            </a:r>
            <a:r>
              <a:rPr lang="cs-CZ" sz="1200" b="1" dirty="0" smtClean="0"/>
              <a:t>     </a:t>
            </a:r>
            <a:r>
              <a:rPr lang="cs-CZ" sz="1200" b="1" dirty="0"/>
              <a:t>DT  </a:t>
            </a:r>
            <a:r>
              <a:rPr lang="cs-CZ" sz="1200" b="1" dirty="0" smtClean="0"/>
              <a:t>     </a:t>
            </a:r>
            <a:r>
              <a:rPr lang="cs-CZ" sz="1200" b="1" dirty="0"/>
              <a:t>T     S    </a:t>
            </a:r>
            <a:r>
              <a:rPr lang="cs-CZ" sz="1200" b="1" dirty="0" smtClean="0"/>
              <a:t>   </a:t>
            </a:r>
            <a:r>
              <a:rPr lang="cs-CZ" sz="1200" b="1" dirty="0"/>
              <a:t>D     </a:t>
            </a:r>
            <a:r>
              <a:rPr lang="cs-CZ" sz="1200" b="1" dirty="0" smtClean="0"/>
              <a:t>      </a:t>
            </a:r>
            <a:r>
              <a:rPr lang="cs-CZ" sz="1200" b="1" dirty="0"/>
              <a:t>J</a:t>
            </a:r>
          </a:p>
          <a:p>
            <a:pPr algn="l">
              <a:spcBef>
                <a:spcPct val="50000"/>
              </a:spcBef>
            </a:pPr>
            <a:endParaRPr lang="cs-CZ" sz="1200" dirty="0"/>
          </a:p>
        </p:txBody>
      </p:sp>
      <p:sp>
        <p:nvSpPr>
          <p:cNvPr id="16451" name="Text Box 67"/>
          <p:cNvSpPr txBox="1">
            <a:spLocks noChangeArrowheads="1"/>
          </p:cNvSpPr>
          <p:nvPr/>
        </p:nvSpPr>
        <p:spPr bwMode="auto">
          <a:xfrm>
            <a:off x="5795963" y="2708275"/>
            <a:ext cx="27352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1200" b="1" dirty="0"/>
              <a:t>M   </a:t>
            </a:r>
            <a:r>
              <a:rPr lang="cs-CZ" sz="1200" b="1" dirty="0" smtClean="0"/>
              <a:t>ST     </a:t>
            </a:r>
            <a:r>
              <a:rPr lang="cs-CZ" sz="1200" b="1" dirty="0"/>
              <a:t>DT  </a:t>
            </a:r>
            <a:r>
              <a:rPr lang="cs-CZ" sz="1200" b="1" dirty="0" smtClean="0"/>
              <a:t>        </a:t>
            </a:r>
            <a:r>
              <a:rPr lang="cs-CZ" sz="1200" b="1" dirty="0"/>
              <a:t>T      S       D   </a:t>
            </a:r>
            <a:r>
              <a:rPr lang="cs-CZ" sz="1200" b="1" dirty="0" smtClean="0"/>
              <a:t>    </a:t>
            </a:r>
            <a:r>
              <a:rPr lang="cs-CZ" sz="1200" b="1" dirty="0"/>
              <a:t>J</a:t>
            </a:r>
          </a:p>
          <a:p>
            <a:pPr algn="l">
              <a:spcBef>
                <a:spcPct val="50000"/>
              </a:spcBef>
            </a:pPr>
            <a:endParaRPr lang="cs-CZ" sz="1200" dirty="0"/>
          </a:p>
        </p:txBody>
      </p:sp>
      <p:sp>
        <p:nvSpPr>
          <p:cNvPr id="16452" name="Text Box 68"/>
          <p:cNvSpPr txBox="1">
            <a:spLocks noChangeArrowheads="1"/>
          </p:cNvSpPr>
          <p:nvPr/>
        </p:nvSpPr>
        <p:spPr bwMode="auto">
          <a:xfrm>
            <a:off x="539750" y="5661025"/>
            <a:ext cx="252095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1200" b="1" dirty="0"/>
              <a:t>M </a:t>
            </a:r>
            <a:r>
              <a:rPr lang="cs-CZ" sz="1200" b="1" dirty="0" smtClean="0"/>
              <a:t>    ST        DT       </a:t>
            </a:r>
            <a:r>
              <a:rPr lang="cs-CZ" sz="1200" b="1" dirty="0"/>
              <a:t>T  </a:t>
            </a:r>
            <a:r>
              <a:rPr lang="cs-CZ" sz="1200" b="1" dirty="0" smtClean="0"/>
              <a:t>      </a:t>
            </a:r>
            <a:r>
              <a:rPr lang="cs-CZ" sz="1200" b="1" dirty="0"/>
              <a:t>S  </a:t>
            </a:r>
            <a:r>
              <a:rPr lang="cs-CZ" sz="1200" b="1" dirty="0" smtClean="0"/>
              <a:t>   D         </a:t>
            </a:r>
            <a:r>
              <a:rPr lang="cs-CZ" sz="1200" b="1" dirty="0"/>
              <a:t>J</a:t>
            </a:r>
          </a:p>
          <a:p>
            <a:pPr algn="l">
              <a:spcBef>
                <a:spcPct val="50000"/>
              </a:spcBef>
            </a:pPr>
            <a:endParaRPr lang="cs-CZ" sz="1200" dirty="0"/>
          </a:p>
        </p:txBody>
      </p:sp>
      <p:sp>
        <p:nvSpPr>
          <p:cNvPr id="16453" name="Text Box 69"/>
          <p:cNvSpPr txBox="1">
            <a:spLocks noChangeArrowheads="1"/>
          </p:cNvSpPr>
          <p:nvPr/>
        </p:nvSpPr>
        <p:spPr bwMode="auto">
          <a:xfrm>
            <a:off x="3203575" y="5661025"/>
            <a:ext cx="2592388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1200" b="1" dirty="0"/>
              <a:t>M   ST </a:t>
            </a:r>
            <a:r>
              <a:rPr lang="cs-CZ" sz="1200" b="1" dirty="0" smtClean="0"/>
              <a:t>      </a:t>
            </a:r>
            <a:r>
              <a:rPr lang="cs-CZ" sz="1200" b="1" dirty="0"/>
              <a:t>DT     T    </a:t>
            </a:r>
            <a:r>
              <a:rPr lang="cs-CZ" sz="1200" b="1" dirty="0" smtClean="0"/>
              <a:t>     </a:t>
            </a:r>
            <a:r>
              <a:rPr lang="cs-CZ" sz="1200" b="1" dirty="0"/>
              <a:t>S   </a:t>
            </a:r>
            <a:r>
              <a:rPr lang="cs-CZ" sz="1200" b="1" dirty="0" smtClean="0"/>
              <a:t>    </a:t>
            </a:r>
            <a:r>
              <a:rPr lang="cs-CZ" sz="1200" b="1" dirty="0"/>
              <a:t>D    </a:t>
            </a:r>
            <a:r>
              <a:rPr lang="cs-CZ" sz="1200" b="1" dirty="0" smtClean="0"/>
              <a:t>   J</a:t>
            </a:r>
            <a:endParaRPr lang="cs-CZ" sz="1200" b="1" dirty="0"/>
          </a:p>
          <a:p>
            <a:pPr algn="l">
              <a:spcBef>
                <a:spcPct val="50000"/>
              </a:spcBef>
            </a:pPr>
            <a:endParaRPr lang="cs-CZ" sz="1200" dirty="0"/>
          </a:p>
        </p:txBody>
      </p:sp>
      <p:sp>
        <p:nvSpPr>
          <p:cNvPr id="16454" name="Text Box 70"/>
          <p:cNvSpPr txBox="1">
            <a:spLocks noChangeArrowheads="1"/>
          </p:cNvSpPr>
          <p:nvPr/>
        </p:nvSpPr>
        <p:spPr bwMode="auto">
          <a:xfrm>
            <a:off x="5867400" y="5661025"/>
            <a:ext cx="244951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1200" b="1" dirty="0"/>
              <a:t>M   </a:t>
            </a:r>
            <a:r>
              <a:rPr lang="cs-CZ" sz="1200" b="1" dirty="0" smtClean="0"/>
              <a:t>ST        </a:t>
            </a:r>
            <a:r>
              <a:rPr lang="cs-CZ" sz="1200" b="1" dirty="0"/>
              <a:t>DT     T</a:t>
            </a:r>
            <a:r>
              <a:rPr lang="cs-CZ" sz="1200" b="1" dirty="0" smtClean="0"/>
              <a:t>     </a:t>
            </a:r>
            <a:r>
              <a:rPr lang="cs-CZ" sz="1200" b="1" dirty="0"/>
              <a:t>S    </a:t>
            </a:r>
            <a:r>
              <a:rPr lang="cs-CZ" sz="1200" b="1" dirty="0" smtClean="0"/>
              <a:t>       </a:t>
            </a:r>
            <a:r>
              <a:rPr lang="cs-CZ" sz="1200" b="1" dirty="0"/>
              <a:t>D    </a:t>
            </a:r>
            <a:r>
              <a:rPr lang="cs-CZ" sz="1200" b="1" dirty="0" smtClean="0"/>
              <a:t>       </a:t>
            </a:r>
            <a:r>
              <a:rPr lang="cs-CZ" sz="1200" b="1" dirty="0"/>
              <a:t>J</a:t>
            </a:r>
          </a:p>
          <a:p>
            <a:pPr algn="l">
              <a:spcBef>
                <a:spcPct val="50000"/>
              </a:spcBef>
            </a:pPr>
            <a:endParaRPr lang="cs-CZ" sz="1200" dirty="0"/>
          </a:p>
        </p:txBody>
      </p:sp>
      <p:sp>
        <p:nvSpPr>
          <p:cNvPr id="16458" name="Oval 74"/>
          <p:cNvSpPr>
            <a:spLocks noChangeArrowheads="1"/>
          </p:cNvSpPr>
          <p:nvPr/>
        </p:nvSpPr>
        <p:spPr bwMode="auto">
          <a:xfrm>
            <a:off x="1979613" y="2565400"/>
            <a:ext cx="288925" cy="142875"/>
          </a:xfrm>
          <a:prstGeom prst="ellipse">
            <a:avLst/>
          </a:prstGeom>
          <a:solidFill>
            <a:srgbClr val="6666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64" name="Oval 80"/>
          <p:cNvSpPr>
            <a:spLocks noChangeArrowheads="1"/>
          </p:cNvSpPr>
          <p:nvPr/>
        </p:nvSpPr>
        <p:spPr bwMode="auto">
          <a:xfrm>
            <a:off x="4427984" y="2276872"/>
            <a:ext cx="288925" cy="142875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69" name="Oval 85"/>
          <p:cNvSpPr>
            <a:spLocks noChangeArrowheads="1"/>
          </p:cNvSpPr>
          <p:nvPr/>
        </p:nvSpPr>
        <p:spPr bwMode="auto">
          <a:xfrm>
            <a:off x="1979613" y="2420938"/>
            <a:ext cx="288925" cy="142875"/>
          </a:xfrm>
          <a:prstGeom prst="ellipse">
            <a:avLst/>
          </a:prstGeom>
          <a:solidFill>
            <a:srgbClr val="6666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77" name="Oval 93"/>
          <p:cNvSpPr>
            <a:spLocks noChangeArrowheads="1"/>
          </p:cNvSpPr>
          <p:nvPr/>
        </p:nvSpPr>
        <p:spPr bwMode="auto">
          <a:xfrm>
            <a:off x="4427538" y="2420938"/>
            <a:ext cx="288925" cy="142875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78" name="Oval 94"/>
          <p:cNvSpPr>
            <a:spLocks noChangeArrowheads="1"/>
          </p:cNvSpPr>
          <p:nvPr/>
        </p:nvSpPr>
        <p:spPr bwMode="auto">
          <a:xfrm>
            <a:off x="4427538" y="2565400"/>
            <a:ext cx="288925" cy="142875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85" name="Oval 101"/>
          <p:cNvSpPr>
            <a:spLocks noChangeArrowheads="1"/>
          </p:cNvSpPr>
          <p:nvPr/>
        </p:nvSpPr>
        <p:spPr bwMode="auto">
          <a:xfrm>
            <a:off x="7164288" y="2348880"/>
            <a:ext cx="288925" cy="142875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86" name="Oval 102"/>
          <p:cNvSpPr>
            <a:spLocks noChangeArrowheads="1"/>
          </p:cNvSpPr>
          <p:nvPr/>
        </p:nvSpPr>
        <p:spPr bwMode="auto">
          <a:xfrm>
            <a:off x="7164288" y="2204864"/>
            <a:ext cx="288925" cy="142875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87" name="Oval 103"/>
          <p:cNvSpPr>
            <a:spLocks noChangeArrowheads="1"/>
          </p:cNvSpPr>
          <p:nvPr/>
        </p:nvSpPr>
        <p:spPr bwMode="auto">
          <a:xfrm>
            <a:off x="7164288" y="2060848"/>
            <a:ext cx="288925" cy="142875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88" name="Oval 104"/>
          <p:cNvSpPr>
            <a:spLocks noChangeArrowheads="1"/>
          </p:cNvSpPr>
          <p:nvPr/>
        </p:nvSpPr>
        <p:spPr bwMode="auto">
          <a:xfrm>
            <a:off x="7164288" y="2636912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89" name="Oval 105"/>
          <p:cNvSpPr>
            <a:spLocks noChangeArrowheads="1"/>
          </p:cNvSpPr>
          <p:nvPr/>
        </p:nvSpPr>
        <p:spPr bwMode="auto">
          <a:xfrm>
            <a:off x="7164288" y="2492896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1" name="Oval 117"/>
          <p:cNvSpPr>
            <a:spLocks noChangeArrowheads="1"/>
          </p:cNvSpPr>
          <p:nvPr/>
        </p:nvSpPr>
        <p:spPr bwMode="auto">
          <a:xfrm>
            <a:off x="1979613" y="5516563"/>
            <a:ext cx="288925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2" name="Oval 118"/>
          <p:cNvSpPr>
            <a:spLocks noChangeArrowheads="1"/>
          </p:cNvSpPr>
          <p:nvPr/>
        </p:nvSpPr>
        <p:spPr bwMode="auto">
          <a:xfrm>
            <a:off x="1979613" y="5373688"/>
            <a:ext cx="288925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3" name="Oval 119"/>
          <p:cNvSpPr>
            <a:spLocks noChangeArrowheads="1"/>
          </p:cNvSpPr>
          <p:nvPr/>
        </p:nvSpPr>
        <p:spPr bwMode="auto">
          <a:xfrm>
            <a:off x="1979613" y="5229225"/>
            <a:ext cx="288925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4" name="Oval 120"/>
          <p:cNvSpPr>
            <a:spLocks noChangeArrowheads="1"/>
          </p:cNvSpPr>
          <p:nvPr/>
        </p:nvSpPr>
        <p:spPr bwMode="auto">
          <a:xfrm>
            <a:off x="1979613" y="4941888"/>
            <a:ext cx="288925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5" name="Oval 121"/>
          <p:cNvSpPr>
            <a:spLocks noChangeArrowheads="1"/>
          </p:cNvSpPr>
          <p:nvPr/>
        </p:nvSpPr>
        <p:spPr bwMode="auto">
          <a:xfrm>
            <a:off x="1979613" y="5084763"/>
            <a:ext cx="288925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6" name="Oval 122"/>
          <p:cNvSpPr>
            <a:spLocks noChangeArrowheads="1"/>
          </p:cNvSpPr>
          <p:nvPr/>
        </p:nvSpPr>
        <p:spPr bwMode="auto">
          <a:xfrm>
            <a:off x="1979613" y="4797425"/>
            <a:ext cx="288925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7" name="Oval 123"/>
          <p:cNvSpPr>
            <a:spLocks noChangeArrowheads="1"/>
          </p:cNvSpPr>
          <p:nvPr/>
        </p:nvSpPr>
        <p:spPr bwMode="auto">
          <a:xfrm>
            <a:off x="1979613" y="4652963"/>
            <a:ext cx="288925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15" name="Oval 131"/>
          <p:cNvSpPr>
            <a:spLocks noChangeArrowheads="1"/>
          </p:cNvSpPr>
          <p:nvPr/>
        </p:nvSpPr>
        <p:spPr bwMode="auto">
          <a:xfrm>
            <a:off x="4572000" y="5085184"/>
            <a:ext cx="288925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16" name="Oval 132"/>
          <p:cNvSpPr>
            <a:spLocks noChangeArrowheads="1"/>
          </p:cNvSpPr>
          <p:nvPr/>
        </p:nvSpPr>
        <p:spPr bwMode="auto">
          <a:xfrm>
            <a:off x="4572000" y="5229225"/>
            <a:ext cx="288925" cy="142875"/>
          </a:xfrm>
          <a:prstGeom prst="ellipse">
            <a:avLst/>
          </a:prstGeom>
          <a:solidFill>
            <a:srgbClr val="808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17" name="Oval 133"/>
          <p:cNvSpPr>
            <a:spLocks noChangeArrowheads="1"/>
          </p:cNvSpPr>
          <p:nvPr/>
        </p:nvSpPr>
        <p:spPr bwMode="auto">
          <a:xfrm>
            <a:off x="4572000" y="5373688"/>
            <a:ext cx="288925" cy="142875"/>
          </a:xfrm>
          <a:prstGeom prst="ellipse">
            <a:avLst/>
          </a:prstGeom>
          <a:solidFill>
            <a:srgbClr val="808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18" name="Oval 134"/>
          <p:cNvSpPr>
            <a:spLocks noChangeArrowheads="1"/>
          </p:cNvSpPr>
          <p:nvPr/>
        </p:nvSpPr>
        <p:spPr bwMode="auto">
          <a:xfrm>
            <a:off x="4572000" y="5516563"/>
            <a:ext cx="288925" cy="142875"/>
          </a:xfrm>
          <a:prstGeom prst="ellipse">
            <a:avLst/>
          </a:prstGeom>
          <a:solidFill>
            <a:srgbClr val="808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24" name="Oval 140"/>
          <p:cNvSpPr>
            <a:spLocks noChangeArrowheads="1"/>
          </p:cNvSpPr>
          <p:nvPr/>
        </p:nvSpPr>
        <p:spPr bwMode="auto">
          <a:xfrm>
            <a:off x="7236296" y="5013176"/>
            <a:ext cx="288925" cy="142875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25" name="Oval 141"/>
          <p:cNvSpPr>
            <a:spLocks noChangeArrowheads="1"/>
          </p:cNvSpPr>
          <p:nvPr/>
        </p:nvSpPr>
        <p:spPr bwMode="auto">
          <a:xfrm>
            <a:off x="7236296" y="5157192"/>
            <a:ext cx="288925" cy="142875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27" name="Oval 143"/>
          <p:cNvSpPr>
            <a:spLocks noChangeArrowheads="1"/>
          </p:cNvSpPr>
          <p:nvPr/>
        </p:nvSpPr>
        <p:spPr bwMode="auto">
          <a:xfrm>
            <a:off x="7236296" y="5301208"/>
            <a:ext cx="288925" cy="142875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28" name="Oval 144"/>
          <p:cNvSpPr>
            <a:spLocks noChangeArrowheads="1"/>
          </p:cNvSpPr>
          <p:nvPr/>
        </p:nvSpPr>
        <p:spPr bwMode="auto">
          <a:xfrm>
            <a:off x="7236296" y="5445224"/>
            <a:ext cx="288925" cy="142875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29" name="Oval 145"/>
          <p:cNvSpPr>
            <a:spLocks noChangeArrowheads="1"/>
          </p:cNvSpPr>
          <p:nvPr/>
        </p:nvSpPr>
        <p:spPr bwMode="auto">
          <a:xfrm>
            <a:off x="7236296" y="5589240"/>
            <a:ext cx="288925" cy="142875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32" name="Line 148"/>
          <p:cNvSpPr>
            <a:spLocks noChangeShapeType="1"/>
          </p:cNvSpPr>
          <p:nvPr/>
        </p:nvSpPr>
        <p:spPr bwMode="auto">
          <a:xfrm>
            <a:off x="684213" y="3789363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33" name="Line 149"/>
          <p:cNvSpPr>
            <a:spLocks noChangeShapeType="1"/>
          </p:cNvSpPr>
          <p:nvPr/>
        </p:nvSpPr>
        <p:spPr bwMode="auto">
          <a:xfrm>
            <a:off x="5867400" y="3860800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34" name="Line 150"/>
          <p:cNvSpPr>
            <a:spLocks noChangeShapeType="1"/>
          </p:cNvSpPr>
          <p:nvPr/>
        </p:nvSpPr>
        <p:spPr bwMode="auto">
          <a:xfrm>
            <a:off x="684213" y="6597650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35" name="Line 151"/>
          <p:cNvSpPr>
            <a:spLocks noChangeShapeType="1"/>
          </p:cNvSpPr>
          <p:nvPr/>
        </p:nvSpPr>
        <p:spPr bwMode="auto">
          <a:xfrm>
            <a:off x="3276600" y="6524625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36" name="Line 152"/>
          <p:cNvSpPr>
            <a:spLocks noChangeShapeType="1"/>
          </p:cNvSpPr>
          <p:nvPr/>
        </p:nvSpPr>
        <p:spPr bwMode="auto">
          <a:xfrm>
            <a:off x="6011863" y="6453188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37" name="Line 153"/>
          <p:cNvSpPr>
            <a:spLocks noChangeShapeType="1"/>
          </p:cNvSpPr>
          <p:nvPr/>
        </p:nvSpPr>
        <p:spPr bwMode="auto">
          <a:xfrm>
            <a:off x="3276600" y="3860800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1052513"/>
          </a:xfrm>
        </p:spPr>
        <p:txBody>
          <a:bodyPr>
            <a:normAutofit fontScale="90000"/>
          </a:bodyPr>
          <a:lstStyle/>
          <a:p>
            <a:r>
              <a:rPr lang="cs-CZ" sz="4000"/>
              <a:t>Přečti tato čísla</a:t>
            </a:r>
            <a:br>
              <a:rPr lang="cs-CZ" sz="4000"/>
            </a:br>
            <a:endParaRPr lang="cs-CZ" sz="400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dirty="0"/>
              <a:t>4 </a:t>
            </a:r>
            <a:r>
              <a:rPr lang="cs-CZ" sz="2800" dirty="0" smtClean="0"/>
              <a:t>00, 800,  500, 1000,         900, </a:t>
            </a:r>
            <a:endParaRPr lang="cs-CZ" sz="2800" dirty="0"/>
          </a:p>
          <a:p>
            <a:r>
              <a:rPr lang="cs-CZ" sz="2800" dirty="0"/>
              <a:t>Zapiš tato čísla         </a:t>
            </a:r>
            <a:r>
              <a:rPr lang="cs-CZ" sz="2800" dirty="0" smtClean="0"/>
              <a:t>                    </a:t>
            </a:r>
            <a:r>
              <a:rPr lang="cs-CZ" sz="2800" dirty="0"/>
              <a:t>v desítkové soustavě </a:t>
            </a:r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  <p:graphicFrame>
        <p:nvGraphicFramePr>
          <p:cNvPr id="11329" name="Group 65"/>
          <p:cNvGraphicFramePr>
            <a:graphicFrameLocks noGrp="1"/>
          </p:cNvGraphicFramePr>
          <p:nvPr>
            <p:ph sz="half" idx="2"/>
          </p:nvPr>
        </p:nvGraphicFramePr>
        <p:xfrm>
          <a:off x="4356100" y="1557338"/>
          <a:ext cx="4787900" cy="4525963"/>
        </p:xfrm>
        <a:graphic>
          <a:graphicData uri="http://schemas.openxmlformats.org/drawingml/2006/table">
            <a:tbl>
              <a:tblPr/>
              <a:tblGrid>
                <a:gridCol w="1566863"/>
                <a:gridCol w="736600"/>
                <a:gridCol w="552450"/>
                <a:gridCol w="644525"/>
                <a:gridCol w="642937"/>
                <a:gridCol w="644525"/>
              </a:tblGrid>
              <a:tr h="755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2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400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5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800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500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2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1 000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5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900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/>
              <a:t>Seřaď ceny hraček od nejlevnější </a:t>
            </a:r>
            <a:r>
              <a:rPr lang="cs-CZ" sz="4000" dirty="0" smtClean="0"/>
              <a:t>                               po </a:t>
            </a:r>
            <a:r>
              <a:rPr lang="cs-CZ" sz="4000" dirty="0"/>
              <a:t>nejdražší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2" name="Picture 4" descr="MC90035639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1916113"/>
            <a:ext cx="1341438" cy="1035050"/>
          </a:xfrm>
          <a:prstGeom prst="rect">
            <a:avLst/>
          </a:prstGeom>
          <a:noFill/>
        </p:spPr>
      </p:pic>
      <p:pic>
        <p:nvPicPr>
          <p:cNvPr id="7173" name="Picture 5" descr="MC900232142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0338" y="1412875"/>
            <a:ext cx="1503362" cy="1571625"/>
          </a:xfrm>
          <a:prstGeom prst="rect">
            <a:avLst/>
          </a:prstGeom>
          <a:noFill/>
        </p:spPr>
      </p:pic>
      <p:pic>
        <p:nvPicPr>
          <p:cNvPr id="7174" name="Picture 6" descr="MC900351197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538" y="1484313"/>
            <a:ext cx="1787525" cy="1376362"/>
          </a:xfrm>
          <a:prstGeom prst="rect">
            <a:avLst/>
          </a:prstGeom>
          <a:noFill/>
        </p:spPr>
      </p:pic>
      <p:pic>
        <p:nvPicPr>
          <p:cNvPr id="7175" name="Picture 7" descr="MC900250881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19925" y="1557338"/>
            <a:ext cx="1201738" cy="1519237"/>
          </a:xfrm>
          <a:prstGeom prst="rect">
            <a:avLst/>
          </a:prstGeom>
          <a:noFill/>
        </p:spPr>
      </p:pic>
      <p:pic>
        <p:nvPicPr>
          <p:cNvPr id="7176" name="Picture 8" descr="MC900437078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19925" y="4005263"/>
            <a:ext cx="1714500" cy="1714500"/>
          </a:xfrm>
          <a:prstGeom prst="rect">
            <a:avLst/>
          </a:prstGeom>
          <a:noFill/>
        </p:spPr>
      </p:pic>
      <p:pic>
        <p:nvPicPr>
          <p:cNvPr id="7177" name="Picture 9" descr="MC900237380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7538" y="2852738"/>
            <a:ext cx="2362200" cy="2454275"/>
          </a:xfrm>
          <a:prstGeom prst="rect">
            <a:avLst/>
          </a:prstGeom>
          <a:noFill/>
        </p:spPr>
      </p:pic>
      <p:pic>
        <p:nvPicPr>
          <p:cNvPr id="7178" name="Picture 10" descr="MC900232136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213" y="3573463"/>
            <a:ext cx="1411287" cy="1854200"/>
          </a:xfrm>
          <a:prstGeom prst="rect">
            <a:avLst/>
          </a:prstGeom>
          <a:noFill/>
        </p:spPr>
      </p:pic>
      <p:pic>
        <p:nvPicPr>
          <p:cNvPr id="7179" name="Picture 11" descr="MC900232725[1]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9750" y="3500438"/>
            <a:ext cx="1387475" cy="1858962"/>
          </a:xfrm>
          <a:prstGeom prst="rect">
            <a:avLst/>
          </a:prstGeom>
          <a:noFill/>
        </p:spPr>
      </p:pic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611188" y="2852738"/>
            <a:ext cx="12239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200 </a:t>
            </a:r>
            <a:r>
              <a:rPr lang="cs-CZ" sz="2400" b="1" dirty="0"/>
              <a:t>Kč</a:t>
            </a:r>
          </a:p>
        </p:txBody>
      </p:sp>
      <p:sp>
        <p:nvSpPr>
          <p:cNvPr id="7181" name="Text Box 13"/>
          <p:cNvSpPr txBox="1">
            <a:spLocks noChangeArrowheads="1"/>
          </p:cNvSpPr>
          <p:nvPr/>
        </p:nvSpPr>
        <p:spPr bwMode="auto">
          <a:xfrm>
            <a:off x="2771775" y="2997200"/>
            <a:ext cx="1223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600 </a:t>
            </a:r>
            <a:r>
              <a:rPr lang="cs-CZ" sz="2400" b="1" dirty="0"/>
              <a:t>Kč</a:t>
            </a:r>
          </a:p>
        </p:txBody>
      </p:sp>
      <p:sp>
        <p:nvSpPr>
          <p:cNvPr id="7182" name="Text Box 14"/>
          <p:cNvSpPr txBox="1">
            <a:spLocks noChangeArrowheads="1"/>
          </p:cNvSpPr>
          <p:nvPr/>
        </p:nvSpPr>
        <p:spPr bwMode="auto">
          <a:xfrm>
            <a:off x="4643438" y="2997200"/>
            <a:ext cx="15128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100 Kč</a:t>
            </a:r>
            <a:endParaRPr lang="cs-CZ" sz="2400" b="1" dirty="0"/>
          </a:p>
        </p:txBody>
      </p:sp>
      <p:sp>
        <p:nvSpPr>
          <p:cNvPr id="7183" name="Text Box 15"/>
          <p:cNvSpPr txBox="1">
            <a:spLocks noChangeArrowheads="1"/>
          </p:cNvSpPr>
          <p:nvPr/>
        </p:nvSpPr>
        <p:spPr bwMode="auto">
          <a:xfrm>
            <a:off x="7019925" y="3068638"/>
            <a:ext cx="1368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300 </a:t>
            </a:r>
            <a:r>
              <a:rPr lang="cs-CZ" sz="2400" b="1" dirty="0"/>
              <a:t>Kč</a:t>
            </a:r>
          </a:p>
        </p:txBody>
      </p:sp>
      <p:sp>
        <p:nvSpPr>
          <p:cNvPr id="7184" name="Text Box 16"/>
          <p:cNvSpPr txBox="1">
            <a:spLocks noChangeArrowheads="1"/>
          </p:cNvSpPr>
          <p:nvPr/>
        </p:nvSpPr>
        <p:spPr bwMode="auto">
          <a:xfrm>
            <a:off x="539750" y="5516563"/>
            <a:ext cx="1368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900 </a:t>
            </a:r>
            <a:r>
              <a:rPr lang="cs-CZ" sz="2400" b="1" dirty="0"/>
              <a:t>Kč</a:t>
            </a:r>
          </a:p>
        </p:txBody>
      </p:sp>
      <p:sp>
        <p:nvSpPr>
          <p:cNvPr id="7185" name="Text Box 17"/>
          <p:cNvSpPr txBox="1">
            <a:spLocks noChangeArrowheads="1"/>
          </p:cNvSpPr>
          <p:nvPr/>
        </p:nvSpPr>
        <p:spPr bwMode="auto">
          <a:xfrm>
            <a:off x="2987675" y="5373688"/>
            <a:ext cx="12969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400 </a:t>
            </a:r>
            <a:r>
              <a:rPr lang="cs-CZ" sz="2400" b="1" dirty="0"/>
              <a:t>Kč</a:t>
            </a:r>
          </a:p>
        </p:txBody>
      </p:sp>
      <p:sp>
        <p:nvSpPr>
          <p:cNvPr id="7186" name="Text Box 18"/>
          <p:cNvSpPr txBox="1">
            <a:spLocks noChangeArrowheads="1"/>
          </p:cNvSpPr>
          <p:nvPr/>
        </p:nvSpPr>
        <p:spPr bwMode="auto">
          <a:xfrm>
            <a:off x="4859338" y="5445125"/>
            <a:ext cx="18732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1 000 </a:t>
            </a:r>
            <a:r>
              <a:rPr lang="cs-CZ" sz="2400" b="1" dirty="0"/>
              <a:t>Kč</a:t>
            </a:r>
          </a:p>
        </p:txBody>
      </p:sp>
      <p:sp>
        <p:nvSpPr>
          <p:cNvPr id="7187" name="Text Box 19"/>
          <p:cNvSpPr txBox="1">
            <a:spLocks noChangeArrowheads="1"/>
          </p:cNvSpPr>
          <p:nvPr/>
        </p:nvSpPr>
        <p:spPr bwMode="auto">
          <a:xfrm>
            <a:off x="7235825" y="5373688"/>
            <a:ext cx="10810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500 </a:t>
            </a:r>
            <a:r>
              <a:rPr lang="cs-CZ" sz="2400" b="1" dirty="0"/>
              <a:t>Kč</a:t>
            </a:r>
          </a:p>
        </p:txBody>
      </p:sp>
      <p:sp>
        <p:nvSpPr>
          <p:cNvPr id="7188" name="Text Box 20"/>
          <p:cNvSpPr txBox="1">
            <a:spLocks noChangeArrowheads="1"/>
          </p:cNvSpPr>
          <p:nvPr/>
        </p:nvSpPr>
        <p:spPr bwMode="auto">
          <a:xfrm>
            <a:off x="539750" y="6165850"/>
            <a:ext cx="80645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______________________________________________________________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Čísla porovnej a doplň znaky nerovnosti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100</a:t>
            </a:r>
            <a:r>
              <a:rPr lang="cs-CZ" dirty="0"/>
              <a:t>	</a:t>
            </a:r>
            <a:r>
              <a:rPr lang="cs-CZ" dirty="0" smtClean="0"/>
              <a:t>500</a:t>
            </a:r>
            <a:r>
              <a:rPr lang="cs-CZ" dirty="0"/>
              <a:t>			</a:t>
            </a:r>
            <a:r>
              <a:rPr lang="cs-CZ" dirty="0" smtClean="0"/>
              <a:t>200</a:t>
            </a:r>
            <a:r>
              <a:rPr lang="cs-CZ" dirty="0"/>
              <a:t>		</a:t>
            </a:r>
            <a:r>
              <a:rPr lang="cs-CZ" dirty="0" smtClean="0"/>
              <a:t>400</a:t>
            </a:r>
            <a:endParaRPr lang="cs-CZ" dirty="0"/>
          </a:p>
          <a:p>
            <a:r>
              <a:rPr lang="cs-CZ" dirty="0" smtClean="0"/>
              <a:t>700</a:t>
            </a:r>
            <a:r>
              <a:rPr lang="cs-CZ" dirty="0"/>
              <a:t>	</a:t>
            </a:r>
            <a:r>
              <a:rPr lang="cs-CZ" dirty="0" smtClean="0"/>
              <a:t>900</a:t>
            </a:r>
            <a:r>
              <a:rPr lang="cs-CZ" dirty="0"/>
              <a:t>			</a:t>
            </a:r>
            <a:r>
              <a:rPr lang="cs-CZ" dirty="0" smtClean="0"/>
              <a:t>500</a:t>
            </a:r>
            <a:r>
              <a:rPr lang="cs-CZ" dirty="0"/>
              <a:t>		</a:t>
            </a:r>
            <a:r>
              <a:rPr lang="cs-CZ" dirty="0" smtClean="0"/>
              <a:t>1 000</a:t>
            </a:r>
            <a:endParaRPr lang="cs-CZ" dirty="0"/>
          </a:p>
          <a:p>
            <a:r>
              <a:rPr lang="cs-CZ" dirty="0"/>
              <a:t>800	</a:t>
            </a:r>
            <a:r>
              <a:rPr lang="cs-CZ" dirty="0" smtClean="0"/>
              <a:t>300</a:t>
            </a:r>
            <a:r>
              <a:rPr lang="cs-CZ" dirty="0"/>
              <a:t>			</a:t>
            </a:r>
            <a:r>
              <a:rPr lang="cs-CZ" dirty="0" smtClean="0"/>
              <a:t>100</a:t>
            </a:r>
            <a:r>
              <a:rPr lang="cs-CZ" dirty="0"/>
              <a:t>		</a:t>
            </a:r>
            <a:r>
              <a:rPr lang="cs-CZ" dirty="0" smtClean="0"/>
              <a:t>500</a:t>
            </a:r>
            <a:endParaRPr lang="cs-CZ" dirty="0"/>
          </a:p>
          <a:p>
            <a:r>
              <a:rPr lang="cs-CZ" dirty="0" smtClean="0"/>
              <a:t>200</a:t>
            </a:r>
            <a:r>
              <a:rPr lang="cs-CZ" dirty="0"/>
              <a:t>	</a:t>
            </a:r>
            <a:r>
              <a:rPr lang="cs-CZ" dirty="0" smtClean="0"/>
              <a:t>400</a:t>
            </a:r>
            <a:r>
              <a:rPr lang="cs-CZ" dirty="0"/>
              <a:t>			</a:t>
            </a:r>
            <a:r>
              <a:rPr lang="cs-CZ" dirty="0" smtClean="0"/>
              <a:t>600</a:t>
            </a:r>
            <a:r>
              <a:rPr lang="cs-CZ" dirty="0"/>
              <a:t>	</a:t>
            </a:r>
            <a:r>
              <a:rPr lang="cs-CZ" dirty="0" smtClean="0"/>
              <a:t>          200</a:t>
            </a:r>
            <a:endParaRPr lang="cs-CZ" dirty="0"/>
          </a:p>
          <a:p>
            <a:r>
              <a:rPr lang="cs-CZ" dirty="0" smtClean="0"/>
              <a:t>600</a:t>
            </a:r>
            <a:r>
              <a:rPr lang="cs-CZ" dirty="0"/>
              <a:t>	</a:t>
            </a:r>
            <a:r>
              <a:rPr lang="cs-CZ" dirty="0" smtClean="0"/>
              <a:t>800</a:t>
            </a:r>
            <a:r>
              <a:rPr lang="cs-CZ" dirty="0"/>
              <a:t>			</a:t>
            </a:r>
            <a:r>
              <a:rPr lang="cs-CZ" dirty="0" smtClean="0"/>
              <a:t>900</a:t>
            </a:r>
            <a:r>
              <a:rPr lang="cs-CZ" dirty="0"/>
              <a:t>		</a:t>
            </a:r>
            <a:r>
              <a:rPr lang="cs-CZ" dirty="0" smtClean="0"/>
              <a:t>800</a:t>
            </a:r>
            <a:endParaRPr lang="cs-CZ" dirty="0"/>
          </a:p>
          <a:p>
            <a:pPr>
              <a:buFontTx/>
              <a:buNone/>
            </a:pPr>
            <a:endParaRPr lang="cs-CZ" dirty="0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1692275" y="1700213"/>
            <a:ext cx="5048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1692275" y="2276475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1692275" y="2924175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3" name="Rectangle 7"/>
          <p:cNvSpPr>
            <a:spLocks noChangeArrowheads="1"/>
          </p:cNvSpPr>
          <p:nvPr/>
        </p:nvSpPr>
        <p:spPr bwMode="auto">
          <a:xfrm>
            <a:off x="6084888" y="4076700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6084888" y="3500438"/>
            <a:ext cx="5048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5" name="Rectangle 9"/>
          <p:cNvSpPr>
            <a:spLocks noChangeArrowheads="1"/>
          </p:cNvSpPr>
          <p:nvPr/>
        </p:nvSpPr>
        <p:spPr bwMode="auto">
          <a:xfrm>
            <a:off x="6084888" y="2924175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6084888" y="2349500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7" name="Rectangle 11"/>
          <p:cNvSpPr>
            <a:spLocks noChangeArrowheads="1"/>
          </p:cNvSpPr>
          <p:nvPr/>
        </p:nvSpPr>
        <p:spPr bwMode="auto">
          <a:xfrm>
            <a:off x="6084888" y="1773238"/>
            <a:ext cx="5048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8" name="Rectangle 12"/>
          <p:cNvSpPr>
            <a:spLocks noChangeArrowheads="1"/>
          </p:cNvSpPr>
          <p:nvPr/>
        </p:nvSpPr>
        <p:spPr bwMode="auto">
          <a:xfrm>
            <a:off x="1692275" y="4076700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9" name="Rectangle 13"/>
          <p:cNvSpPr>
            <a:spLocks noChangeArrowheads="1"/>
          </p:cNvSpPr>
          <p:nvPr/>
        </p:nvSpPr>
        <p:spPr bwMode="auto">
          <a:xfrm>
            <a:off x="1692275" y="3500438"/>
            <a:ext cx="5048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1908175" y="5300663"/>
            <a:ext cx="4968875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5400" b="1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5400" b="1">
                <a:latin typeface="Times New Roman" pitchFamily="18" charset="0"/>
                <a:cs typeface="Times New Roman" pitchFamily="18" charset="0"/>
              </a:rPr>
              <a:t>	=	</a:t>
            </a:r>
            <a:r>
              <a:rPr lang="en-US" sz="5400" b="1">
                <a:latin typeface="Times New Roman" pitchFamily="18" charset="0"/>
                <a:cs typeface="Times New Roman" pitchFamily="18" charset="0"/>
              </a:rPr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Zdroje: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/>
              <a:t>Vlastní návrhy</a:t>
            </a:r>
          </a:p>
          <a:p>
            <a:r>
              <a:rPr lang="cs-CZ"/>
              <a:t>Obrázky galerie Office http://office.microsoft.com/cs-cz/images </a:t>
            </a:r>
            <a:br>
              <a:rPr lang="cs-CZ"/>
            </a:b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195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 Počítání do tisíce po stovkách Klíčová slova: čtení čísel, doplnění čísel, větší,  menší číslo ,   </vt:lpstr>
      <vt:lpstr>Metodika</vt:lpstr>
      <vt:lpstr>Přečti a zapiš čísla, která jsou znázorněna na řádovém počitadle</vt:lpstr>
      <vt:lpstr>Přečti tato čísla </vt:lpstr>
      <vt:lpstr>Seřaď ceny hraček od nejlevnější                                po nejdražší</vt:lpstr>
      <vt:lpstr>Čísla porovnej a doplň znaky nerovnosti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Josef Smetana</dc:creator>
  <cp:lastModifiedBy>Dum</cp:lastModifiedBy>
  <cp:revision>6</cp:revision>
  <dcterms:created xsi:type="dcterms:W3CDTF">2012-10-09T13:26:31Z</dcterms:created>
  <dcterms:modified xsi:type="dcterms:W3CDTF">2013-04-23T18:09:24Z</dcterms:modified>
</cp:coreProperties>
</file>