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4" r:id="rId6"/>
    <p:sldId id="266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B2982-4CAB-40AA-B431-E30CAC4AEF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DB71A-33DB-4E5B-9947-D6CFAD95E9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VY_32_INOVACE_M3_09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000" dirty="0"/>
              <a:t>Počítání do </a:t>
            </a:r>
            <a:r>
              <a:rPr lang="cs-CZ" sz="4000" dirty="0" smtClean="0"/>
              <a:t>tisíce po </a:t>
            </a:r>
            <a:r>
              <a:rPr lang="cs-CZ" sz="4000" dirty="0" smtClean="0"/>
              <a:t>jednotkách</a:t>
            </a:r>
            <a:r>
              <a:rPr lang="cs-CZ" sz="4000" dirty="0" smtClean="0"/>
              <a:t>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200" dirty="0"/>
              <a:t>Klíčová slova: </a:t>
            </a:r>
            <a:r>
              <a:rPr lang="cs-CZ" sz="2800" dirty="0"/>
              <a:t>čtení čísel, doplnění čísel, větší</a:t>
            </a:r>
            <a:r>
              <a:rPr lang="cs-CZ" sz="2800" dirty="0" smtClean="0"/>
              <a:t>, </a:t>
            </a:r>
            <a:r>
              <a:rPr lang="cs-CZ" sz="2800" dirty="0"/>
              <a:t>menší číslo </a:t>
            </a:r>
            <a:r>
              <a:rPr lang="cs-CZ" sz="2800" dirty="0" smtClean="0"/>
              <a:t>,rovná se, řazení vzestupné a řazení sestupné,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3.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strana 4 – </a:t>
            </a:r>
            <a:r>
              <a:rPr lang="cs-CZ" dirty="0" smtClean="0"/>
              <a:t>počítání po jedné do tisíce</a:t>
            </a:r>
            <a:r>
              <a:rPr lang="cs-CZ" dirty="0"/>
              <a:t>	</a:t>
            </a:r>
          </a:p>
          <a:p>
            <a:r>
              <a:rPr lang="cs-CZ" dirty="0"/>
              <a:t>strana 5 – </a:t>
            </a:r>
            <a:r>
              <a:rPr lang="cs-CZ" dirty="0" smtClean="0"/>
              <a:t>řazení čísel vzestupně</a:t>
            </a:r>
          </a:p>
          <a:p>
            <a:pPr lvl="1">
              <a:buNone/>
            </a:pPr>
            <a:r>
              <a:rPr lang="cs-CZ" dirty="0" smtClean="0"/>
              <a:t>			  /od nejmenšího čísla po největší číslo/</a:t>
            </a:r>
            <a:endParaRPr lang="cs-CZ" dirty="0"/>
          </a:p>
          <a:p>
            <a:r>
              <a:rPr lang="cs-CZ" dirty="0"/>
              <a:t>strana 6 – </a:t>
            </a:r>
            <a:r>
              <a:rPr lang="cs-CZ" dirty="0" smtClean="0"/>
              <a:t>řazení čísel sestupně</a:t>
            </a:r>
          </a:p>
          <a:p>
            <a:pPr lvl="1">
              <a:buNone/>
            </a:pPr>
            <a:r>
              <a:rPr lang="cs-CZ" dirty="0" smtClean="0"/>
              <a:t>		             /od největšího čísla po nejmenší/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porovnávání čísel, doplňování znaků  		            nerovnosti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po jedné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100, 101, 102,……….125</a:t>
            </a:r>
          </a:p>
          <a:p>
            <a:r>
              <a:rPr lang="cs-CZ" dirty="0" smtClean="0"/>
              <a:t>386, 387, 388,……….400</a:t>
            </a:r>
          </a:p>
          <a:p>
            <a:endParaRPr lang="cs-CZ" dirty="0"/>
          </a:p>
          <a:p>
            <a:r>
              <a:rPr lang="cs-CZ" dirty="0" smtClean="0"/>
              <a:t>800, 799, 798,……….760</a:t>
            </a:r>
          </a:p>
          <a:p>
            <a:r>
              <a:rPr lang="cs-CZ" dirty="0" smtClean="0"/>
              <a:t>666, 665, 664,……….600</a:t>
            </a:r>
          </a:p>
          <a:p>
            <a:endParaRPr lang="cs-CZ" dirty="0"/>
          </a:p>
          <a:p>
            <a:r>
              <a:rPr lang="cs-CZ" dirty="0" smtClean="0"/>
              <a:t>983, 984, 985,………1 000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Seřaď čísla vzestupně</a:t>
            </a:r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827088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6699"/>
              </a:gs>
              <a:gs pos="100000">
                <a:srgbClr val="FF6699">
                  <a:gamma/>
                  <a:tint val="2235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568</a:t>
            </a:r>
            <a:endParaRPr lang="cs-CZ" b="1" dirty="0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2411760" y="1988840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99FF66"/>
              </a:gs>
              <a:gs pos="100000">
                <a:srgbClr val="99FF66">
                  <a:gamma/>
                  <a:tint val="28627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b="1"/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3708400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6600"/>
              </a:gs>
              <a:gs pos="100000">
                <a:srgbClr val="FF6600">
                  <a:gamma/>
                  <a:tint val="3490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654 </a:t>
            </a:r>
          </a:p>
        </p:txBody>
      </p:sp>
      <p:sp>
        <p:nvSpPr>
          <p:cNvPr id="8203" name="AutoShape 11"/>
          <p:cNvSpPr>
            <a:spLocks noChangeArrowheads="1"/>
          </p:cNvSpPr>
          <p:nvPr/>
        </p:nvSpPr>
        <p:spPr bwMode="auto">
          <a:xfrm>
            <a:off x="5076825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3399FF"/>
              </a:gs>
              <a:gs pos="100000">
                <a:srgbClr val="3399FF">
                  <a:gamma/>
                  <a:tint val="47451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984</a:t>
            </a:r>
          </a:p>
        </p:txBody>
      </p:sp>
      <p:sp>
        <p:nvSpPr>
          <p:cNvPr id="8204" name="AutoShape 12"/>
          <p:cNvSpPr>
            <a:spLocks noChangeArrowheads="1"/>
          </p:cNvSpPr>
          <p:nvPr/>
        </p:nvSpPr>
        <p:spPr bwMode="auto">
          <a:xfrm>
            <a:off x="6443663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8588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807 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2339975" y="2205038"/>
            <a:ext cx="882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811</a:t>
            </a:r>
            <a:endParaRPr lang="cs-CZ" b="1" dirty="0"/>
          </a:p>
        </p:txBody>
      </p:sp>
      <p:sp>
        <p:nvSpPr>
          <p:cNvPr id="8209" name="Cloud"/>
          <p:cNvSpPr>
            <a:spLocks noChangeAspect="1" noEditPoints="1" noChangeArrowheads="1"/>
          </p:cNvSpPr>
          <p:nvPr/>
        </p:nvSpPr>
        <p:spPr bwMode="auto">
          <a:xfrm>
            <a:off x="179388" y="3213100"/>
            <a:ext cx="1547812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15" name="AutoShape 23"/>
          <p:cNvSpPr>
            <a:spLocks noChangeArrowheads="1"/>
          </p:cNvSpPr>
          <p:nvPr/>
        </p:nvSpPr>
        <p:spPr bwMode="auto">
          <a:xfrm>
            <a:off x="684213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6" name="AutoShape 24"/>
          <p:cNvSpPr>
            <a:spLocks noChangeArrowheads="1"/>
          </p:cNvSpPr>
          <p:nvPr/>
        </p:nvSpPr>
        <p:spPr bwMode="auto">
          <a:xfrm>
            <a:off x="2268538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8" name="AutoShape 26"/>
          <p:cNvSpPr>
            <a:spLocks noChangeArrowheads="1"/>
          </p:cNvSpPr>
          <p:nvPr/>
        </p:nvSpPr>
        <p:spPr bwMode="auto">
          <a:xfrm>
            <a:off x="5435600" y="5373688"/>
            <a:ext cx="1214438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9" name="AutoShape 27"/>
          <p:cNvSpPr>
            <a:spLocks noChangeArrowheads="1"/>
          </p:cNvSpPr>
          <p:nvPr/>
        </p:nvSpPr>
        <p:spPr bwMode="auto">
          <a:xfrm>
            <a:off x="7092950" y="5373688"/>
            <a:ext cx="1214438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3779838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99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22" name="Cloud"/>
          <p:cNvSpPr>
            <a:spLocks noChangeAspect="1" noEditPoints="1" noChangeArrowheads="1"/>
          </p:cNvSpPr>
          <p:nvPr/>
        </p:nvSpPr>
        <p:spPr bwMode="auto">
          <a:xfrm>
            <a:off x="1835150" y="36449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3" name="Cloud"/>
          <p:cNvSpPr>
            <a:spLocks noChangeAspect="1" noEditPoints="1" noChangeArrowheads="1"/>
          </p:cNvSpPr>
          <p:nvPr/>
        </p:nvSpPr>
        <p:spPr bwMode="auto">
          <a:xfrm>
            <a:off x="3492500" y="29972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4" name="Cloud"/>
          <p:cNvSpPr>
            <a:spLocks noChangeAspect="1" noEditPoints="1" noChangeArrowheads="1"/>
          </p:cNvSpPr>
          <p:nvPr/>
        </p:nvSpPr>
        <p:spPr bwMode="auto">
          <a:xfrm>
            <a:off x="5076825" y="3716338"/>
            <a:ext cx="1547813" cy="1046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5" name="Cloud"/>
          <p:cNvSpPr>
            <a:spLocks noChangeAspect="1" noEditPoints="1" noChangeArrowheads="1"/>
          </p:cNvSpPr>
          <p:nvPr/>
        </p:nvSpPr>
        <p:spPr bwMode="auto">
          <a:xfrm>
            <a:off x="6804025" y="29972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6" name="Text Box 34"/>
          <p:cNvSpPr txBox="1">
            <a:spLocks noChangeArrowheads="1"/>
          </p:cNvSpPr>
          <p:nvPr/>
        </p:nvSpPr>
        <p:spPr bwMode="auto">
          <a:xfrm>
            <a:off x="468313" y="3500438"/>
            <a:ext cx="935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397</a:t>
            </a:r>
            <a:endParaRPr lang="cs-CZ" b="1" dirty="0"/>
          </a:p>
        </p:txBody>
      </p:sp>
      <p:sp>
        <p:nvSpPr>
          <p:cNvPr id="8227" name="Text Box 35"/>
          <p:cNvSpPr txBox="1">
            <a:spLocks noChangeArrowheads="1"/>
          </p:cNvSpPr>
          <p:nvPr/>
        </p:nvSpPr>
        <p:spPr bwMode="auto">
          <a:xfrm>
            <a:off x="2195513" y="3933825"/>
            <a:ext cx="93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476</a:t>
            </a:r>
            <a:endParaRPr lang="cs-CZ" b="1" dirty="0"/>
          </a:p>
        </p:txBody>
      </p:sp>
      <p:sp>
        <p:nvSpPr>
          <p:cNvPr id="8228" name="Text Box 36"/>
          <p:cNvSpPr txBox="1">
            <a:spLocks noChangeArrowheads="1"/>
          </p:cNvSpPr>
          <p:nvPr/>
        </p:nvSpPr>
        <p:spPr bwMode="auto">
          <a:xfrm>
            <a:off x="3779838" y="3284538"/>
            <a:ext cx="1152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293</a:t>
            </a:r>
            <a:endParaRPr lang="cs-CZ" b="1" dirty="0"/>
          </a:p>
        </p:txBody>
      </p:sp>
      <p:sp>
        <p:nvSpPr>
          <p:cNvPr id="8229" name="Text Box 37"/>
          <p:cNvSpPr txBox="1">
            <a:spLocks noChangeArrowheads="1"/>
          </p:cNvSpPr>
          <p:nvPr/>
        </p:nvSpPr>
        <p:spPr bwMode="auto">
          <a:xfrm>
            <a:off x="5292725" y="4005263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 622</a:t>
            </a:r>
            <a:endParaRPr lang="cs-CZ" b="1" dirty="0"/>
          </a:p>
        </p:txBody>
      </p:sp>
      <p:sp>
        <p:nvSpPr>
          <p:cNvPr id="8230" name="Text Box 38"/>
          <p:cNvSpPr txBox="1">
            <a:spLocks noChangeArrowheads="1"/>
          </p:cNvSpPr>
          <p:nvPr/>
        </p:nvSpPr>
        <p:spPr bwMode="auto">
          <a:xfrm>
            <a:off x="7092950" y="3284538"/>
            <a:ext cx="10810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1 000</a:t>
            </a:r>
            <a:endParaRPr lang="cs-CZ" b="1" dirty="0"/>
          </a:p>
        </p:txBody>
      </p:sp>
      <p:sp>
        <p:nvSpPr>
          <p:cNvPr id="8231" name="Text Box 39"/>
          <p:cNvSpPr txBox="1">
            <a:spLocks noChangeArrowheads="1"/>
          </p:cNvSpPr>
          <p:nvPr/>
        </p:nvSpPr>
        <p:spPr bwMode="auto">
          <a:xfrm>
            <a:off x="900113" y="5373688"/>
            <a:ext cx="863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418</a:t>
            </a:r>
            <a:endParaRPr lang="cs-CZ" b="1" dirty="0"/>
          </a:p>
        </p:txBody>
      </p:sp>
      <p:sp>
        <p:nvSpPr>
          <p:cNvPr id="8232" name="Text Box 40"/>
          <p:cNvSpPr txBox="1">
            <a:spLocks noChangeArrowheads="1"/>
          </p:cNvSpPr>
          <p:nvPr/>
        </p:nvSpPr>
        <p:spPr bwMode="auto">
          <a:xfrm>
            <a:off x="2484438" y="5373688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597</a:t>
            </a:r>
            <a:endParaRPr lang="cs-CZ" b="1" dirty="0"/>
          </a:p>
        </p:txBody>
      </p:sp>
      <p:sp>
        <p:nvSpPr>
          <p:cNvPr id="8233" name="Text Box 41"/>
          <p:cNvSpPr txBox="1">
            <a:spLocks noChangeArrowheads="1"/>
          </p:cNvSpPr>
          <p:nvPr/>
        </p:nvSpPr>
        <p:spPr bwMode="auto">
          <a:xfrm>
            <a:off x="3851275" y="5373688"/>
            <a:ext cx="1152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  231</a:t>
            </a:r>
            <a:endParaRPr lang="cs-CZ" b="1" dirty="0"/>
          </a:p>
        </p:txBody>
      </p:sp>
      <p:sp>
        <p:nvSpPr>
          <p:cNvPr id="8234" name="Text Box 42"/>
          <p:cNvSpPr txBox="1">
            <a:spLocks noChangeArrowheads="1"/>
          </p:cNvSpPr>
          <p:nvPr/>
        </p:nvSpPr>
        <p:spPr bwMode="auto">
          <a:xfrm>
            <a:off x="5508625" y="5373688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 806</a:t>
            </a:r>
            <a:endParaRPr lang="cs-CZ" b="1" dirty="0"/>
          </a:p>
        </p:txBody>
      </p:sp>
      <p:sp>
        <p:nvSpPr>
          <p:cNvPr id="8235" name="Text Box 43"/>
          <p:cNvSpPr txBox="1">
            <a:spLocks noChangeArrowheads="1"/>
          </p:cNvSpPr>
          <p:nvPr/>
        </p:nvSpPr>
        <p:spPr bwMode="auto">
          <a:xfrm>
            <a:off x="7164388" y="5373688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 342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Seřaď čísla sestupně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1042988" y="1700213"/>
            <a:ext cx="3938587" cy="504825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637</a:t>
            </a:r>
            <a:endParaRPr lang="cs-CZ" b="1" dirty="0"/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1042988" y="2349500"/>
            <a:ext cx="3938587" cy="504825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345</a:t>
            </a:r>
            <a:endParaRPr lang="cs-CZ" b="1" dirty="0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1042988" y="2924175"/>
            <a:ext cx="3938587" cy="5048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564 </a:t>
            </a:r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1043608" y="3573016"/>
            <a:ext cx="3938587" cy="5048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111 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1042988" y="4149725"/>
            <a:ext cx="3938587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290</a:t>
            </a:r>
            <a:endParaRPr lang="cs-CZ" b="1" dirty="0"/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1042988" y="4797425"/>
            <a:ext cx="3938587" cy="504825"/>
          </a:xfrm>
          <a:prstGeom prst="rect">
            <a:avLst/>
          </a:prstGeom>
          <a:solidFill>
            <a:srgbClr val="993366">
              <a:alpha val="6799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321 </a:t>
            </a:r>
          </a:p>
        </p:txBody>
      </p:sp>
      <p:sp>
        <p:nvSpPr>
          <p:cNvPr id="9232" name="Rectangle 16"/>
          <p:cNvSpPr>
            <a:spLocks noChangeArrowheads="1"/>
          </p:cNvSpPr>
          <p:nvPr/>
        </p:nvSpPr>
        <p:spPr bwMode="auto">
          <a:xfrm>
            <a:off x="1042988" y="5373688"/>
            <a:ext cx="3938587" cy="504825"/>
          </a:xfrm>
          <a:prstGeom prst="rect">
            <a:avLst/>
          </a:prstGeom>
          <a:solidFill>
            <a:srgbClr val="99CC00">
              <a:alpha val="82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999 </a:t>
            </a:r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1042988" y="6021388"/>
            <a:ext cx="3938587" cy="504825"/>
          </a:xfrm>
          <a:prstGeom prst="rect">
            <a:avLst/>
          </a:prstGeom>
          <a:solidFill>
            <a:srgbClr val="0000FF">
              <a:alpha val="59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459</a:t>
            </a:r>
            <a:endParaRPr lang="cs-CZ" b="1" dirty="0"/>
          </a:p>
        </p:txBody>
      </p:sp>
      <p:pic>
        <p:nvPicPr>
          <p:cNvPr id="9235" name="Picture 19" descr="MC90037014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3644900"/>
            <a:ext cx="1925637" cy="2232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Čísla porovnej a doplň znaky nerovnosti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dirty="0" smtClean="0"/>
              <a:t>   </a:t>
            </a:r>
            <a:endParaRPr lang="cs-CZ" dirty="0"/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692275" y="1700213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692275" y="22764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692275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6084888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6084888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6084888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6084888" y="23495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6084888" y="17732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1692275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1692275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1908175" y="5300663"/>
            <a:ext cx="496887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5400" b="1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5400" b="1">
                <a:latin typeface="Times New Roman" pitchFamily="18" charset="0"/>
                <a:cs typeface="Times New Roman" pitchFamily="18" charset="0"/>
              </a:rPr>
              <a:t>	=	</a:t>
            </a:r>
            <a:r>
              <a:rPr lang="en-US" sz="5400" b="1"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468313" y="1700213"/>
            <a:ext cx="80021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372</a:t>
            </a:r>
            <a:endParaRPr lang="cs-CZ" b="1" dirty="0"/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2463800" y="1647825"/>
            <a:ext cx="58862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550 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684213" y="2276475"/>
            <a:ext cx="11509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667</a:t>
            </a:r>
            <a:endParaRPr lang="cs-CZ" b="1" dirty="0"/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>
            <a:off x="2411760" y="2276872"/>
            <a:ext cx="9891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110</a:t>
            </a:r>
            <a:endParaRPr lang="cs-CZ" b="1" dirty="0"/>
          </a:p>
        </p:txBody>
      </p:sp>
      <p:sp>
        <p:nvSpPr>
          <p:cNvPr id="11285" name="Text Box 21"/>
          <p:cNvSpPr txBox="1">
            <a:spLocks noChangeArrowheads="1"/>
          </p:cNvSpPr>
          <p:nvPr/>
        </p:nvSpPr>
        <p:spPr bwMode="auto">
          <a:xfrm>
            <a:off x="395288" y="292417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 445</a:t>
            </a:r>
            <a:endParaRPr lang="cs-CZ" b="1" dirty="0"/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>
            <a:off x="2483768" y="2944813"/>
            <a:ext cx="58719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876</a:t>
            </a:r>
            <a:endParaRPr lang="cs-CZ" b="1" dirty="0"/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>
            <a:off x="323850" y="3573463"/>
            <a:ext cx="18526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  267</a:t>
            </a:r>
            <a:endParaRPr lang="cs-CZ" b="1" dirty="0"/>
          </a:p>
        </p:txBody>
      </p:sp>
      <p:sp>
        <p:nvSpPr>
          <p:cNvPr id="11288" name="Text Box 24"/>
          <p:cNvSpPr txBox="1">
            <a:spLocks noChangeArrowheads="1"/>
          </p:cNvSpPr>
          <p:nvPr/>
        </p:nvSpPr>
        <p:spPr bwMode="auto">
          <a:xfrm>
            <a:off x="2411413" y="3573463"/>
            <a:ext cx="1206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496</a:t>
            </a:r>
            <a:endParaRPr lang="cs-CZ" b="1" dirty="0"/>
          </a:p>
        </p:txBody>
      </p:sp>
      <p:sp>
        <p:nvSpPr>
          <p:cNvPr id="11289" name="Text Box 25"/>
          <p:cNvSpPr txBox="1">
            <a:spLocks noChangeArrowheads="1"/>
          </p:cNvSpPr>
          <p:nvPr/>
        </p:nvSpPr>
        <p:spPr bwMode="auto">
          <a:xfrm>
            <a:off x="611560" y="4005263"/>
            <a:ext cx="10081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997</a:t>
            </a:r>
            <a:endParaRPr lang="cs-CZ" b="1" dirty="0"/>
          </a:p>
        </p:txBody>
      </p:sp>
      <p:sp>
        <p:nvSpPr>
          <p:cNvPr id="11290" name="Text Box 26"/>
          <p:cNvSpPr txBox="1">
            <a:spLocks noChangeArrowheads="1"/>
          </p:cNvSpPr>
          <p:nvPr/>
        </p:nvSpPr>
        <p:spPr bwMode="auto">
          <a:xfrm>
            <a:off x="323850" y="4076700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b="1" dirty="0"/>
          </a:p>
        </p:txBody>
      </p:sp>
      <p:sp>
        <p:nvSpPr>
          <p:cNvPr id="11291" name="Text Box 27"/>
          <p:cNvSpPr txBox="1">
            <a:spLocks noChangeArrowheads="1"/>
          </p:cNvSpPr>
          <p:nvPr/>
        </p:nvSpPr>
        <p:spPr bwMode="auto">
          <a:xfrm>
            <a:off x="2411413" y="4097338"/>
            <a:ext cx="1206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505 </a:t>
            </a:r>
          </a:p>
        </p:txBody>
      </p:sp>
      <p:sp>
        <p:nvSpPr>
          <p:cNvPr id="11292" name="Text Box 28"/>
          <p:cNvSpPr txBox="1">
            <a:spLocks noChangeArrowheads="1"/>
          </p:cNvSpPr>
          <p:nvPr/>
        </p:nvSpPr>
        <p:spPr bwMode="auto">
          <a:xfrm>
            <a:off x="5076825" y="1792288"/>
            <a:ext cx="1365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167</a:t>
            </a:r>
            <a:endParaRPr lang="cs-CZ" b="1" dirty="0"/>
          </a:p>
        </p:txBody>
      </p:sp>
      <p:sp>
        <p:nvSpPr>
          <p:cNvPr id="11293" name="Text Box 29"/>
          <p:cNvSpPr txBox="1">
            <a:spLocks noChangeArrowheads="1"/>
          </p:cNvSpPr>
          <p:nvPr/>
        </p:nvSpPr>
        <p:spPr bwMode="auto">
          <a:xfrm>
            <a:off x="6856413" y="1792288"/>
            <a:ext cx="69442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167</a:t>
            </a:r>
            <a:endParaRPr lang="cs-CZ" b="1" dirty="0"/>
          </a:p>
        </p:txBody>
      </p:sp>
      <p:sp>
        <p:nvSpPr>
          <p:cNvPr id="11294" name="Text Box 30"/>
          <p:cNvSpPr txBox="1">
            <a:spLocks noChangeArrowheads="1"/>
          </p:cNvSpPr>
          <p:nvPr/>
        </p:nvSpPr>
        <p:spPr bwMode="auto">
          <a:xfrm>
            <a:off x="5003800" y="2349500"/>
            <a:ext cx="1565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678</a:t>
            </a:r>
            <a:endParaRPr lang="cs-CZ" b="1" dirty="0"/>
          </a:p>
        </p:txBody>
      </p:sp>
      <p:sp>
        <p:nvSpPr>
          <p:cNvPr id="11295" name="Text Box 31"/>
          <p:cNvSpPr txBox="1">
            <a:spLocks noChangeArrowheads="1"/>
          </p:cNvSpPr>
          <p:nvPr/>
        </p:nvSpPr>
        <p:spPr bwMode="auto">
          <a:xfrm>
            <a:off x="7019925" y="2349500"/>
            <a:ext cx="882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567</a:t>
            </a:r>
            <a:endParaRPr lang="cs-CZ" b="1" dirty="0"/>
          </a:p>
        </p:txBody>
      </p:sp>
      <p:sp>
        <p:nvSpPr>
          <p:cNvPr id="11296" name="Text Box 32"/>
          <p:cNvSpPr txBox="1">
            <a:spLocks noChangeArrowheads="1"/>
          </p:cNvSpPr>
          <p:nvPr/>
        </p:nvSpPr>
        <p:spPr bwMode="auto">
          <a:xfrm>
            <a:off x="5148263" y="2944813"/>
            <a:ext cx="12938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407</a:t>
            </a:r>
            <a:endParaRPr lang="cs-CZ" b="1" dirty="0"/>
          </a:p>
        </p:txBody>
      </p:sp>
      <p:sp>
        <p:nvSpPr>
          <p:cNvPr id="11297" name="Text Box 33"/>
          <p:cNvSpPr txBox="1">
            <a:spLocks noChangeArrowheads="1"/>
          </p:cNvSpPr>
          <p:nvPr/>
        </p:nvSpPr>
        <p:spPr bwMode="auto">
          <a:xfrm>
            <a:off x="7019925" y="2924175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407</a:t>
            </a:r>
            <a:endParaRPr lang="cs-CZ" b="1" dirty="0"/>
          </a:p>
        </p:txBody>
      </p:sp>
      <p:sp>
        <p:nvSpPr>
          <p:cNvPr id="11298" name="Text Box 34"/>
          <p:cNvSpPr txBox="1">
            <a:spLocks noChangeArrowheads="1"/>
          </p:cNvSpPr>
          <p:nvPr/>
        </p:nvSpPr>
        <p:spPr bwMode="auto">
          <a:xfrm>
            <a:off x="5219700" y="3500438"/>
            <a:ext cx="11509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569</a:t>
            </a:r>
            <a:endParaRPr lang="cs-CZ" b="1" dirty="0"/>
          </a:p>
        </p:txBody>
      </p:sp>
      <p:sp>
        <p:nvSpPr>
          <p:cNvPr id="11299" name="Text Box 35"/>
          <p:cNvSpPr txBox="1">
            <a:spLocks noChangeArrowheads="1"/>
          </p:cNvSpPr>
          <p:nvPr/>
        </p:nvSpPr>
        <p:spPr bwMode="auto">
          <a:xfrm>
            <a:off x="6948488" y="3500438"/>
            <a:ext cx="64152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876</a:t>
            </a:r>
            <a:endParaRPr lang="cs-CZ" b="1" dirty="0"/>
          </a:p>
        </p:txBody>
      </p:sp>
      <p:sp>
        <p:nvSpPr>
          <p:cNvPr id="11301" name="Text Box 37"/>
          <p:cNvSpPr txBox="1">
            <a:spLocks noChangeArrowheads="1"/>
          </p:cNvSpPr>
          <p:nvPr/>
        </p:nvSpPr>
        <p:spPr bwMode="auto">
          <a:xfrm>
            <a:off x="5003800" y="4076700"/>
            <a:ext cx="1493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876</a:t>
            </a:r>
            <a:endParaRPr lang="cs-CZ" b="1" dirty="0"/>
          </a:p>
        </p:txBody>
      </p:sp>
      <p:sp>
        <p:nvSpPr>
          <p:cNvPr id="11302" name="Text Box 38"/>
          <p:cNvSpPr txBox="1">
            <a:spLocks noChangeArrowheads="1"/>
          </p:cNvSpPr>
          <p:nvPr/>
        </p:nvSpPr>
        <p:spPr bwMode="auto">
          <a:xfrm>
            <a:off x="6948488" y="4024313"/>
            <a:ext cx="11334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286</a:t>
            </a:r>
            <a:endParaRPr lang="cs-CZ" b="1" dirty="0"/>
          </a:p>
        </p:txBody>
      </p:sp>
      <p:pic>
        <p:nvPicPr>
          <p:cNvPr id="11304" name="Picture 40" descr="MC90034089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8513" y="4630738"/>
            <a:ext cx="1828800" cy="1828800"/>
          </a:xfrm>
          <a:prstGeom prst="rect">
            <a:avLst/>
          </a:prstGeom>
          <a:noFill/>
        </p:spPr>
      </p:pic>
      <p:pic>
        <p:nvPicPr>
          <p:cNvPr id="11308" name="Picture 44" descr="MC90038976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4508500"/>
            <a:ext cx="1819275" cy="17891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185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Počítání do tisíce po jednotkách  Klíčová slova: čtení čísel, doplnění čísel, větší, menší číslo ,rovná se, řazení vzestupné a řazení sestupné,  </vt:lpstr>
      <vt:lpstr>Metodika</vt:lpstr>
      <vt:lpstr>Počítej po jedné</vt:lpstr>
      <vt:lpstr>Seřaď čísla vzestupně</vt:lpstr>
      <vt:lpstr>Seřaď čísla sestupně</vt:lpstr>
      <vt:lpstr>Čísla porovnej a doplň znaky nerovnosti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4</cp:revision>
  <dcterms:created xsi:type="dcterms:W3CDTF">2012-10-10T14:45:10Z</dcterms:created>
  <dcterms:modified xsi:type="dcterms:W3CDTF">2012-10-10T15:17:04Z</dcterms:modified>
</cp:coreProperties>
</file>