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1" r:id="rId4"/>
    <p:sldId id="263" r:id="rId5"/>
    <p:sldId id="264" r:id="rId6"/>
    <p:sldId id="265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BF3EB9CB-5107-4091-9D81-12DC5A80FFFB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1B6869-58AC-4E7E-9194-E7EF438F24B8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EEAF77A-B968-476C-8452-26B48D38109B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9144000" cy="5757863"/>
            <a:chOff x="0" y="0"/>
            <a:chExt cx="5760" cy="3627"/>
          </a:xfrm>
        </p:grpSpPr>
        <p:pic>
          <p:nvPicPr>
            <p:cNvPr id="3075" name="Obrázek 1"/>
            <p:cNvPicPr>
              <a:picLocks noChangeAspect="1" noChangeArrowheads="1"/>
            </p:cNvPicPr>
            <p:nvPr/>
          </p:nvPicPr>
          <p:blipFill>
            <a:blip r:embed="rId2" cstate="print"/>
            <a:srcRect b="48225"/>
            <a:stretch>
              <a:fillRect/>
            </a:stretch>
          </p:blipFill>
          <p:spPr bwMode="auto">
            <a:xfrm>
              <a:off x="0" y="0"/>
              <a:ext cx="5760" cy="123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3076" name="Text Box 4"/>
            <p:cNvSpPr txBox="1">
              <a:spLocks noChangeArrowheads="1"/>
            </p:cNvSpPr>
            <p:nvPr/>
          </p:nvSpPr>
          <p:spPr bwMode="auto">
            <a:xfrm>
              <a:off x="0" y="1570"/>
              <a:ext cx="5760" cy="166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/>
                <a:t>CZ 1.07/1.4.00/21.1962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Základní škola, Lubnice, okres Znojmo, příspěvková organizace</a:t>
              </a:r>
            </a:p>
            <a:p>
              <a:pPr algn="ctr"/>
              <a:endParaRPr lang="cs-CZ" sz="2400" u="sng"/>
            </a:p>
            <a:p>
              <a:pPr algn="ctr"/>
              <a:r>
                <a:rPr lang="cs-CZ" sz="2400" u="sng"/>
                <a:t>Lubnice 20, 671 07 Uherčice, okres Znojmo, IČO 49438026</a:t>
              </a:r>
            </a:p>
            <a:p>
              <a:pPr algn="ctr"/>
              <a:endParaRPr lang="cs-CZ" sz="2400"/>
            </a:p>
            <a:p>
              <a:pPr algn="ctr"/>
              <a:r>
                <a:rPr lang="cs-CZ" sz="2400"/>
                <a:t>Tel.515298438, e-mail: zslub@mboxzn.cz</a:t>
              </a:r>
            </a:p>
          </p:txBody>
        </p:sp>
        <p:sp>
          <p:nvSpPr>
            <p:cNvPr id="3077" name="Text Box 5"/>
            <p:cNvSpPr txBox="1">
              <a:spLocks noChangeArrowheads="1"/>
            </p:cNvSpPr>
            <p:nvPr/>
          </p:nvSpPr>
          <p:spPr bwMode="auto">
            <a:xfrm>
              <a:off x="0" y="3339"/>
              <a:ext cx="5760" cy="2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cs-CZ" sz="2400" b="1" dirty="0"/>
                <a:t>Číslo DUM:  </a:t>
              </a:r>
              <a:r>
                <a:rPr lang="cs-CZ" sz="2400" b="1" dirty="0" smtClean="0"/>
                <a:t>VY_32_INOVACE_M3_10</a:t>
              </a:r>
              <a:endParaRPr lang="cs-CZ" sz="5400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4437063"/>
            <a:ext cx="6400800" cy="1752600"/>
          </a:xfrm>
        </p:spPr>
        <p:txBody>
          <a:bodyPr/>
          <a:lstStyle/>
          <a:p>
            <a:r>
              <a:rPr lang="cs-CZ"/>
              <a:t>Mgr. Irena Smetanová</a:t>
            </a:r>
          </a:p>
          <a:p>
            <a:r>
              <a:rPr lang="cs-CZ"/>
              <a:t>ZŠ Lubnice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ctrTitle"/>
          </p:nvPr>
        </p:nvSpPr>
        <p:spPr>
          <a:xfrm>
            <a:off x="395288" y="1916113"/>
            <a:ext cx="8061325" cy="2043112"/>
          </a:xfrm>
        </p:spPr>
        <p:txBody>
          <a:bodyPr/>
          <a:lstStyle/>
          <a:p>
            <a:r>
              <a:rPr lang="cs-CZ" sz="4800" dirty="0"/>
              <a:t> </a:t>
            </a:r>
            <a:r>
              <a:rPr lang="cs-CZ" sz="4000" dirty="0"/>
              <a:t>Zaokrouhlování na </a:t>
            </a:r>
            <a:r>
              <a:rPr lang="cs-CZ" sz="4000" dirty="0" smtClean="0"/>
              <a:t>desítky, na stovky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3200" dirty="0"/>
              <a:t>Klíčová slova: </a:t>
            </a:r>
            <a:r>
              <a:rPr lang="cs-CZ" sz="2800" dirty="0"/>
              <a:t>zaokrouhlování nahoru, zaokrouhlování </a:t>
            </a:r>
            <a:r>
              <a:rPr lang="cs-CZ" sz="3200" dirty="0"/>
              <a:t>dolů, jednotky, desítky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684213" y="333375"/>
            <a:ext cx="7772400" cy="1470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/>
          <a:lstStyle/>
          <a:p>
            <a:pPr algn="ctr"/>
            <a:r>
              <a:rPr lang="cs-CZ" sz="4400">
                <a:solidFill>
                  <a:schemeClr val="tx2"/>
                </a:solidFill>
              </a:rPr>
              <a:t>Matematika 3. ročník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Metodika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23850" y="1628775"/>
            <a:ext cx="8820150" cy="4525963"/>
          </a:xfrm>
        </p:spPr>
        <p:txBody>
          <a:bodyPr/>
          <a:lstStyle/>
          <a:p>
            <a:r>
              <a:rPr lang="cs-CZ"/>
              <a:t>strana 4 – zaokrouhlování čísel na desítky,  		    přiřazování ke správné desítce</a:t>
            </a:r>
          </a:p>
          <a:p>
            <a:r>
              <a:rPr lang="cs-CZ"/>
              <a:t>strana 5 – zaokrouhlování čísel na desítky</a:t>
            </a:r>
          </a:p>
          <a:p>
            <a:r>
              <a:rPr lang="cs-CZ"/>
              <a:t>strana 6 – zaokrouhlování čísel na desítky,  		    přiřazování ke správné desítce</a:t>
            </a:r>
          </a:p>
          <a:p>
            <a:r>
              <a:rPr lang="cs-CZ"/>
              <a:t>strana 7 – vyhledávání chybných příkladů</a:t>
            </a:r>
          </a:p>
          <a:p>
            <a:pPr>
              <a:buFontTx/>
              <a:buNone/>
            </a:pPr>
            <a:endParaRPr lang="cs-CZ" sz="2400"/>
          </a:p>
          <a:p>
            <a:pPr>
              <a:buFontTx/>
              <a:buNone/>
            </a:pPr>
            <a:r>
              <a:rPr lang="cs-CZ" sz="240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latin typeface="Comic Sans MS" pitchFamily="66" charset="0"/>
              </a:rPr>
              <a:t>Daná čísla zaokrouhli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148" name="Oval 4"/>
          <p:cNvSpPr>
            <a:spLocks noChangeArrowheads="1"/>
          </p:cNvSpPr>
          <p:nvPr/>
        </p:nvSpPr>
        <p:spPr bwMode="auto">
          <a:xfrm>
            <a:off x="2268538" y="1700213"/>
            <a:ext cx="935037" cy="647700"/>
          </a:xfrm>
          <a:prstGeom prst="ellipse">
            <a:avLst/>
          </a:pr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49" name="Text Box 5"/>
          <p:cNvSpPr txBox="1">
            <a:spLocks noChangeArrowheads="1"/>
          </p:cNvSpPr>
          <p:nvPr/>
        </p:nvSpPr>
        <p:spPr bwMode="auto">
          <a:xfrm>
            <a:off x="611188" y="1844675"/>
            <a:ext cx="12969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desítky</a:t>
            </a:r>
          </a:p>
        </p:txBody>
      </p:sp>
      <p:sp>
        <p:nvSpPr>
          <p:cNvPr id="6150" name="Text Box 6"/>
          <p:cNvSpPr txBox="1">
            <a:spLocks noChangeArrowheads="1"/>
          </p:cNvSpPr>
          <p:nvPr/>
        </p:nvSpPr>
        <p:spPr bwMode="auto">
          <a:xfrm>
            <a:off x="611188" y="4365625"/>
            <a:ext cx="13684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Comic Sans MS" pitchFamily="66" charset="0"/>
              </a:rPr>
              <a:t>stovky</a:t>
            </a:r>
          </a:p>
        </p:txBody>
      </p:sp>
      <p:sp>
        <p:nvSpPr>
          <p:cNvPr id="6151" name="Oval 7"/>
          <p:cNvSpPr>
            <a:spLocks noChangeArrowheads="1"/>
          </p:cNvSpPr>
          <p:nvPr/>
        </p:nvSpPr>
        <p:spPr bwMode="auto">
          <a:xfrm>
            <a:off x="3419475" y="1700213"/>
            <a:ext cx="935038" cy="647700"/>
          </a:xfrm>
          <a:prstGeom prst="ellipse">
            <a:avLst/>
          </a:prstGeom>
          <a:solidFill>
            <a:srgbClr val="00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2" name="Oval 8"/>
          <p:cNvSpPr>
            <a:spLocks noChangeArrowheads="1"/>
          </p:cNvSpPr>
          <p:nvPr/>
        </p:nvSpPr>
        <p:spPr bwMode="auto">
          <a:xfrm>
            <a:off x="4572000" y="1700213"/>
            <a:ext cx="935038" cy="647700"/>
          </a:xfrm>
          <a:prstGeom prst="ellipse">
            <a:avLst/>
          </a:prstGeom>
          <a:solidFill>
            <a:srgbClr val="3399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3" name="Oval 9"/>
          <p:cNvSpPr>
            <a:spLocks noChangeArrowheads="1"/>
          </p:cNvSpPr>
          <p:nvPr/>
        </p:nvSpPr>
        <p:spPr bwMode="auto">
          <a:xfrm>
            <a:off x="5724525" y="1700213"/>
            <a:ext cx="935038" cy="64770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4" name="Oval 10"/>
          <p:cNvSpPr>
            <a:spLocks noChangeArrowheads="1"/>
          </p:cNvSpPr>
          <p:nvPr/>
        </p:nvSpPr>
        <p:spPr bwMode="auto">
          <a:xfrm>
            <a:off x="6877050" y="1700213"/>
            <a:ext cx="935038" cy="647700"/>
          </a:xfrm>
          <a:prstGeom prst="ellipse">
            <a:avLst/>
          </a:prstGeom>
          <a:solidFill>
            <a:srgbClr val="FF00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5" name="Oval 11"/>
          <p:cNvSpPr>
            <a:spLocks noChangeArrowheads="1"/>
          </p:cNvSpPr>
          <p:nvPr/>
        </p:nvSpPr>
        <p:spPr bwMode="auto">
          <a:xfrm>
            <a:off x="7956550" y="1628775"/>
            <a:ext cx="935038" cy="647700"/>
          </a:xfrm>
          <a:prstGeom prst="ellipse">
            <a:avLst/>
          </a:prstGeom>
          <a:solidFill>
            <a:srgbClr val="FF66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6" name="Oval 12"/>
          <p:cNvSpPr>
            <a:spLocks noChangeArrowheads="1"/>
          </p:cNvSpPr>
          <p:nvPr/>
        </p:nvSpPr>
        <p:spPr bwMode="auto">
          <a:xfrm>
            <a:off x="3419475" y="4292600"/>
            <a:ext cx="935038" cy="647700"/>
          </a:xfrm>
          <a:prstGeom prst="ellipse">
            <a:avLst/>
          </a:prstGeom>
          <a:solidFill>
            <a:srgbClr val="FFCCCC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7" name="Oval 13"/>
          <p:cNvSpPr>
            <a:spLocks noChangeArrowheads="1"/>
          </p:cNvSpPr>
          <p:nvPr/>
        </p:nvSpPr>
        <p:spPr bwMode="auto">
          <a:xfrm>
            <a:off x="4643438" y="4292600"/>
            <a:ext cx="935037" cy="647700"/>
          </a:xfrm>
          <a:prstGeom prst="ellipse">
            <a:avLst/>
          </a:prstGeom>
          <a:solidFill>
            <a:srgbClr val="00CC00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8" name="Oval 14"/>
          <p:cNvSpPr>
            <a:spLocks noChangeArrowheads="1"/>
          </p:cNvSpPr>
          <p:nvPr/>
        </p:nvSpPr>
        <p:spPr bwMode="auto">
          <a:xfrm>
            <a:off x="6948488" y="4292600"/>
            <a:ext cx="935037" cy="647700"/>
          </a:xfrm>
          <a:prstGeom prst="ellipse">
            <a:avLst/>
          </a:prstGeom>
          <a:gradFill rotWithShape="1">
            <a:gsLst>
              <a:gs pos="0">
                <a:srgbClr val="ECB2E1"/>
              </a:gs>
              <a:gs pos="100000">
                <a:srgbClr val="FF9900"/>
              </a:gs>
            </a:gsLst>
            <a:path path="rect">
              <a:fillToRect r="100000" b="100000"/>
            </a:path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59" name="Oval 15"/>
          <p:cNvSpPr>
            <a:spLocks noChangeArrowheads="1"/>
          </p:cNvSpPr>
          <p:nvPr/>
        </p:nvSpPr>
        <p:spPr bwMode="auto">
          <a:xfrm>
            <a:off x="5795963" y="4292600"/>
            <a:ext cx="935037" cy="647700"/>
          </a:xfrm>
          <a:prstGeom prst="ellipse">
            <a:avLst/>
          </a:prstGeom>
          <a:gradFill rotWithShape="1">
            <a:gsLst>
              <a:gs pos="0">
                <a:schemeClr val="accent1"/>
              </a:gs>
              <a:gs pos="100000">
                <a:srgbClr val="99FF33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0" name="Oval 16"/>
          <p:cNvSpPr>
            <a:spLocks noChangeArrowheads="1"/>
          </p:cNvSpPr>
          <p:nvPr/>
        </p:nvSpPr>
        <p:spPr bwMode="auto">
          <a:xfrm>
            <a:off x="2268538" y="4292600"/>
            <a:ext cx="935037" cy="647700"/>
          </a:xfrm>
          <a:prstGeom prst="ellipse">
            <a:avLst/>
          </a:prstGeom>
          <a:solidFill>
            <a:srgbClr val="00FFFF"/>
          </a:soli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1" name="Oval 17"/>
          <p:cNvSpPr>
            <a:spLocks noChangeArrowheads="1"/>
          </p:cNvSpPr>
          <p:nvPr/>
        </p:nvSpPr>
        <p:spPr bwMode="auto">
          <a:xfrm>
            <a:off x="8027988" y="4292600"/>
            <a:ext cx="935037" cy="647700"/>
          </a:xfrm>
          <a:prstGeom prst="ellipse">
            <a:avLst/>
          </a:prstGeom>
          <a:gradFill rotWithShape="1">
            <a:gsLst>
              <a:gs pos="0">
                <a:srgbClr val="F0D614"/>
              </a:gs>
              <a:gs pos="100000">
                <a:schemeClr val="bg1"/>
              </a:gs>
            </a:gsLst>
            <a:lin ang="5400000" scaled="1"/>
          </a:gradFill>
          <a:ln w="9525">
            <a:solidFill>
              <a:schemeClr val="tx1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cs-CZ"/>
          </a:p>
        </p:txBody>
      </p:sp>
      <p:sp>
        <p:nvSpPr>
          <p:cNvPr id="6162" name="Text Box 18"/>
          <p:cNvSpPr txBox="1">
            <a:spLocks noChangeArrowheads="1"/>
          </p:cNvSpPr>
          <p:nvPr/>
        </p:nvSpPr>
        <p:spPr bwMode="auto">
          <a:xfrm>
            <a:off x="2124075" y="2420938"/>
            <a:ext cx="70199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      ↑	        </a:t>
            </a:r>
            <a:r>
              <a:rPr lang="cs-CZ" sz="2400" b="1"/>
              <a:t>↑		↑	   ↑	     ↑	        ↑</a:t>
            </a:r>
            <a:endParaRPr lang="cs-CZ" sz="2400" b="1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63" name="Text Box 19"/>
          <p:cNvSpPr txBox="1">
            <a:spLocks noChangeArrowheads="1"/>
          </p:cNvSpPr>
          <p:nvPr/>
        </p:nvSpPr>
        <p:spPr bwMode="auto">
          <a:xfrm>
            <a:off x="2339975" y="3716338"/>
            <a:ext cx="65532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>
                <a:latin typeface="Times New Roman" pitchFamily="18" charset="0"/>
              </a:rPr>
              <a:t>   ↓ 	     </a:t>
            </a:r>
            <a:r>
              <a:rPr lang="cs-CZ" sz="2400" b="1"/>
              <a:t>↓	        ↓		↓	   ↓	      ↓</a:t>
            </a:r>
          </a:p>
        </p:txBody>
      </p:sp>
      <p:sp>
        <p:nvSpPr>
          <p:cNvPr id="6165" name="Text Box 21"/>
          <p:cNvSpPr txBox="1">
            <a:spLocks noChangeArrowheads="1"/>
          </p:cNvSpPr>
          <p:nvPr/>
        </p:nvSpPr>
        <p:spPr bwMode="auto">
          <a:xfrm>
            <a:off x="2411413" y="3141663"/>
            <a:ext cx="64087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356</a:t>
            </a:r>
            <a:r>
              <a:rPr lang="cs-CZ" sz="2400" b="1" dirty="0"/>
              <a:t>	  </a:t>
            </a:r>
            <a:r>
              <a:rPr lang="cs-CZ" sz="2400" b="1" dirty="0" smtClean="0"/>
              <a:t> 569</a:t>
            </a:r>
            <a:r>
              <a:rPr lang="cs-CZ" sz="2400" b="1" dirty="0"/>
              <a:t>	   </a:t>
            </a:r>
            <a:r>
              <a:rPr lang="cs-CZ" sz="2400" b="1" dirty="0" smtClean="0"/>
              <a:t>     921          275        </a:t>
            </a:r>
            <a:r>
              <a:rPr lang="cs-CZ" sz="2400" b="1" dirty="0"/>
              <a:t>462       </a:t>
            </a:r>
            <a:r>
              <a:rPr lang="cs-CZ" sz="2400" b="1" dirty="0" smtClean="0"/>
              <a:t>685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03" name="Rectangle 39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Zaokrouhli čísla</a:t>
            </a:r>
          </a:p>
        </p:txBody>
      </p:sp>
      <p:graphicFrame>
        <p:nvGraphicFramePr>
          <p:cNvPr id="11312" name="Group 48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4525963"/>
        </p:xfrm>
        <a:graphic>
          <a:graphicData uri="http://schemas.openxmlformats.org/drawingml/2006/table">
            <a:tbl>
              <a:tblPr/>
              <a:tblGrid>
                <a:gridCol w="2743200"/>
                <a:gridCol w="2743200"/>
                <a:gridCol w="274320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4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ACB3"/>
                    </a:solidFill>
                  </a:tcPr>
                </a:tc>
              </a:tr>
              <a:tr h="6445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187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ACEF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863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1AE21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611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655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532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4D3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45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290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77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958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Zaokrouhli</a:t>
            </a:r>
          </a:p>
        </p:txBody>
      </p:sp>
      <p:graphicFrame>
        <p:nvGraphicFramePr>
          <p:cNvPr id="8300" name="Group 108"/>
          <p:cNvGraphicFramePr>
            <a:graphicFrameLocks noGrp="1"/>
          </p:cNvGraphicFramePr>
          <p:nvPr>
            <p:ph sz="half" idx="1"/>
          </p:nvPr>
        </p:nvGraphicFramePr>
        <p:xfrm>
          <a:off x="468313" y="981075"/>
          <a:ext cx="790575" cy="5699760"/>
        </p:xfrm>
        <a:graphic>
          <a:graphicData uri="http://schemas.openxmlformats.org/drawingml/2006/table">
            <a:tbl>
              <a:tblPr/>
              <a:tblGrid>
                <a:gridCol w="790575"/>
              </a:tblGrid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9888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8304" name="Group 112"/>
          <p:cNvGraphicFramePr>
            <a:graphicFrameLocks noGrp="1"/>
          </p:cNvGraphicFramePr>
          <p:nvPr>
            <p:ph sz="half" idx="2"/>
          </p:nvPr>
        </p:nvGraphicFramePr>
        <p:xfrm>
          <a:off x="7885113" y="908050"/>
          <a:ext cx="1017587" cy="5699760"/>
        </p:xfrm>
        <a:graphic>
          <a:graphicData uri="http://schemas.openxmlformats.org/drawingml/2006/table">
            <a:tbl>
              <a:tblPr/>
              <a:tblGrid>
                <a:gridCol w="1017587"/>
              </a:tblGrid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500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600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700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27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800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900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1000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313" name="Picture 121" descr="MC900433200[1]"/>
          <p:cNvPicPr>
            <a:picLocks noChangeAspect="1" noChangeArrowheads="1"/>
          </p:cNvPicPr>
          <p:nvPr/>
        </p:nvPicPr>
        <p:blipFill>
          <a:blip r:embed="rId2" cstate="print"/>
          <a:srcRect b="44191"/>
          <a:stretch>
            <a:fillRect/>
          </a:stretch>
        </p:blipFill>
        <p:spPr bwMode="auto">
          <a:xfrm>
            <a:off x="6156325" y="4581525"/>
            <a:ext cx="1612900" cy="2016125"/>
          </a:xfrm>
          <a:prstGeom prst="rect">
            <a:avLst/>
          </a:prstGeom>
          <a:noFill/>
        </p:spPr>
      </p:pic>
      <p:pic>
        <p:nvPicPr>
          <p:cNvPr id="8314" name="Picture 122" descr="MC900433201[1]"/>
          <p:cNvPicPr>
            <a:picLocks noChangeAspect="1" noChangeArrowheads="1"/>
          </p:cNvPicPr>
          <p:nvPr/>
        </p:nvPicPr>
        <p:blipFill>
          <a:blip r:embed="rId3" cstate="print"/>
          <a:srcRect l="5113" r="34607" b="9688"/>
          <a:stretch>
            <a:fillRect/>
          </a:stretch>
        </p:blipFill>
        <p:spPr bwMode="auto">
          <a:xfrm>
            <a:off x="5435600" y="1052513"/>
            <a:ext cx="2063750" cy="3095625"/>
          </a:xfrm>
          <a:prstGeom prst="rect">
            <a:avLst/>
          </a:prstGeom>
          <a:noFill/>
        </p:spPr>
      </p:pic>
      <p:pic>
        <p:nvPicPr>
          <p:cNvPr id="8316" name="Picture 124" descr="MC900382566[1]"/>
          <p:cNvPicPr>
            <a:picLocks noChangeAspect="1" noChangeArrowheads="1"/>
          </p:cNvPicPr>
          <p:nvPr/>
        </p:nvPicPr>
        <p:blipFill>
          <a:blip r:embed="rId4" cstate="print"/>
          <a:srcRect l="23749" t="9541" r="15259" b="33249"/>
          <a:stretch>
            <a:fillRect/>
          </a:stretch>
        </p:blipFill>
        <p:spPr bwMode="auto">
          <a:xfrm>
            <a:off x="1835150" y="3357563"/>
            <a:ext cx="2303463" cy="2160587"/>
          </a:xfrm>
          <a:prstGeom prst="rect">
            <a:avLst/>
          </a:prstGeom>
          <a:noFill/>
        </p:spPr>
      </p:pic>
      <p:pic>
        <p:nvPicPr>
          <p:cNvPr id="8317" name="Picture 125" descr="MC900433200[1]"/>
          <p:cNvPicPr>
            <a:picLocks noChangeAspect="1" noChangeArrowheads="1"/>
          </p:cNvPicPr>
          <p:nvPr/>
        </p:nvPicPr>
        <p:blipFill>
          <a:blip r:embed="rId2" cstate="print"/>
          <a:srcRect b="44191"/>
          <a:stretch>
            <a:fillRect/>
          </a:stretch>
        </p:blipFill>
        <p:spPr bwMode="auto">
          <a:xfrm>
            <a:off x="1547813" y="981075"/>
            <a:ext cx="1612900" cy="2016125"/>
          </a:xfrm>
          <a:prstGeom prst="rect">
            <a:avLst/>
          </a:prstGeom>
          <a:noFill/>
        </p:spPr>
      </p:pic>
      <p:pic>
        <p:nvPicPr>
          <p:cNvPr id="8320" name="Picture 128" descr="MC900391424[1]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2138" y="981075"/>
            <a:ext cx="2308225" cy="3141663"/>
          </a:xfrm>
          <a:prstGeom prst="rect">
            <a:avLst/>
          </a:prstGeom>
          <a:noFill/>
        </p:spPr>
      </p:pic>
      <p:pic>
        <p:nvPicPr>
          <p:cNvPr id="8321" name="Picture 129" descr="MC90039856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643438" y="4292600"/>
            <a:ext cx="1479550" cy="2274888"/>
          </a:xfrm>
          <a:prstGeom prst="rect">
            <a:avLst/>
          </a:prstGeom>
          <a:noFill/>
        </p:spPr>
      </p:pic>
      <p:pic>
        <p:nvPicPr>
          <p:cNvPr id="8322" name="Picture 130" descr="MC900398565[1]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195513" y="5516563"/>
            <a:ext cx="1871662" cy="2058987"/>
          </a:xfrm>
          <a:prstGeom prst="rect">
            <a:avLst/>
          </a:prstGeom>
          <a:noFill/>
        </p:spPr>
      </p:pic>
      <p:sp>
        <p:nvSpPr>
          <p:cNvPr id="8323" name="Text Box 131"/>
          <p:cNvSpPr txBox="1">
            <a:spLocks noChangeArrowheads="1"/>
          </p:cNvSpPr>
          <p:nvPr/>
        </p:nvSpPr>
        <p:spPr bwMode="auto">
          <a:xfrm>
            <a:off x="1692275" y="2060575"/>
            <a:ext cx="792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34</a:t>
            </a:r>
            <a:endParaRPr lang="cs-CZ" sz="2400" b="1" dirty="0"/>
          </a:p>
        </p:txBody>
      </p:sp>
      <p:sp>
        <p:nvSpPr>
          <p:cNvPr id="8324" name="Text Box 132"/>
          <p:cNvSpPr txBox="1">
            <a:spLocks noChangeArrowheads="1"/>
          </p:cNvSpPr>
          <p:nvPr/>
        </p:nvSpPr>
        <p:spPr bwMode="auto">
          <a:xfrm>
            <a:off x="2411413" y="1268413"/>
            <a:ext cx="5762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91</a:t>
            </a:r>
            <a:endParaRPr lang="cs-CZ" sz="2400" b="1" dirty="0"/>
          </a:p>
        </p:txBody>
      </p:sp>
      <p:sp>
        <p:nvSpPr>
          <p:cNvPr id="8325" name="Text Box 133"/>
          <p:cNvSpPr txBox="1">
            <a:spLocks noChangeArrowheads="1"/>
          </p:cNvSpPr>
          <p:nvPr/>
        </p:nvSpPr>
        <p:spPr bwMode="auto">
          <a:xfrm>
            <a:off x="3851275" y="1412875"/>
            <a:ext cx="792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546</a:t>
            </a:r>
            <a:endParaRPr lang="cs-CZ" sz="2400" b="1" dirty="0"/>
          </a:p>
        </p:txBody>
      </p:sp>
      <p:sp>
        <p:nvSpPr>
          <p:cNvPr id="8326" name="Text Box 134"/>
          <p:cNvSpPr txBox="1">
            <a:spLocks noChangeArrowheads="1"/>
          </p:cNvSpPr>
          <p:nvPr/>
        </p:nvSpPr>
        <p:spPr bwMode="auto">
          <a:xfrm>
            <a:off x="4572000" y="2349500"/>
            <a:ext cx="792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123</a:t>
            </a:r>
            <a:endParaRPr lang="cs-CZ" sz="2400" b="1" dirty="0"/>
          </a:p>
        </p:txBody>
      </p:sp>
      <p:sp>
        <p:nvSpPr>
          <p:cNvPr id="8327" name="Text Box 135"/>
          <p:cNvSpPr txBox="1">
            <a:spLocks noChangeArrowheads="1"/>
          </p:cNvSpPr>
          <p:nvPr/>
        </p:nvSpPr>
        <p:spPr bwMode="auto">
          <a:xfrm>
            <a:off x="3348038" y="2060575"/>
            <a:ext cx="719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896</a:t>
            </a:r>
            <a:endParaRPr lang="cs-CZ" sz="2400" b="1" dirty="0"/>
          </a:p>
        </p:txBody>
      </p:sp>
      <p:sp>
        <p:nvSpPr>
          <p:cNvPr id="8328" name="Text Box 136"/>
          <p:cNvSpPr txBox="1">
            <a:spLocks noChangeArrowheads="1"/>
          </p:cNvSpPr>
          <p:nvPr/>
        </p:nvSpPr>
        <p:spPr bwMode="auto">
          <a:xfrm>
            <a:off x="5580063" y="2060575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275</a:t>
            </a:r>
            <a:endParaRPr lang="cs-CZ" sz="2400" b="1" dirty="0"/>
          </a:p>
        </p:txBody>
      </p:sp>
      <p:sp>
        <p:nvSpPr>
          <p:cNvPr id="8329" name="Text Box 137"/>
          <p:cNvSpPr txBox="1">
            <a:spLocks noChangeArrowheads="1"/>
          </p:cNvSpPr>
          <p:nvPr/>
        </p:nvSpPr>
        <p:spPr bwMode="auto">
          <a:xfrm>
            <a:off x="6300788" y="1412875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285</a:t>
            </a:r>
            <a:endParaRPr lang="cs-CZ" sz="2400" b="1" dirty="0"/>
          </a:p>
        </p:txBody>
      </p:sp>
      <p:sp>
        <p:nvSpPr>
          <p:cNvPr id="8330" name="Text Box 138"/>
          <p:cNvSpPr txBox="1">
            <a:spLocks noChangeArrowheads="1"/>
          </p:cNvSpPr>
          <p:nvPr/>
        </p:nvSpPr>
        <p:spPr bwMode="auto">
          <a:xfrm>
            <a:off x="6443663" y="3068638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765</a:t>
            </a:r>
            <a:endParaRPr lang="cs-CZ" sz="2400" b="1" dirty="0"/>
          </a:p>
        </p:txBody>
      </p:sp>
      <p:sp>
        <p:nvSpPr>
          <p:cNvPr id="8331" name="Text Box 139"/>
          <p:cNvSpPr txBox="1">
            <a:spLocks noChangeArrowheads="1"/>
          </p:cNvSpPr>
          <p:nvPr/>
        </p:nvSpPr>
        <p:spPr bwMode="auto">
          <a:xfrm>
            <a:off x="2051050" y="3716338"/>
            <a:ext cx="72072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55</a:t>
            </a:r>
            <a:endParaRPr lang="cs-CZ" sz="2400" b="1" dirty="0"/>
          </a:p>
        </p:txBody>
      </p:sp>
      <p:sp>
        <p:nvSpPr>
          <p:cNvPr id="8332" name="Text Box 140"/>
          <p:cNvSpPr txBox="1">
            <a:spLocks noChangeArrowheads="1"/>
          </p:cNvSpPr>
          <p:nvPr/>
        </p:nvSpPr>
        <p:spPr bwMode="auto">
          <a:xfrm>
            <a:off x="3203575" y="4221163"/>
            <a:ext cx="86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657</a:t>
            </a:r>
            <a:endParaRPr lang="cs-CZ" sz="2400" b="1" dirty="0"/>
          </a:p>
        </p:txBody>
      </p:sp>
      <p:sp>
        <p:nvSpPr>
          <p:cNvPr id="8333" name="Text Box 141"/>
          <p:cNvSpPr txBox="1">
            <a:spLocks noChangeArrowheads="1"/>
          </p:cNvSpPr>
          <p:nvPr/>
        </p:nvSpPr>
        <p:spPr bwMode="auto">
          <a:xfrm>
            <a:off x="4643438" y="4581525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391</a:t>
            </a:r>
            <a:endParaRPr lang="cs-CZ" sz="2400" b="1" dirty="0"/>
          </a:p>
        </p:txBody>
      </p:sp>
      <p:sp>
        <p:nvSpPr>
          <p:cNvPr id="8334" name="Text Box 142"/>
          <p:cNvSpPr txBox="1">
            <a:spLocks noChangeArrowheads="1"/>
          </p:cNvSpPr>
          <p:nvPr/>
        </p:nvSpPr>
        <p:spPr bwMode="auto">
          <a:xfrm>
            <a:off x="5364163" y="4868863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815</a:t>
            </a:r>
            <a:endParaRPr lang="cs-CZ" sz="2400" b="1" dirty="0"/>
          </a:p>
        </p:txBody>
      </p:sp>
      <p:sp>
        <p:nvSpPr>
          <p:cNvPr id="8335" name="Text Box 143"/>
          <p:cNvSpPr txBox="1">
            <a:spLocks noChangeArrowheads="1"/>
          </p:cNvSpPr>
          <p:nvPr/>
        </p:nvSpPr>
        <p:spPr bwMode="auto">
          <a:xfrm>
            <a:off x="6948488" y="4797425"/>
            <a:ext cx="86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929</a:t>
            </a:r>
            <a:endParaRPr lang="cs-CZ" sz="2400" b="1" dirty="0"/>
          </a:p>
        </p:txBody>
      </p:sp>
      <p:sp>
        <p:nvSpPr>
          <p:cNvPr id="8336" name="Text Box 144"/>
          <p:cNvSpPr txBox="1">
            <a:spLocks noChangeArrowheads="1"/>
          </p:cNvSpPr>
          <p:nvPr/>
        </p:nvSpPr>
        <p:spPr bwMode="auto">
          <a:xfrm>
            <a:off x="6227763" y="5516563"/>
            <a:ext cx="792162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150</a:t>
            </a:r>
            <a:endParaRPr lang="cs-CZ" sz="2400" b="1" dirty="0"/>
          </a:p>
        </p:txBody>
      </p:sp>
      <p:sp>
        <p:nvSpPr>
          <p:cNvPr id="8337" name="Text Box 145"/>
          <p:cNvSpPr txBox="1">
            <a:spLocks noChangeArrowheads="1"/>
          </p:cNvSpPr>
          <p:nvPr/>
        </p:nvSpPr>
        <p:spPr bwMode="auto">
          <a:xfrm>
            <a:off x="2339975" y="5734050"/>
            <a:ext cx="7921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/>
              <a:t>999</a:t>
            </a:r>
          </a:p>
        </p:txBody>
      </p:sp>
      <p:sp>
        <p:nvSpPr>
          <p:cNvPr id="8338" name="Text Box 146"/>
          <p:cNvSpPr txBox="1">
            <a:spLocks noChangeArrowheads="1"/>
          </p:cNvSpPr>
          <p:nvPr/>
        </p:nvSpPr>
        <p:spPr bwMode="auto">
          <a:xfrm>
            <a:off x="3276600" y="6021388"/>
            <a:ext cx="7905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sz="2400" b="1" dirty="0" smtClean="0"/>
              <a:t>402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/>
              <a:t>Zdroje: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r>
              <a:rPr lang="cs-CZ"/>
              <a:t>Vlastní návrhy</a:t>
            </a:r>
          </a:p>
          <a:p>
            <a:r>
              <a:rPr lang="cs-CZ"/>
              <a:t>Obrázky galerie Office http://office.microsoft.com/cs-cz/images </a:t>
            </a:r>
            <a:br>
              <a:rPr lang="cs-CZ"/>
            </a:b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128</Words>
  <Application>Microsoft Office PowerPoint</Application>
  <PresentationFormat>Předvádění na obrazovce (4:3)</PresentationFormat>
  <Paragraphs>76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 Zaokrouhlování na desítky, na stovky Klíčová slova: zaokrouhlování nahoru, zaokrouhlování dolů, jednotky, desítky</vt:lpstr>
      <vt:lpstr>Metodika</vt:lpstr>
      <vt:lpstr>Daná čísla zaokrouhli</vt:lpstr>
      <vt:lpstr>Zaokrouhli čísla</vt:lpstr>
      <vt:lpstr>Zaokrouhli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Smetana</dc:creator>
  <cp:lastModifiedBy>Josef Smetana</cp:lastModifiedBy>
  <cp:revision>2</cp:revision>
  <dcterms:created xsi:type="dcterms:W3CDTF">2012-10-10T15:17:54Z</dcterms:created>
  <dcterms:modified xsi:type="dcterms:W3CDTF">2012-10-10T15:28:52Z</dcterms:modified>
</cp:coreProperties>
</file>