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9" r:id="rId3"/>
    <p:sldId id="260" r:id="rId4"/>
    <p:sldId id="267" r:id="rId5"/>
    <p:sldId id="263" r:id="rId6"/>
    <p:sldId id="265" r:id="rId7"/>
    <p:sldId id="266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15C02-FFE0-4121-AEA4-AB5ECA9FC2B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00923-1763-414D-A82D-47E184B2E8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15C02-FFE0-4121-AEA4-AB5ECA9FC2B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00923-1763-414D-A82D-47E184B2E8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15C02-FFE0-4121-AEA4-AB5ECA9FC2B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00923-1763-414D-A82D-47E184B2E8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15C02-FFE0-4121-AEA4-AB5ECA9FC2B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00923-1763-414D-A82D-47E184B2E8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15C02-FFE0-4121-AEA4-AB5ECA9FC2B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00923-1763-414D-A82D-47E184B2E8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15C02-FFE0-4121-AEA4-AB5ECA9FC2B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00923-1763-414D-A82D-47E184B2E8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15C02-FFE0-4121-AEA4-AB5ECA9FC2B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00923-1763-414D-A82D-47E184B2E8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15C02-FFE0-4121-AEA4-AB5ECA9FC2B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00923-1763-414D-A82D-47E184B2E8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15C02-FFE0-4121-AEA4-AB5ECA9FC2B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00923-1763-414D-A82D-47E184B2E8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15C02-FFE0-4121-AEA4-AB5ECA9FC2B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00923-1763-414D-A82D-47E184B2E8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15C02-FFE0-4121-AEA4-AB5ECA9FC2B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00923-1763-414D-A82D-47E184B2E8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564CBE7-FA71-4C0F-AB61-1A2E2DB9795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C15C02-FFE0-4121-AEA4-AB5ECA9FC2B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700923-1763-414D-A82D-47E184B2E86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44000" cy="5757863"/>
            <a:chOff x="0" y="0"/>
            <a:chExt cx="5760" cy="3627"/>
          </a:xfrm>
        </p:grpSpPr>
        <p:pic>
          <p:nvPicPr>
            <p:cNvPr id="307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076" name="Text Box 4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16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 b="0"/>
                <a:t>CZ 1.07/1.4.00/21.1962</a:t>
              </a:r>
            </a:p>
            <a:p>
              <a:pPr algn="ctr"/>
              <a:endParaRPr lang="cs-CZ" sz="2400" b="0"/>
            </a:p>
            <a:p>
              <a:pPr algn="ctr"/>
              <a:r>
                <a:rPr lang="cs-CZ" sz="2400" b="0"/>
                <a:t>Základní škola, Lubnice, okres Znojmo, příspěvková organizace</a:t>
              </a:r>
            </a:p>
            <a:p>
              <a:pPr algn="ctr"/>
              <a:endParaRPr lang="cs-CZ" sz="2400" b="0" u="sng"/>
            </a:p>
            <a:p>
              <a:pPr algn="ctr"/>
              <a:r>
                <a:rPr lang="cs-CZ" sz="2400" b="0" u="sng"/>
                <a:t>Lubnice 20, 671 07 Uherčice, okres Znojmo, IČO 49438026</a:t>
              </a:r>
            </a:p>
            <a:p>
              <a:pPr algn="ctr"/>
              <a:endParaRPr lang="cs-CZ" sz="2400" b="0"/>
            </a:p>
            <a:p>
              <a:pPr algn="ctr"/>
              <a:r>
                <a:rPr lang="cs-CZ" sz="2400" b="0"/>
                <a:t>Tel.515298438, e-mail: zslub@mboxzn.cz</a:t>
              </a:r>
            </a:p>
          </p:txBody>
        </p:sp>
        <p:sp>
          <p:nvSpPr>
            <p:cNvPr id="3077" name="Text Box 5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 dirty="0"/>
                <a:t>Číslo DUM:  </a:t>
              </a:r>
              <a:r>
                <a:rPr lang="cs-CZ" sz="2400" dirty="0" smtClean="0"/>
                <a:t>VY_32_INOVACE_M4_11</a:t>
              </a:r>
              <a:endParaRPr lang="cs-CZ" sz="5400" b="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4437063"/>
            <a:ext cx="6400800" cy="1752600"/>
          </a:xfrm>
        </p:spPr>
        <p:txBody>
          <a:bodyPr/>
          <a:lstStyle/>
          <a:p>
            <a:r>
              <a:rPr lang="cs-CZ"/>
              <a:t>Mgr. Irena Smetanová</a:t>
            </a:r>
          </a:p>
          <a:p>
            <a:r>
              <a:rPr lang="cs-CZ"/>
              <a:t>ZŠ Lubnice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95288" y="1916113"/>
            <a:ext cx="8061325" cy="2043112"/>
          </a:xfrm>
        </p:spPr>
        <p:txBody>
          <a:bodyPr>
            <a:normAutofit fontScale="90000"/>
          </a:bodyPr>
          <a:lstStyle/>
          <a:p>
            <a:r>
              <a:rPr lang="cs-CZ" sz="4800" dirty="0" smtClean="0"/>
              <a:t>Přirozená čísla do milionu       </a:t>
            </a:r>
            <a:br>
              <a:rPr lang="cs-CZ" sz="4800" dirty="0" smtClean="0"/>
            </a:br>
            <a:r>
              <a:rPr lang="cs-CZ" sz="4800" dirty="0"/>
              <a:t/>
            </a:r>
            <a:br>
              <a:rPr lang="cs-CZ" sz="4800" dirty="0"/>
            </a:br>
            <a:r>
              <a:rPr lang="cs-CZ" sz="4800" dirty="0" smtClean="0"/>
              <a:t> </a:t>
            </a:r>
            <a:r>
              <a:rPr lang="cs-CZ" sz="3200" dirty="0"/>
              <a:t>Klíčová slova: </a:t>
            </a:r>
            <a:r>
              <a:rPr lang="cs-CZ" sz="2800" dirty="0"/>
              <a:t>jednotky, desítky stovky, tisíce, desetitisíce, </a:t>
            </a:r>
            <a:r>
              <a:rPr lang="cs-CZ" sz="2800" dirty="0" smtClean="0"/>
              <a:t>statisíce</a:t>
            </a:r>
            <a:r>
              <a:rPr lang="cs-CZ" sz="2800" dirty="0" smtClean="0"/>
              <a:t>, milion</a:t>
            </a:r>
            <a:endParaRPr lang="cs-CZ" sz="3200" dirty="0"/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684213" y="333375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4400" dirty="0">
                <a:solidFill>
                  <a:schemeClr val="tx2"/>
                </a:solidFill>
              </a:rPr>
              <a:t>Matematika </a:t>
            </a:r>
            <a:r>
              <a:rPr lang="cs-CZ" sz="4400" dirty="0" smtClean="0">
                <a:solidFill>
                  <a:schemeClr val="tx2"/>
                </a:solidFill>
              </a:rPr>
              <a:t>4. </a:t>
            </a:r>
            <a:r>
              <a:rPr lang="cs-CZ" sz="4400" dirty="0">
                <a:solidFill>
                  <a:schemeClr val="tx2"/>
                </a:solidFill>
              </a:rPr>
              <a:t>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Metodika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628775"/>
            <a:ext cx="8820150" cy="4525963"/>
          </a:xfrm>
        </p:spPr>
        <p:txBody>
          <a:bodyPr/>
          <a:lstStyle/>
          <a:p>
            <a:r>
              <a:rPr lang="cs-CZ" sz="2800" dirty="0"/>
              <a:t>strana 4 – čtení a zápis čísel v desítkové</a:t>
            </a:r>
          </a:p>
          <a:p>
            <a:pPr>
              <a:buFontTx/>
              <a:buNone/>
            </a:pPr>
            <a:r>
              <a:rPr lang="cs-CZ" sz="2800" dirty="0"/>
              <a:t>                   </a:t>
            </a:r>
            <a:r>
              <a:rPr lang="cs-CZ" sz="2800" dirty="0" smtClean="0"/>
              <a:t>    </a:t>
            </a:r>
            <a:r>
              <a:rPr lang="cs-CZ" sz="2800" dirty="0"/>
              <a:t>soustavě                                    </a:t>
            </a:r>
          </a:p>
          <a:p>
            <a:r>
              <a:rPr lang="cs-CZ" sz="2800" dirty="0"/>
              <a:t>strana 5 – </a:t>
            </a:r>
            <a:r>
              <a:rPr lang="cs-CZ" sz="2800" dirty="0" smtClean="0"/>
              <a:t>čtení a zápis čísel znázorněna na řádovém 		            počitadle</a:t>
            </a:r>
            <a:endParaRPr lang="cs-CZ" sz="2800" dirty="0"/>
          </a:p>
          <a:p>
            <a:r>
              <a:rPr lang="cs-CZ" sz="2800" dirty="0"/>
              <a:t>strana 6 – zápis a čtení čísel </a:t>
            </a:r>
          </a:p>
          <a:p>
            <a:r>
              <a:rPr lang="cs-CZ" sz="2800" dirty="0"/>
              <a:t>strana 7 – zápis </a:t>
            </a:r>
            <a:r>
              <a:rPr lang="cs-CZ" sz="2800" dirty="0" smtClean="0"/>
              <a:t>čísel</a:t>
            </a:r>
            <a:endParaRPr lang="cs-CZ" sz="2800" dirty="0"/>
          </a:p>
          <a:p>
            <a:pPr>
              <a:buFontTx/>
              <a:buNone/>
            </a:pPr>
            <a:r>
              <a:rPr lang="cs-CZ" sz="2800" dirty="0"/>
              <a:t>                    </a:t>
            </a:r>
            <a:r>
              <a:rPr lang="cs-CZ" sz="2800" dirty="0" smtClean="0"/>
              <a:t>                      </a:t>
            </a:r>
            <a:endParaRPr lang="cs-CZ" sz="2800" dirty="0"/>
          </a:p>
          <a:p>
            <a:pPr>
              <a:buFontTx/>
              <a:buNone/>
            </a:pPr>
            <a:endParaRPr lang="cs-CZ" sz="2000" dirty="0"/>
          </a:p>
          <a:p>
            <a:pPr>
              <a:buFontTx/>
              <a:buNone/>
            </a:pPr>
            <a:r>
              <a:rPr lang="cs-CZ" sz="2000" dirty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Přečti čísla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2124075" y="1773238"/>
            <a:ext cx="2159000" cy="504825"/>
          </a:xfrm>
          <a:prstGeom prst="rect">
            <a:avLst/>
          </a:prstGeom>
          <a:solidFill>
            <a:srgbClr val="FF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/>
              <a:t>1</a:t>
            </a:r>
            <a:r>
              <a:rPr lang="cs-CZ" b="1" dirty="0" smtClean="0"/>
              <a:t> </a:t>
            </a:r>
            <a:r>
              <a:rPr lang="cs-CZ" b="1" dirty="0"/>
              <a:t>985 234</a:t>
            </a:r>
          </a:p>
        </p:txBody>
      </p:sp>
      <p:sp>
        <p:nvSpPr>
          <p:cNvPr id="7173" name="Rectangle 5"/>
          <p:cNvSpPr>
            <a:spLocks noChangeArrowheads="1"/>
          </p:cNvSpPr>
          <p:nvPr/>
        </p:nvSpPr>
        <p:spPr bwMode="auto">
          <a:xfrm>
            <a:off x="755650" y="2565400"/>
            <a:ext cx="2159000" cy="504825"/>
          </a:xfrm>
          <a:prstGeom prst="rect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 smtClean="0"/>
              <a:t> 913 </a:t>
            </a:r>
            <a:r>
              <a:rPr lang="cs-CZ" b="1" dirty="0"/>
              <a:t>870</a:t>
            </a:r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4427538" y="2636838"/>
            <a:ext cx="2159000" cy="5048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 smtClean="0"/>
              <a:t> </a:t>
            </a:r>
            <a:r>
              <a:rPr lang="cs-CZ" b="1" dirty="0"/>
              <a:t>875 532</a:t>
            </a:r>
          </a:p>
        </p:txBody>
      </p:sp>
      <p:sp>
        <p:nvSpPr>
          <p:cNvPr id="7175" name="Rectangle 7"/>
          <p:cNvSpPr>
            <a:spLocks noChangeArrowheads="1"/>
          </p:cNvSpPr>
          <p:nvPr/>
        </p:nvSpPr>
        <p:spPr bwMode="auto">
          <a:xfrm>
            <a:off x="1547813" y="3429000"/>
            <a:ext cx="2159000" cy="504825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 smtClean="0"/>
              <a:t> </a:t>
            </a:r>
            <a:r>
              <a:rPr lang="cs-CZ" b="1" dirty="0"/>
              <a:t>765 481</a:t>
            </a:r>
          </a:p>
        </p:txBody>
      </p:sp>
      <p:sp>
        <p:nvSpPr>
          <p:cNvPr id="7176" name="Rectangle 8"/>
          <p:cNvSpPr>
            <a:spLocks noChangeArrowheads="1"/>
          </p:cNvSpPr>
          <p:nvPr/>
        </p:nvSpPr>
        <p:spPr bwMode="auto">
          <a:xfrm>
            <a:off x="5724525" y="3500438"/>
            <a:ext cx="2159000" cy="504825"/>
          </a:xfrm>
          <a:prstGeom prst="rect">
            <a:avLst/>
          </a:pr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/>
              <a:t>426 874</a:t>
            </a:r>
          </a:p>
        </p:txBody>
      </p:sp>
      <p:sp>
        <p:nvSpPr>
          <p:cNvPr id="7177" name="Rectangle 9"/>
          <p:cNvSpPr>
            <a:spLocks noChangeArrowheads="1"/>
          </p:cNvSpPr>
          <p:nvPr/>
        </p:nvSpPr>
        <p:spPr bwMode="auto">
          <a:xfrm>
            <a:off x="5867400" y="1700213"/>
            <a:ext cx="2159000" cy="504825"/>
          </a:xfrm>
          <a:prstGeom prst="rect">
            <a:avLst/>
          </a:prstGeom>
          <a:solidFill>
            <a:srgbClr val="00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/>
              <a:t>1</a:t>
            </a:r>
            <a:r>
              <a:rPr lang="cs-CZ" b="1" dirty="0" smtClean="0"/>
              <a:t> </a:t>
            </a:r>
            <a:r>
              <a:rPr lang="cs-CZ" b="1" dirty="0"/>
              <a:t>446 741</a:t>
            </a:r>
          </a:p>
        </p:txBody>
      </p:sp>
      <p:sp>
        <p:nvSpPr>
          <p:cNvPr id="7184" name="Text Box 16"/>
          <p:cNvSpPr txBox="1">
            <a:spLocks noChangeArrowheads="1"/>
          </p:cNvSpPr>
          <p:nvPr/>
        </p:nvSpPr>
        <p:spPr bwMode="auto">
          <a:xfrm>
            <a:off x="900113" y="4292600"/>
            <a:ext cx="14287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Zapiš čísla:</a:t>
            </a:r>
          </a:p>
          <a:p>
            <a:endParaRPr lang="cs-CZ" b="1"/>
          </a:p>
        </p:txBody>
      </p:sp>
      <p:sp>
        <p:nvSpPr>
          <p:cNvPr id="7185" name="Text Box 17"/>
          <p:cNvSpPr txBox="1">
            <a:spLocks noChangeArrowheads="1"/>
          </p:cNvSpPr>
          <p:nvPr/>
        </p:nvSpPr>
        <p:spPr bwMode="auto">
          <a:xfrm>
            <a:off x="950913" y="4745038"/>
            <a:ext cx="6546536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Jeden milion </a:t>
            </a:r>
            <a:r>
              <a:rPr lang="cs-CZ" b="1" dirty="0"/>
              <a:t>sedm set dvacet  tisíc </a:t>
            </a:r>
            <a:r>
              <a:rPr lang="cs-CZ" b="1" dirty="0" smtClean="0"/>
              <a:t>sto tři           </a:t>
            </a:r>
            <a:r>
              <a:rPr lang="cs-CZ" b="1" dirty="0"/>
              <a:t>______________</a:t>
            </a:r>
          </a:p>
          <a:p>
            <a:r>
              <a:rPr lang="cs-CZ" b="1" dirty="0"/>
              <a:t> </a:t>
            </a:r>
          </a:p>
          <a:p>
            <a:r>
              <a:rPr lang="cs-CZ" b="1" dirty="0" smtClean="0"/>
              <a:t> </a:t>
            </a:r>
            <a:r>
              <a:rPr lang="cs-CZ" b="1" dirty="0"/>
              <a:t>dvě stě devatenáct </a:t>
            </a:r>
            <a:r>
              <a:rPr lang="cs-CZ" b="1" dirty="0" smtClean="0"/>
              <a:t>tisíc osm set </a:t>
            </a:r>
            <a:r>
              <a:rPr lang="cs-CZ" b="1" dirty="0"/>
              <a:t>deset </a:t>
            </a:r>
            <a:r>
              <a:rPr lang="cs-CZ" b="1" dirty="0" smtClean="0"/>
              <a:t> devět    </a:t>
            </a:r>
            <a:r>
              <a:rPr lang="cs-CZ" b="1" dirty="0"/>
              <a:t>______________</a:t>
            </a:r>
          </a:p>
          <a:p>
            <a:endParaRPr lang="cs-CZ" b="1" dirty="0"/>
          </a:p>
          <a:p>
            <a:r>
              <a:rPr lang="cs-CZ" b="1" dirty="0"/>
              <a:t>Osm set deset tisíc tři sta šedesát pět                </a:t>
            </a:r>
            <a:r>
              <a:rPr lang="cs-CZ" b="1" dirty="0" smtClean="0"/>
              <a:t>  ______________</a:t>
            </a:r>
          </a:p>
          <a:p>
            <a:endParaRPr lang="cs-CZ" b="1" dirty="0" smtClean="0"/>
          </a:p>
          <a:p>
            <a:r>
              <a:rPr lang="cs-CZ" b="1" dirty="0" smtClean="0"/>
              <a:t>Devět set šedesát tisíc čtyři sta padesát šest       ______________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/>
              <a:t>Přečti a zapiš čísla, která jsou znázorněna na řádovém počitadle</a:t>
            </a:r>
          </a:p>
        </p:txBody>
      </p:sp>
      <p:sp>
        <p:nvSpPr>
          <p:cNvPr id="16400" name="Rectangle 16"/>
          <p:cNvSpPr>
            <a:spLocks noChangeArrowheads="1"/>
          </p:cNvSpPr>
          <p:nvPr/>
        </p:nvSpPr>
        <p:spPr bwMode="auto">
          <a:xfrm>
            <a:off x="684212" y="2708275"/>
            <a:ext cx="2519635" cy="360363"/>
          </a:xfrm>
          <a:prstGeom prst="rect">
            <a:avLst/>
          </a:pr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6401" name="Rectangle 17"/>
          <p:cNvSpPr>
            <a:spLocks noChangeArrowheads="1"/>
          </p:cNvSpPr>
          <p:nvPr/>
        </p:nvSpPr>
        <p:spPr bwMode="auto">
          <a:xfrm>
            <a:off x="5796136" y="2708920"/>
            <a:ext cx="2735511" cy="3603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02" name="Rectangle 18"/>
          <p:cNvSpPr>
            <a:spLocks noChangeArrowheads="1"/>
          </p:cNvSpPr>
          <p:nvPr/>
        </p:nvSpPr>
        <p:spPr bwMode="auto">
          <a:xfrm>
            <a:off x="611188" y="5661025"/>
            <a:ext cx="2303462" cy="360363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03" name="Rectangle 19"/>
          <p:cNvSpPr>
            <a:spLocks noChangeArrowheads="1"/>
          </p:cNvSpPr>
          <p:nvPr/>
        </p:nvSpPr>
        <p:spPr bwMode="auto">
          <a:xfrm>
            <a:off x="3203575" y="5661025"/>
            <a:ext cx="2303463" cy="360363"/>
          </a:xfrm>
          <a:prstGeom prst="rect">
            <a:avLst/>
          </a:prstGeom>
          <a:solidFill>
            <a:srgbClr val="FF00FF">
              <a:alpha val="8600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04" name="Rectangle 20"/>
          <p:cNvSpPr>
            <a:spLocks noChangeArrowheads="1"/>
          </p:cNvSpPr>
          <p:nvPr/>
        </p:nvSpPr>
        <p:spPr bwMode="auto">
          <a:xfrm>
            <a:off x="5940425" y="5661025"/>
            <a:ext cx="2303463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06" name="Rectangle 22"/>
          <p:cNvSpPr>
            <a:spLocks noChangeArrowheads="1"/>
          </p:cNvSpPr>
          <p:nvPr/>
        </p:nvSpPr>
        <p:spPr bwMode="auto">
          <a:xfrm>
            <a:off x="3276600" y="2708275"/>
            <a:ext cx="2303463" cy="360363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07" name="Line 23"/>
          <p:cNvSpPr>
            <a:spLocks noChangeShapeType="1"/>
          </p:cNvSpPr>
          <p:nvPr/>
        </p:nvSpPr>
        <p:spPr bwMode="auto">
          <a:xfrm>
            <a:off x="755650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08" name="Line 24"/>
          <p:cNvSpPr>
            <a:spLocks noChangeShapeType="1"/>
          </p:cNvSpPr>
          <p:nvPr/>
        </p:nvSpPr>
        <p:spPr bwMode="auto">
          <a:xfrm>
            <a:off x="1042988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09" name="Line 25"/>
          <p:cNvSpPr>
            <a:spLocks noChangeShapeType="1"/>
          </p:cNvSpPr>
          <p:nvPr/>
        </p:nvSpPr>
        <p:spPr bwMode="auto">
          <a:xfrm>
            <a:off x="1403350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10" name="Line 26"/>
          <p:cNvSpPr>
            <a:spLocks noChangeShapeType="1"/>
          </p:cNvSpPr>
          <p:nvPr/>
        </p:nvSpPr>
        <p:spPr bwMode="auto">
          <a:xfrm>
            <a:off x="1763713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11" name="Line 27"/>
          <p:cNvSpPr>
            <a:spLocks noChangeShapeType="1"/>
          </p:cNvSpPr>
          <p:nvPr/>
        </p:nvSpPr>
        <p:spPr bwMode="auto">
          <a:xfrm>
            <a:off x="2124075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12" name="Line 28"/>
          <p:cNvSpPr>
            <a:spLocks noChangeShapeType="1"/>
          </p:cNvSpPr>
          <p:nvPr/>
        </p:nvSpPr>
        <p:spPr bwMode="auto">
          <a:xfrm>
            <a:off x="2484438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13" name="Line 29"/>
          <p:cNvSpPr>
            <a:spLocks noChangeShapeType="1"/>
          </p:cNvSpPr>
          <p:nvPr/>
        </p:nvSpPr>
        <p:spPr bwMode="auto">
          <a:xfrm>
            <a:off x="2843213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14" name="Line 30"/>
          <p:cNvSpPr>
            <a:spLocks noChangeShapeType="1"/>
          </p:cNvSpPr>
          <p:nvPr/>
        </p:nvSpPr>
        <p:spPr bwMode="auto">
          <a:xfrm>
            <a:off x="755650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15" name="Line 31"/>
          <p:cNvSpPr>
            <a:spLocks noChangeShapeType="1"/>
          </p:cNvSpPr>
          <p:nvPr/>
        </p:nvSpPr>
        <p:spPr bwMode="auto">
          <a:xfrm>
            <a:off x="1042988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16" name="Line 32"/>
          <p:cNvSpPr>
            <a:spLocks noChangeShapeType="1"/>
          </p:cNvSpPr>
          <p:nvPr/>
        </p:nvSpPr>
        <p:spPr bwMode="auto">
          <a:xfrm>
            <a:off x="1403350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17" name="Line 33"/>
          <p:cNvSpPr>
            <a:spLocks noChangeShapeType="1"/>
          </p:cNvSpPr>
          <p:nvPr/>
        </p:nvSpPr>
        <p:spPr bwMode="auto">
          <a:xfrm>
            <a:off x="1763713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18" name="Line 34"/>
          <p:cNvSpPr>
            <a:spLocks noChangeShapeType="1"/>
          </p:cNvSpPr>
          <p:nvPr/>
        </p:nvSpPr>
        <p:spPr bwMode="auto">
          <a:xfrm>
            <a:off x="2124075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19" name="Line 35"/>
          <p:cNvSpPr>
            <a:spLocks noChangeShapeType="1"/>
          </p:cNvSpPr>
          <p:nvPr/>
        </p:nvSpPr>
        <p:spPr bwMode="auto">
          <a:xfrm>
            <a:off x="2411413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20" name="Line 36"/>
          <p:cNvSpPr>
            <a:spLocks noChangeShapeType="1"/>
          </p:cNvSpPr>
          <p:nvPr/>
        </p:nvSpPr>
        <p:spPr bwMode="auto">
          <a:xfrm>
            <a:off x="2700338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21" name="Line 37"/>
          <p:cNvSpPr>
            <a:spLocks noChangeShapeType="1"/>
          </p:cNvSpPr>
          <p:nvPr/>
        </p:nvSpPr>
        <p:spPr bwMode="auto">
          <a:xfrm>
            <a:off x="3348038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22" name="Line 38"/>
          <p:cNvSpPr>
            <a:spLocks noChangeShapeType="1"/>
          </p:cNvSpPr>
          <p:nvPr/>
        </p:nvSpPr>
        <p:spPr bwMode="auto">
          <a:xfrm>
            <a:off x="3635375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23" name="Line 39"/>
          <p:cNvSpPr>
            <a:spLocks noChangeShapeType="1"/>
          </p:cNvSpPr>
          <p:nvPr/>
        </p:nvSpPr>
        <p:spPr bwMode="auto">
          <a:xfrm>
            <a:off x="3995738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24" name="Line 40"/>
          <p:cNvSpPr>
            <a:spLocks noChangeShapeType="1"/>
          </p:cNvSpPr>
          <p:nvPr/>
        </p:nvSpPr>
        <p:spPr bwMode="auto">
          <a:xfrm>
            <a:off x="4284663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25" name="Line 41"/>
          <p:cNvSpPr>
            <a:spLocks noChangeShapeType="1"/>
          </p:cNvSpPr>
          <p:nvPr/>
        </p:nvSpPr>
        <p:spPr bwMode="auto">
          <a:xfrm>
            <a:off x="4572000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26" name="Line 42"/>
          <p:cNvSpPr>
            <a:spLocks noChangeShapeType="1"/>
          </p:cNvSpPr>
          <p:nvPr/>
        </p:nvSpPr>
        <p:spPr bwMode="auto">
          <a:xfrm>
            <a:off x="4932363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27" name="Line 43"/>
          <p:cNvSpPr>
            <a:spLocks noChangeShapeType="1"/>
          </p:cNvSpPr>
          <p:nvPr/>
        </p:nvSpPr>
        <p:spPr bwMode="auto">
          <a:xfrm>
            <a:off x="5292725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28" name="Line 44"/>
          <p:cNvSpPr>
            <a:spLocks noChangeShapeType="1"/>
          </p:cNvSpPr>
          <p:nvPr/>
        </p:nvSpPr>
        <p:spPr bwMode="auto">
          <a:xfrm>
            <a:off x="5364163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29" name="Line 45"/>
          <p:cNvSpPr>
            <a:spLocks noChangeShapeType="1"/>
          </p:cNvSpPr>
          <p:nvPr/>
        </p:nvSpPr>
        <p:spPr bwMode="auto">
          <a:xfrm>
            <a:off x="4356100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30" name="Line 46"/>
          <p:cNvSpPr>
            <a:spLocks noChangeShapeType="1"/>
          </p:cNvSpPr>
          <p:nvPr/>
        </p:nvSpPr>
        <p:spPr bwMode="auto">
          <a:xfrm>
            <a:off x="3635375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31" name="Line 47"/>
          <p:cNvSpPr>
            <a:spLocks noChangeShapeType="1"/>
          </p:cNvSpPr>
          <p:nvPr/>
        </p:nvSpPr>
        <p:spPr bwMode="auto">
          <a:xfrm>
            <a:off x="3995738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32" name="Line 48"/>
          <p:cNvSpPr>
            <a:spLocks noChangeShapeType="1"/>
          </p:cNvSpPr>
          <p:nvPr/>
        </p:nvSpPr>
        <p:spPr bwMode="auto">
          <a:xfrm>
            <a:off x="4716463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33" name="Line 49"/>
          <p:cNvSpPr>
            <a:spLocks noChangeShapeType="1"/>
          </p:cNvSpPr>
          <p:nvPr/>
        </p:nvSpPr>
        <p:spPr bwMode="auto">
          <a:xfrm>
            <a:off x="5003800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34" name="Line 50"/>
          <p:cNvSpPr>
            <a:spLocks noChangeShapeType="1"/>
          </p:cNvSpPr>
          <p:nvPr/>
        </p:nvSpPr>
        <p:spPr bwMode="auto">
          <a:xfrm>
            <a:off x="3348038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35" name="Line 51"/>
          <p:cNvSpPr>
            <a:spLocks noChangeShapeType="1"/>
          </p:cNvSpPr>
          <p:nvPr/>
        </p:nvSpPr>
        <p:spPr bwMode="auto">
          <a:xfrm>
            <a:off x="7667625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36" name="Line 52"/>
          <p:cNvSpPr>
            <a:spLocks noChangeShapeType="1"/>
          </p:cNvSpPr>
          <p:nvPr/>
        </p:nvSpPr>
        <p:spPr bwMode="auto">
          <a:xfrm>
            <a:off x="7308850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37" name="Line 53"/>
          <p:cNvSpPr>
            <a:spLocks noChangeShapeType="1"/>
          </p:cNvSpPr>
          <p:nvPr/>
        </p:nvSpPr>
        <p:spPr bwMode="auto">
          <a:xfrm>
            <a:off x="6588125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38" name="Line 54"/>
          <p:cNvSpPr>
            <a:spLocks noChangeShapeType="1"/>
          </p:cNvSpPr>
          <p:nvPr/>
        </p:nvSpPr>
        <p:spPr bwMode="auto">
          <a:xfrm>
            <a:off x="6227763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39" name="Line 55"/>
          <p:cNvSpPr>
            <a:spLocks noChangeShapeType="1"/>
          </p:cNvSpPr>
          <p:nvPr/>
        </p:nvSpPr>
        <p:spPr bwMode="auto">
          <a:xfrm>
            <a:off x="6948488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40" name="Line 56"/>
          <p:cNvSpPr>
            <a:spLocks noChangeShapeType="1"/>
          </p:cNvSpPr>
          <p:nvPr/>
        </p:nvSpPr>
        <p:spPr bwMode="auto">
          <a:xfrm>
            <a:off x="8027988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41" name="Line 57"/>
          <p:cNvSpPr>
            <a:spLocks noChangeShapeType="1"/>
          </p:cNvSpPr>
          <p:nvPr/>
        </p:nvSpPr>
        <p:spPr bwMode="auto">
          <a:xfrm>
            <a:off x="5940425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42" name="Line 58"/>
          <p:cNvSpPr>
            <a:spLocks noChangeShapeType="1"/>
          </p:cNvSpPr>
          <p:nvPr/>
        </p:nvSpPr>
        <p:spPr bwMode="auto">
          <a:xfrm>
            <a:off x="7740650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43" name="Line 59"/>
          <p:cNvSpPr>
            <a:spLocks noChangeShapeType="1"/>
          </p:cNvSpPr>
          <p:nvPr/>
        </p:nvSpPr>
        <p:spPr bwMode="auto">
          <a:xfrm>
            <a:off x="7380288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44" name="Line 60"/>
          <p:cNvSpPr>
            <a:spLocks noChangeShapeType="1"/>
          </p:cNvSpPr>
          <p:nvPr/>
        </p:nvSpPr>
        <p:spPr bwMode="auto">
          <a:xfrm>
            <a:off x="6659563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45" name="Line 61"/>
          <p:cNvSpPr>
            <a:spLocks noChangeShapeType="1"/>
          </p:cNvSpPr>
          <p:nvPr/>
        </p:nvSpPr>
        <p:spPr bwMode="auto">
          <a:xfrm>
            <a:off x="6372225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46" name="Line 62"/>
          <p:cNvSpPr>
            <a:spLocks noChangeShapeType="1"/>
          </p:cNvSpPr>
          <p:nvPr/>
        </p:nvSpPr>
        <p:spPr bwMode="auto">
          <a:xfrm>
            <a:off x="7019925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47" name="Line 63"/>
          <p:cNvSpPr>
            <a:spLocks noChangeShapeType="1"/>
          </p:cNvSpPr>
          <p:nvPr/>
        </p:nvSpPr>
        <p:spPr bwMode="auto">
          <a:xfrm>
            <a:off x="8101013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48" name="Line 64"/>
          <p:cNvSpPr>
            <a:spLocks noChangeShapeType="1"/>
          </p:cNvSpPr>
          <p:nvPr/>
        </p:nvSpPr>
        <p:spPr bwMode="auto">
          <a:xfrm>
            <a:off x="6011863" y="4724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449" name="Text Box 65"/>
          <p:cNvSpPr txBox="1">
            <a:spLocks noChangeArrowheads="1"/>
          </p:cNvSpPr>
          <p:nvPr/>
        </p:nvSpPr>
        <p:spPr bwMode="auto">
          <a:xfrm>
            <a:off x="611188" y="2708275"/>
            <a:ext cx="244792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1200" b="1" dirty="0"/>
              <a:t>M </a:t>
            </a:r>
            <a:r>
              <a:rPr lang="cs-CZ" sz="1200" b="1" dirty="0" smtClean="0"/>
              <a:t>   ST       </a:t>
            </a:r>
            <a:r>
              <a:rPr lang="cs-CZ" sz="1200" b="1" dirty="0"/>
              <a:t>DT </a:t>
            </a:r>
            <a:r>
              <a:rPr lang="cs-CZ" sz="1200" b="1" dirty="0" smtClean="0"/>
              <a:t>     </a:t>
            </a:r>
            <a:r>
              <a:rPr lang="cs-CZ" sz="1200" b="1" dirty="0"/>
              <a:t>T   </a:t>
            </a:r>
            <a:r>
              <a:rPr lang="cs-CZ" sz="1200" b="1" dirty="0" smtClean="0"/>
              <a:t>    </a:t>
            </a:r>
            <a:r>
              <a:rPr lang="cs-CZ" sz="1200" b="1" dirty="0"/>
              <a:t>S   </a:t>
            </a:r>
            <a:r>
              <a:rPr lang="cs-CZ" sz="1200" b="1" dirty="0" smtClean="0"/>
              <a:t>      </a:t>
            </a:r>
            <a:r>
              <a:rPr lang="cs-CZ" sz="1200" b="1" dirty="0"/>
              <a:t>D    </a:t>
            </a:r>
            <a:r>
              <a:rPr lang="cs-CZ" sz="1200" b="1" dirty="0" smtClean="0"/>
              <a:t>    J</a:t>
            </a:r>
            <a:endParaRPr lang="cs-CZ" sz="1200" b="1" dirty="0"/>
          </a:p>
        </p:txBody>
      </p:sp>
      <p:sp>
        <p:nvSpPr>
          <p:cNvPr id="16450" name="Text Box 66"/>
          <p:cNvSpPr txBox="1">
            <a:spLocks noChangeArrowheads="1"/>
          </p:cNvSpPr>
          <p:nvPr/>
        </p:nvSpPr>
        <p:spPr bwMode="auto">
          <a:xfrm>
            <a:off x="3203575" y="2708275"/>
            <a:ext cx="25908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1200" b="1" dirty="0"/>
              <a:t>M </a:t>
            </a:r>
            <a:r>
              <a:rPr lang="cs-CZ" sz="1200" b="1" dirty="0" smtClean="0"/>
              <a:t>   </a:t>
            </a:r>
            <a:r>
              <a:rPr lang="cs-CZ" sz="1200" b="1" dirty="0"/>
              <a:t>ST </a:t>
            </a:r>
            <a:r>
              <a:rPr lang="cs-CZ" sz="1200" b="1" dirty="0" smtClean="0"/>
              <a:t>     </a:t>
            </a:r>
            <a:r>
              <a:rPr lang="cs-CZ" sz="1200" b="1" dirty="0"/>
              <a:t>DT  </a:t>
            </a:r>
            <a:r>
              <a:rPr lang="cs-CZ" sz="1200" b="1" dirty="0" smtClean="0"/>
              <a:t>   </a:t>
            </a:r>
            <a:r>
              <a:rPr lang="cs-CZ" sz="1200" b="1" dirty="0"/>
              <a:t>T   </a:t>
            </a:r>
            <a:r>
              <a:rPr lang="cs-CZ" sz="1200" b="1" dirty="0" smtClean="0"/>
              <a:t>    </a:t>
            </a:r>
            <a:r>
              <a:rPr lang="cs-CZ" sz="1200" b="1" dirty="0"/>
              <a:t>S  </a:t>
            </a:r>
            <a:r>
              <a:rPr lang="cs-CZ" sz="1200" b="1" dirty="0" smtClean="0"/>
              <a:t>     </a:t>
            </a:r>
            <a:r>
              <a:rPr lang="cs-CZ" sz="1200" b="1" dirty="0"/>
              <a:t>D </a:t>
            </a:r>
            <a:r>
              <a:rPr lang="cs-CZ" sz="1200" b="1" dirty="0" smtClean="0"/>
              <a:t>      </a:t>
            </a:r>
            <a:r>
              <a:rPr lang="cs-CZ" sz="1200" b="1" dirty="0"/>
              <a:t>J</a:t>
            </a:r>
          </a:p>
          <a:p>
            <a:pPr algn="l">
              <a:spcBef>
                <a:spcPct val="50000"/>
              </a:spcBef>
            </a:pPr>
            <a:endParaRPr lang="cs-CZ" sz="1200" dirty="0"/>
          </a:p>
        </p:txBody>
      </p:sp>
      <p:sp>
        <p:nvSpPr>
          <p:cNvPr id="16451" name="Text Box 67"/>
          <p:cNvSpPr txBox="1">
            <a:spLocks noChangeArrowheads="1"/>
          </p:cNvSpPr>
          <p:nvPr/>
        </p:nvSpPr>
        <p:spPr bwMode="auto">
          <a:xfrm>
            <a:off x="5795963" y="2708275"/>
            <a:ext cx="27352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1200" b="1" dirty="0"/>
              <a:t>M   ST </a:t>
            </a:r>
            <a:r>
              <a:rPr lang="cs-CZ" sz="1200" b="1" dirty="0" smtClean="0"/>
              <a:t>      </a:t>
            </a:r>
            <a:r>
              <a:rPr lang="cs-CZ" sz="1200" b="1" dirty="0"/>
              <a:t>DT  </a:t>
            </a:r>
            <a:r>
              <a:rPr lang="cs-CZ" sz="1200" b="1" dirty="0" smtClean="0"/>
              <a:t>         </a:t>
            </a:r>
            <a:r>
              <a:rPr lang="cs-CZ" sz="1200" b="1" dirty="0"/>
              <a:t>T    </a:t>
            </a:r>
            <a:r>
              <a:rPr lang="cs-CZ" sz="1200" b="1" dirty="0" smtClean="0"/>
              <a:t>     </a:t>
            </a:r>
            <a:r>
              <a:rPr lang="cs-CZ" sz="1200" b="1" dirty="0"/>
              <a:t>S   </a:t>
            </a:r>
            <a:r>
              <a:rPr lang="cs-CZ" sz="1200" b="1" dirty="0" smtClean="0"/>
              <a:t>     </a:t>
            </a:r>
            <a:r>
              <a:rPr lang="cs-CZ" sz="1200" b="1" dirty="0"/>
              <a:t>D   </a:t>
            </a:r>
            <a:r>
              <a:rPr lang="cs-CZ" sz="1200" b="1" dirty="0" smtClean="0"/>
              <a:t>     </a:t>
            </a:r>
            <a:r>
              <a:rPr lang="cs-CZ" sz="1200" b="1" dirty="0"/>
              <a:t>J</a:t>
            </a:r>
          </a:p>
          <a:p>
            <a:pPr algn="l">
              <a:spcBef>
                <a:spcPct val="50000"/>
              </a:spcBef>
            </a:pPr>
            <a:endParaRPr lang="cs-CZ" sz="1200" dirty="0"/>
          </a:p>
        </p:txBody>
      </p:sp>
      <p:sp>
        <p:nvSpPr>
          <p:cNvPr id="16452" name="Text Box 68"/>
          <p:cNvSpPr txBox="1">
            <a:spLocks noChangeArrowheads="1"/>
          </p:cNvSpPr>
          <p:nvPr/>
        </p:nvSpPr>
        <p:spPr bwMode="auto">
          <a:xfrm>
            <a:off x="539750" y="5661025"/>
            <a:ext cx="25209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1200" b="1" dirty="0" smtClean="0"/>
              <a:t>M     </a:t>
            </a:r>
            <a:r>
              <a:rPr lang="cs-CZ" sz="1200" b="1" dirty="0"/>
              <a:t>ST  </a:t>
            </a:r>
            <a:r>
              <a:rPr lang="cs-CZ" sz="1200" b="1" dirty="0" smtClean="0"/>
              <a:t>    </a:t>
            </a:r>
            <a:r>
              <a:rPr lang="cs-CZ" sz="1200" b="1" dirty="0"/>
              <a:t>DT    </a:t>
            </a:r>
            <a:r>
              <a:rPr lang="cs-CZ" sz="1200" b="1" dirty="0" smtClean="0"/>
              <a:t>    </a:t>
            </a:r>
            <a:r>
              <a:rPr lang="cs-CZ" sz="1200" b="1" dirty="0"/>
              <a:t>T    </a:t>
            </a:r>
            <a:r>
              <a:rPr lang="cs-CZ" sz="1200" b="1" dirty="0" smtClean="0"/>
              <a:t>   </a:t>
            </a:r>
            <a:r>
              <a:rPr lang="cs-CZ" sz="1200" b="1" dirty="0"/>
              <a:t>S  </a:t>
            </a:r>
            <a:r>
              <a:rPr lang="cs-CZ" sz="1200" b="1" dirty="0" smtClean="0"/>
              <a:t>       </a:t>
            </a:r>
            <a:r>
              <a:rPr lang="cs-CZ" sz="1200" b="1" dirty="0"/>
              <a:t>D     J</a:t>
            </a:r>
          </a:p>
          <a:p>
            <a:pPr algn="l">
              <a:spcBef>
                <a:spcPct val="50000"/>
              </a:spcBef>
            </a:pPr>
            <a:endParaRPr lang="cs-CZ" sz="1200" dirty="0"/>
          </a:p>
        </p:txBody>
      </p:sp>
      <p:sp>
        <p:nvSpPr>
          <p:cNvPr id="16453" name="Text Box 69"/>
          <p:cNvSpPr txBox="1">
            <a:spLocks noChangeArrowheads="1"/>
          </p:cNvSpPr>
          <p:nvPr/>
        </p:nvSpPr>
        <p:spPr bwMode="auto">
          <a:xfrm>
            <a:off x="3203575" y="5661025"/>
            <a:ext cx="259238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1200" b="1" dirty="0"/>
              <a:t>M </a:t>
            </a:r>
            <a:r>
              <a:rPr lang="cs-CZ" sz="1200" b="1" dirty="0" smtClean="0"/>
              <a:t>   </a:t>
            </a:r>
            <a:r>
              <a:rPr lang="cs-CZ" sz="1200" b="1" dirty="0"/>
              <a:t>ST  </a:t>
            </a:r>
            <a:r>
              <a:rPr lang="cs-CZ" sz="1200" b="1" dirty="0" smtClean="0"/>
              <a:t>     </a:t>
            </a:r>
            <a:r>
              <a:rPr lang="cs-CZ" sz="1200" b="1" dirty="0"/>
              <a:t>DT   </a:t>
            </a:r>
            <a:r>
              <a:rPr lang="cs-CZ" sz="1200" b="1" dirty="0" smtClean="0"/>
              <a:t>   </a:t>
            </a:r>
            <a:r>
              <a:rPr lang="cs-CZ" sz="1200" b="1" dirty="0"/>
              <a:t>T    </a:t>
            </a:r>
            <a:r>
              <a:rPr lang="cs-CZ" sz="1200" b="1" dirty="0" smtClean="0"/>
              <a:t>    S      </a:t>
            </a:r>
            <a:r>
              <a:rPr lang="cs-CZ" sz="1200" b="1" dirty="0"/>
              <a:t>D    </a:t>
            </a:r>
            <a:r>
              <a:rPr lang="cs-CZ" sz="1200" b="1" dirty="0" smtClean="0"/>
              <a:t>    </a:t>
            </a:r>
            <a:r>
              <a:rPr lang="cs-CZ" sz="1200" b="1" dirty="0"/>
              <a:t>J</a:t>
            </a:r>
          </a:p>
          <a:p>
            <a:pPr algn="l">
              <a:spcBef>
                <a:spcPct val="50000"/>
              </a:spcBef>
            </a:pPr>
            <a:endParaRPr lang="cs-CZ" sz="1200" dirty="0"/>
          </a:p>
        </p:txBody>
      </p:sp>
      <p:sp>
        <p:nvSpPr>
          <p:cNvPr id="16454" name="Text Box 70"/>
          <p:cNvSpPr txBox="1">
            <a:spLocks noChangeArrowheads="1"/>
          </p:cNvSpPr>
          <p:nvPr/>
        </p:nvSpPr>
        <p:spPr bwMode="auto">
          <a:xfrm>
            <a:off x="5867400" y="5661025"/>
            <a:ext cx="244951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1200" b="1" dirty="0" smtClean="0"/>
              <a:t>M      </a:t>
            </a:r>
            <a:r>
              <a:rPr lang="cs-CZ" sz="1200" b="1" dirty="0"/>
              <a:t>ST </a:t>
            </a:r>
            <a:r>
              <a:rPr lang="cs-CZ" sz="1200" b="1" dirty="0" smtClean="0"/>
              <a:t>   </a:t>
            </a:r>
            <a:r>
              <a:rPr lang="cs-CZ" sz="1200" b="1" dirty="0"/>
              <a:t>DT    </a:t>
            </a:r>
            <a:r>
              <a:rPr lang="cs-CZ" sz="1200" b="1" dirty="0" smtClean="0"/>
              <a:t>  </a:t>
            </a:r>
            <a:r>
              <a:rPr lang="cs-CZ" sz="1200" b="1" dirty="0"/>
              <a:t>T      </a:t>
            </a:r>
            <a:r>
              <a:rPr lang="cs-CZ" sz="1200" b="1" dirty="0" smtClean="0"/>
              <a:t>   S       </a:t>
            </a:r>
            <a:r>
              <a:rPr lang="cs-CZ" sz="1200" b="1" dirty="0"/>
              <a:t>D     </a:t>
            </a:r>
            <a:r>
              <a:rPr lang="cs-CZ" sz="1200" b="1" dirty="0" smtClean="0"/>
              <a:t>    </a:t>
            </a:r>
            <a:r>
              <a:rPr lang="cs-CZ" sz="1200" b="1" dirty="0"/>
              <a:t>J</a:t>
            </a:r>
          </a:p>
          <a:p>
            <a:pPr algn="l">
              <a:spcBef>
                <a:spcPct val="50000"/>
              </a:spcBef>
            </a:pPr>
            <a:endParaRPr lang="cs-CZ" sz="1200" dirty="0"/>
          </a:p>
        </p:txBody>
      </p:sp>
      <p:sp>
        <p:nvSpPr>
          <p:cNvPr id="16455" name="Oval 71"/>
          <p:cNvSpPr>
            <a:spLocks noChangeArrowheads="1"/>
          </p:cNvSpPr>
          <p:nvPr/>
        </p:nvSpPr>
        <p:spPr bwMode="auto">
          <a:xfrm>
            <a:off x="1619250" y="2565400"/>
            <a:ext cx="28892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56" name="Oval 72"/>
          <p:cNvSpPr>
            <a:spLocks noChangeArrowheads="1"/>
          </p:cNvSpPr>
          <p:nvPr/>
        </p:nvSpPr>
        <p:spPr bwMode="auto">
          <a:xfrm>
            <a:off x="1619250" y="2420938"/>
            <a:ext cx="28892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57" name="Oval 73"/>
          <p:cNvSpPr>
            <a:spLocks noChangeArrowheads="1"/>
          </p:cNvSpPr>
          <p:nvPr/>
        </p:nvSpPr>
        <p:spPr bwMode="auto">
          <a:xfrm>
            <a:off x="611560" y="2564904"/>
            <a:ext cx="28892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58" name="Oval 74"/>
          <p:cNvSpPr>
            <a:spLocks noChangeArrowheads="1"/>
          </p:cNvSpPr>
          <p:nvPr/>
        </p:nvSpPr>
        <p:spPr bwMode="auto">
          <a:xfrm>
            <a:off x="1979613" y="2565400"/>
            <a:ext cx="288925" cy="142875"/>
          </a:xfrm>
          <a:prstGeom prst="ellipse">
            <a:avLst/>
          </a:prstGeom>
          <a:solidFill>
            <a:srgbClr val="6666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59" name="Oval 75"/>
          <p:cNvSpPr>
            <a:spLocks noChangeArrowheads="1"/>
          </p:cNvSpPr>
          <p:nvPr/>
        </p:nvSpPr>
        <p:spPr bwMode="auto">
          <a:xfrm>
            <a:off x="2700338" y="2565400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60" name="Oval 76"/>
          <p:cNvSpPr>
            <a:spLocks noChangeArrowheads="1"/>
          </p:cNvSpPr>
          <p:nvPr/>
        </p:nvSpPr>
        <p:spPr bwMode="auto">
          <a:xfrm>
            <a:off x="2700338" y="2420938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61" name="Oval 77"/>
          <p:cNvSpPr>
            <a:spLocks noChangeArrowheads="1"/>
          </p:cNvSpPr>
          <p:nvPr/>
        </p:nvSpPr>
        <p:spPr bwMode="auto">
          <a:xfrm>
            <a:off x="2700338" y="2276475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62" name="Oval 78"/>
          <p:cNvSpPr>
            <a:spLocks noChangeArrowheads="1"/>
          </p:cNvSpPr>
          <p:nvPr/>
        </p:nvSpPr>
        <p:spPr bwMode="auto">
          <a:xfrm>
            <a:off x="2700338" y="2133600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63" name="Oval 79"/>
          <p:cNvSpPr>
            <a:spLocks noChangeArrowheads="1"/>
          </p:cNvSpPr>
          <p:nvPr/>
        </p:nvSpPr>
        <p:spPr bwMode="auto">
          <a:xfrm>
            <a:off x="899592" y="2420888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64" name="Oval 80"/>
          <p:cNvSpPr>
            <a:spLocks noChangeArrowheads="1"/>
          </p:cNvSpPr>
          <p:nvPr/>
        </p:nvSpPr>
        <p:spPr bwMode="auto">
          <a:xfrm>
            <a:off x="4427538" y="2276475"/>
            <a:ext cx="288925" cy="142875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65" name="Oval 81"/>
          <p:cNvSpPr>
            <a:spLocks noChangeArrowheads="1"/>
          </p:cNvSpPr>
          <p:nvPr/>
        </p:nvSpPr>
        <p:spPr bwMode="auto">
          <a:xfrm>
            <a:off x="899592" y="2564904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66" name="Oval 82"/>
          <p:cNvSpPr>
            <a:spLocks noChangeArrowheads="1"/>
          </p:cNvSpPr>
          <p:nvPr/>
        </p:nvSpPr>
        <p:spPr bwMode="auto">
          <a:xfrm>
            <a:off x="4787900" y="2565400"/>
            <a:ext cx="288925" cy="142875"/>
          </a:xfrm>
          <a:prstGeom prst="ellipse">
            <a:avLst/>
          </a:prstGeom>
          <a:solidFill>
            <a:srgbClr val="000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67" name="Oval 83"/>
          <p:cNvSpPr>
            <a:spLocks noChangeArrowheads="1"/>
          </p:cNvSpPr>
          <p:nvPr/>
        </p:nvSpPr>
        <p:spPr bwMode="auto">
          <a:xfrm>
            <a:off x="4787900" y="2420938"/>
            <a:ext cx="288925" cy="142875"/>
          </a:xfrm>
          <a:prstGeom prst="ellipse">
            <a:avLst/>
          </a:prstGeom>
          <a:solidFill>
            <a:srgbClr val="000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68" name="Oval 84"/>
          <p:cNvSpPr>
            <a:spLocks noChangeArrowheads="1"/>
          </p:cNvSpPr>
          <p:nvPr/>
        </p:nvSpPr>
        <p:spPr bwMode="auto">
          <a:xfrm>
            <a:off x="4787900" y="2276475"/>
            <a:ext cx="288925" cy="142875"/>
          </a:xfrm>
          <a:prstGeom prst="ellipse">
            <a:avLst/>
          </a:prstGeom>
          <a:solidFill>
            <a:srgbClr val="000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69" name="Oval 85"/>
          <p:cNvSpPr>
            <a:spLocks noChangeArrowheads="1"/>
          </p:cNvSpPr>
          <p:nvPr/>
        </p:nvSpPr>
        <p:spPr bwMode="auto">
          <a:xfrm>
            <a:off x="1979613" y="2420938"/>
            <a:ext cx="288925" cy="142875"/>
          </a:xfrm>
          <a:prstGeom prst="ellipse">
            <a:avLst/>
          </a:prstGeom>
          <a:solidFill>
            <a:srgbClr val="666699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70" name="Oval 86"/>
          <p:cNvSpPr>
            <a:spLocks noChangeArrowheads="1"/>
          </p:cNvSpPr>
          <p:nvPr/>
        </p:nvSpPr>
        <p:spPr bwMode="auto">
          <a:xfrm>
            <a:off x="3492500" y="2565400"/>
            <a:ext cx="288925" cy="142875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71" name="Oval 87"/>
          <p:cNvSpPr>
            <a:spLocks noChangeArrowheads="1"/>
          </p:cNvSpPr>
          <p:nvPr/>
        </p:nvSpPr>
        <p:spPr bwMode="auto">
          <a:xfrm>
            <a:off x="3851275" y="2565400"/>
            <a:ext cx="28892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72" name="Oval 88"/>
          <p:cNvSpPr>
            <a:spLocks noChangeArrowheads="1"/>
          </p:cNvSpPr>
          <p:nvPr/>
        </p:nvSpPr>
        <p:spPr bwMode="auto">
          <a:xfrm>
            <a:off x="3851275" y="2420938"/>
            <a:ext cx="28892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73" name="Oval 89"/>
          <p:cNvSpPr>
            <a:spLocks noChangeArrowheads="1"/>
          </p:cNvSpPr>
          <p:nvPr/>
        </p:nvSpPr>
        <p:spPr bwMode="auto">
          <a:xfrm>
            <a:off x="3851275" y="2276475"/>
            <a:ext cx="28892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74" name="Oval 90"/>
          <p:cNvSpPr>
            <a:spLocks noChangeArrowheads="1"/>
          </p:cNvSpPr>
          <p:nvPr/>
        </p:nvSpPr>
        <p:spPr bwMode="auto">
          <a:xfrm>
            <a:off x="3851275" y="2133600"/>
            <a:ext cx="28892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75" name="Oval 91"/>
          <p:cNvSpPr>
            <a:spLocks noChangeArrowheads="1"/>
          </p:cNvSpPr>
          <p:nvPr/>
        </p:nvSpPr>
        <p:spPr bwMode="auto">
          <a:xfrm>
            <a:off x="4140200" y="2565400"/>
            <a:ext cx="288925" cy="142875"/>
          </a:xfrm>
          <a:prstGeom prst="ellipse">
            <a:avLst/>
          </a:prstGeom>
          <a:solidFill>
            <a:srgbClr val="9933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76" name="Oval 92"/>
          <p:cNvSpPr>
            <a:spLocks noChangeArrowheads="1"/>
          </p:cNvSpPr>
          <p:nvPr/>
        </p:nvSpPr>
        <p:spPr bwMode="auto">
          <a:xfrm>
            <a:off x="4140200" y="2420938"/>
            <a:ext cx="288925" cy="142875"/>
          </a:xfrm>
          <a:prstGeom prst="ellipse">
            <a:avLst/>
          </a:prstGeom>
          <a:solidFill>
            <a:srgbClr val="9933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77" name="Oval 93"/>
          <p:cNvSpPr>
            <a:spLocks noChangeArrowheads="1"/>
          </p:cNvSpPr>
          <p:nvPr/>
        </p:nvSpPr>
        <p:spPr bwMode="auto">
          <a:xfrm>
            <a:off x="4427538" y="2420938"/>
            <a:ext cx="288925" cy="142875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78" name="Oval 94"/>
          <p:cNvSpPr>
            <a:spLocks noChangeArrowheads="1"/>
          </p:cNvSpPr>
          <p:nvPr/>
        </p:nvSpPr>
        <p:spPr bwMode="auto">
          <a:xfrm>
            <a:off x="4427538" y="2565400"/>
            <a:ext cx="288925" cy="142875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79" name="Oval 95"/>
          <p:cNvSpPr>
            <a:spLocks noChangeArrowheads="1"/>
          </p:cNvSpPr>
          <p:nvPr/>
        </p:nvSpPr>
        <p:spPr bwMode="auto">
          <a:xfrm>
            <a:off x="4787900" y="2133600"/>
            <a:ext cx="288925" cy="142875"/>
          </a:xfrm>
          <a:prstGeom prst="ellipse">
            <a:avLst/>
          </a:prstGeom>
          <a:solidFill>
            <a:srgbClr val="000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80" name="Oval 96"/>
          <p:cNvSpPr>
            <a:spLocks noChangeArrowheads="1"/>
          </p:cNvSpPr>
          <p:nvPr/>
        </p:nvSpPr>
        <p:spPr bwMode="auto">
          <a:xfrm>
            <a:off x="2339752" y="2564904"/>
            <a:ext cx="288925" cy="142875"/>
          </a:xfrm>
          <a:prstGeom prst="ellipse">
            <a:avLst/>
          </a:prstGeom>
          <a:solidFill>
            <a:srgbClr val="000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81" name="Oval 97"/>
          <p:cNvSpPr>
            <a:spLocks noChangeArrowheads="1"/>
          </p:cNvSpPr>
          <p:nvPr/>
        </p:nvSpPr>
        <p:spPr bwMode="auto">
          <a:xfrm>
            <a:off x="5148263" y="2565400"/>
            <a:ext cx="288925" cy="142875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82" name="Oval 98"/>
          <p:cNvSpPr>
            <a:spLocks noChangeArrowheads="1"/>
          </p:cNvSpPr>
          <p:nvPr/>
        </p:nvSpPr>
        <p:spPr bwMode="auto">
          <a:xfrm>
            <a:off x="6443663" y="2565400"/>
            <a:ext cx="288925" cy="142875"/>
          </a:xfrm>
          <a:prstGeom prst="ellipse">
            <a:avLst/>
          </a:prstGeom>
          <a:solidFill>
            <a:srgbClr val="FF00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83" name="Oval 99"/>
          <p:cNvSpPr>
            <a:spLocks noChangeArrowheads="1"/>
          </p:cNvSpPr>
          <p:nvPr/>
        </p:nvSpPr>
        <p:spPr bwMode="auto">
          <a:xfrm>
            <a:off x="6804025" y="2565400"/>
            <a:ext cx="288925" cy="142875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84" name="Oval 100"/>
          <p:cNvSpPr>
            <a:spLocks noChangeArrowheads="1"/>
          </p:cNvSpPr>
          <p:nvPr/>
        </p:nvSpPr>
        <p:spPr bwMode="auto">
          <a:xfrm>
            <a:off x="6804025" y="2420938"/>
            <a:ext cx="288925" cy="142875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85" name="Oval 101"/>
          <p:cNvSpPr>
            <a:spLocks noChangeArrowheads="1"/>
          </p:cNvSpPr>
          <p:nvPr/>
        </p:nvSpPr>
        <p:spPr bwMode="auto">
          <a:xfrm>
            <a:off x="6804025" y="2276475"/>
            <a:ext cx="288925" cy="142875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86" name="Oval 102"/>
          <p:cNvSpPr>
            <a:spLocks noChangeArrowheads="1"/>
          </p:cNvSpPr>
          <p:nvPr/>
        </p:nvSpPr>
        <p:spPr bwMode="auto">
          <a:xfrm>
            <a:off x="6804025" y="2133600"/>
            <a:ext cx="288925" cy="142875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87" name="Oval 103"/>
          <p:cNvSpPr>
            <a:spLocks noChangeArrowheads="1"/>
          </p:cNvSpPr>
          <p:nvPr/>
        </p:nvSpPr>
        <p:spPr bwMode="auto">
          <a:xfrm>
            <a:off x="5796136" y="2564904"/>
            <a:ext cx="288925" cy="142875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88" name="Oval 104"/>
          <p:cNvSpPr>
            <a:spLocks noChangeArrowheads="1"/>
          </p:cNvSpPr>
          <p:nvPr/>
        </p:nvSpPr>
        <p:spPr bwMode="auto">
          <a:xfrm>
            <a:off x="7524750" y="2565400"/>
            <a:ext cx="288925" cy="142875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89" name="Oval 105"/>
          <p:cNvSpPr>
            <a:spLocks noChangeArrowheads="1"/>
          </p:cNvSpPr>
          <p:nvPr/>
        </p:nvSpPr>
        <p:spPr bwMode="auto">
          <a:xfrm>
            <a:off x="7524750" y="2420938"/>
            <a:ext cx="288925" cy="142875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90" name="Oval 106"/>
          <p:cNvSpPr>
            <a:spLocks noChangeArrowheads="1"/>
          </p:cNvSpPr>
          <p:nvPr/>
        </p:nvSpPr>
        <p:spPr bwMode="auto">
          <a:xfrm>
            <a:off x="7885113" y="2565400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91" name="Oval 107"/>
          <p:cNvSpPr>
            <a:spLocks noChangeArrowheads="1"/>
          </p:cNvSpPr>
          <p:nvPr/>
        </p:nvSpPr>
        <p:spPr bwMode="auto">
          <a:xfrm>
            <a:off x="7885113" y="2420938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92" name="Oval 108"/>
          <p:cNvSpPr>
            <a:spLocks noChangeArrowheads="1"/>
          </p:cNvSpPr>
          <p:nvPr/>
        </p:nvSpPr>
        <p:spPr bwMode="auto">
          <a:xfrm>
            <a:off x="7885113" y="2276475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93" name="Oval 109"/>
          <p:cNvSpPr>
            <a:spLocks noChangeArrowheads="1"/>
          </p:cNvSpPr>
          <p:nvPr/>
        </p:nvSpPr>
        <p:spPr bwMode="auto">
          <a:xfrm>
            <a:off x="7885113" y="2133600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94" name="Oval 110"/>
          <p:cNvSpPr>
            <a:spLocks noChangeArrowheads="1"/>
          </p:cNvSpPr>
          <p:nvPr/>
        </p:nvSpPr>
        <p:spPr bwMode="auto">
          <a:xfrm>
            <a:off x="7885113" y="1989138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95" name="Oval 111"/>
          <p:cNvSpPr>
            <a:spLocks noChangeArrowheads="1"/>
          </p:cNvSpPr>
          <p:nvPr/>
        </p:nvSpPr>
        <p:spPr bwMode="auto">
          <a:xfrm>
            <a:off x="900113" y="5516563"/>
            <a:ext cx="288925" cy="142875"/>
          </a:xfrm>
          <a:prstGeom prst="ellipse">
            <a:avLst/>
          </a:prstGeom>
          <a:solidFill>
            <a:srgbClr val="3399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96" name="Oval 112"/>
          <p:cNvSpPr>
            <a:spLocks noChangeArrowheads="1"/>
          </p:cNvSpPr>
          <p:nvPr/>
        </p:nvSpPr>
        <p:spPr bwMode="auto">
          <a:xfrm>
            <a:off x="1258888" y="5516563"/>
            <a:ext cx="288925" cy="142875"/>
          </a:xfrm>
          <a:prstGeom prst="ellipse">
            <a:avLst/>
          </a:prstGeom>
          <a:solidFill>
            <a:srgbClr val="9933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97" name="Oval 113"/>
          <p:cNvSpPr>
            <a:spLocks noChangeArrowheads="1"/>
          </p:cNvSpPr>
          <p:nvPr/>
        </p:nvSpPr>
        <p:spPr bwMode="auto">
          <a:xfrm>
            <a:off x="1258888" y="5373688"/>
            <a:ext cx="288925" cy="142875"/>
          </a:xfrm>
          <a:prstGeom prst="ellipse">
            <a:avLst/>
          </a:prstGeom>
          <a:solidFill>
            <a:srgbClr val="9933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98" name="Oval 114"/>
          <p:cNvSpPr>
            <a:spLocks noChangeArrowheads="1"/>
          </p:cNvSpPr>
          <p:nvPr/>
        </p:nvSpPr>
        <p:spPr bwMode="auto">
          <a:xfrm>
            <a:off x="1258888" y="5229225"/>
            <a:ext cx="288925" cy="142875"/>
          </a:xfrm>
          <a:prstGeom prst="ellipse">
            <a:avLst/>
          </a:prstGeom>
          <a:solidFill>
            <a:srgbClr val="9933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99" name="Oval 115"/>
          <p:cNvSpPr>
            <a:spLocks noChangeArrowheads="1"/>
          </p:cNvSpPr>
          <p:nvPr/>
        </p:nvSpPr>
        <p:spPr bwMode="auto">
          <a:xfrm>
            <a:off x="1258888" y="5084763"/>
            <a:ext cx="288925" cy="142875"/>
          </a:xfrm>
          <a:prstGeom prst="ellipse">
            <a:avLst/>
          </a:prstGeom>
          <a:solidFill>
            <a:srgbClr val="9933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00" name="Oval 116"/>
          <p:cNvSpPr>
            <a:spLocks noChangeArrowheads="1"/>
          </p:cNvSpPr>
          <p:nvPr/>
        </p:nvSpPr>
        <p:spPr bwMode="auto">
          <a:xfrm>
            <a:off x="1619250" y="5516563"/>
            <a:ext cx="288925" cy="1428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01" name="Oval 117"/>
          <p:cNvSpPr>
            <a:spLocks noChangeArrowheads="1"/>
          </p:cNvSpPr>
          <p:nvPr/>
        </p:nvSpPr>
        <p:spPr bwMode="auto">
          <a:xfrm>
            <a:off x="1979613" y="5516563"/>
            <a:ext cx="288925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02" name="Oval 118"/>
          <p:cNvSpPr>
            <a:spLocks noChangeArrowheads="1"/>
          </p:cNvSpPr>
          <p:nvPr/>
        </p:nvSpPr>
        <p:spPr bwMode="auto">
          <a:xfrm>
            <a:off x="1979613" y="5373688"/>
            <a:ext cx="288925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03" name="Oval 119"/>
          <p:cNvSpPr>
            <a:spLocks noChangeArrowheads="1"/>
          </p:cNvSpPr>
          <p:nvPr/>
        </p:nvSpPr>
        <p:spPr bwMode="auto">
          <a:xfrm>
            <a:off x="1979613" y="5229225"/>
            <a:ext cx="288925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04" name="Oval 120"/>
          <p:cNvSpPr>
            <a:spLocks noChangeArrowheads="1"/>
          </p:cNvSpPr>
          <p:nvPr/>
        </p:nvSpPr>
        <p:spPr bwMode="auto">
          <a:xfrm>
            <a:off x="6228184" y="5301208"/>
            <a:ext cx="288032" cy="216024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05" name="Oval 121"/>
          <p:cNvSpPr>
            <a:spLocks noChangeArrowheads="1"/>
          </p:cNvSpPr>
          <p:nvPr/>
        </p:nvSpPr>
        <p:spPr bwMode="auto">
          <a:xfrm>
            <a:off x="6228184" y="5157192"/>
            <a:ext cx="288925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06" name="Oval 122"/>
          <p:cNvSpPr>
            <a:spLocks noChangeArrowheads="1"/>
          </p:cNvSpPr>
          <p:nvPr/>
        </p:nvSpPr>
        <p:spPr bwMode="auto">
          <a:xfrm>
            <a:off x="6228184" y="5517232"/>
            <a:ext cx="288925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07" name="Oval 123"/>
          <p:cNvSpPr>
            <a:spLocks noChangeArrowheads="1"/>
          </p:cNvSpPr>
          <p:nvPr/>
        </p:nvSpPr>
        <p:spPr bwMode="auto">
          <a:xfrm>
            <a:off x="1259632" y="2564904"/>
            <a:ext cx="288925" cy="142875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08" name="Oval 124"/>
          <p:cNvSpPr>
            <a:spLocks noChangeArrowheads="1"/>
          </p:cNvSpPr>
          <p:nvPr/>
        </p:nvSpPr>
        <p:spPr bwMode="auto">
          <a:xfrm>
            <a:off x="2555875" y="5516563"/>
            <a:ext cx="28892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09" name="Oval 125"/>
          <p:cNvSpPr>
            <a:spLocks noChangeArrowheads="1"/>
          </p:cNvSpPr>
          <p:nvPr/>
        </p:nvSpPr>
        <p:spPr bwMode="auto">
          <a:xfrm>
            <a:off x="6877050" y="5229225"/>
            <a:ext cx="288925" cy="142875"/>
          </a:xfrm>
          <a:prstGeom prst="ellipse">
            <a:avLst/>
          </a:prstGeom>
          <a:solidFill>
            <a:srgbClr val="000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10" name="Oval 126"/>
          <p:cNvSpPr>
            <a:spLocks noChangeArrowheads="1"/>
          </p:cNvSpPr>
          <p:nvPr/>
        </p:nvSpPr>
        <p:spPr bwMode="auto">
          <a:xfrm>
            <a:off x="6877050" y="5373688"/>
            <a:ext cx="288925" cy="142875"/>
          </a:xfrm>
          <a:prstGeom prst="ellipse">
            <a:avLst/>
          </a:prstGeom>
          <a:solidFill>
            <a:srgbClr val="000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11" name="Oval 127"/>
          <p:cNvSpPr>
            <a:spLocks noChangeArrowheads="1"/>
          </p:cNvSpPr>
          <p:nvPr/>
        </p:nvSpPr>
        <p:spPr bwMode="auto">
          <a:xfrm>
            <a:off x="6877050" y="5516563"/>
            <a:ext cx="288925" cy="142875"/>
          </a:xfrm>
          <a:prstGeom prst="ellipse">
            <a:avLst/>
          </a:prstGeom>
          <a:solidFill>
            <a:srgbClr val="000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12" name="Oval 128"/>
          <p:cNvSpPr>
            <a:spLocks noChangeArrowheads="1"/>
          </p:cNvSpPr>
          <p:nvPr/>
        </p:nvSpPr>
        <p:spPr bwMode="auto">
          <a:xfrm>
            <a:off x="6516688" y="5229225"/>
            <a:ext cx="288925" cy="142875"/>
          </a:xfrm>
          <a:prstGeom prst="ellipse">
            <a:avLst/>
          </a:prstGeom>
          <a:solidFill>
            <a:srgbClr val="00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13" name="Oval 129"/>
          <p:cNvSpPr>
            <a:spLocks noChangeArrowheads="1"/>
          </p:cNvSpPr>
          <p:nvPr/>
        </p:nvSpPr>
        <p:spPr bwMode="auto">
          <a:xfrm>
            <a:off x="6516688" y="5373688"/>
            <a:ext cx="288925" cy="142875"/>
          </a:xfrm>
          <a:prstGeom prst="ellipse">
            <a:avLst/>
          </a:prstGeom>
          <a:solidFill>
            <a:srgbClr val="00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14" name="Oval 130"/>
          <p:cNvSpPr>
            <a:spLocks noChangeArrowheads="1"/>
          </p:cNvSpPr>
          <p:nvPr/>
        </p:nvSpPr>
        <p:spPr bwMode="auto">
          <a:xfrm>
            <a:off x="6516688" y="5516563"/>
            <a:ext cx="288925" cy="142875"/>
          </a:xfrm>
          <a:prstGeom prst="ellipse">
            <a:avLst/>
          </a:prstGeom>
          <a:solidFill>
            <a:srgbClr val="00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15" name="Oval 131"/>
          <p:cNvSpPr>
            <a:spLocks noChangeArrowheads="1"/>
          </p:cNvSpPr>
          <p:nvPr/>
        </p:nvSpPr>
        <p:spPr bwMode="auto">
          <a:xfrm>
            <a:off x="3492500" y="5516563"/>
            <a:ext cx="288925" cy="14287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16" name="Oval 132"/>
          <p:cNvSpPr>
            <a:spLocks noChangeArrowheads="1"/>
          </p:cNvSpPr>
          <p:nvPr/>
        </p:nvSpPr>
        <p:spPr bwMode="auto">
          <a:xfrm>
            <a:off x="4211960" y="5517232"/>
            <a:ext cx="288925" cy="142875"/>
          </a:xfrm>
          <a:prstGeom prst="ellipse">
            <a:avLst/>
          </a:prstGeom>
          <a:solidFill>
            <a:srgbClr val="808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17" name="Oval 133"/>
          <p:cNvSpPr>
            <a:spLocks noChangeArrowheads="1"/>
          </p:cNvSpPr>
          <p:nvPr/>
        </p:nvSpPr>
        <p:spPr bwMode="auto">
          <a:xfrm>
            <a:off x="4572000" y="5373688"/>
            <a:ext cx="288925" cy="142875"/>
          </a:xfrm>
          <a:prstGeom prst="ellipse">
            <a:avLst/>
          </a:prstGeom>
          <a:solidFill>
            <a:srgbClr val="808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18" name="Oval 134"/>
          <p:cNvSpPr>
            <a:spLocks noChangeArrowheads="1"/>
          </p:cNvSpPr>
          <p:nvPr/>
        </p:nvSpPr>
        <p:spPr bwMode="auto">
          <a:xfrm>
            <a:off x="4572000" y="5516563"/>
            <a:ext cx="288925" cy="142875"/>
          </a:xfrm>
          <a:prstGeom prst="ellipse">
            <a:avLst/>
          </a:prstGeom>
          <a:solidFill>
            <a:srgbClr val="808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19" name="Oval 135"/>
          <p:cNvSpPr>
            <a:spLocks noChangeArrowheads="1"/>
          </p:cNvSpPr>
          <p:nvPr/>
        </p:nvSpPr>
        <p:spPr bwMode="auto">
          <a:xfrm>
            <a:off x="3851920" y="5517232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20" name="Oval 136"/>
          <p:cNvSpPr>
            <a:spLocks noChangeArrowheads="1"/>
          </p:cNvSpPr>
          <p:nvPr/>
        </p:nvSpPr>
        <p:spPr bwMode="auto">
          <a:xfrm>
            <a:off x="4859338" y="5373688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21" name="Oval 137"/>
          <p:cNvSpPr>
            <a:spLocks noChangeArrowheads="1"/>
          </p:cNvSpPr>
          <p:nvPr/>
        </p:nvSpPr>
        <p:spPr bwMode="auto">
          <a:xfrm>
            <a:off x="4859338" y="5516563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22" name="Oval 138"/>
          <p:cNvSpPr>
            <a:spLocks noChangeArrowheads="1"/>
          </p:cNvSpPr>
          <p:nvPr/>
        </p:nvSpPr>
        <p:spPr bwMode="auto">
          <a:xfrm>
            <a:off x="5219700" y="5373688"/>
            <a:ext cx="288925" cy="142875"/>
          </a:xfrm>
          <a:prstGeom prst="ellipse">
            <a:avLst/>
          </a:prstGeom>
          <a:solidFill>
            <a:srgbClr val="9933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23" name="Oval 139"/>
          <p:cNvSpPr>
            <a:spLocks noChangeArrowheads="1"/>
          </p:cNvSpPr>
          <p:nvPr/>
        </p:nvSpPr>
        <p:spPr bwMode="auto">
          <a:xfrm>
            <a:off x="5219700" y="5516563"/>
            <a:ext cx="288925" cy="142875"/>
          </a:xfrm>
          <a:prstGeom prst="ellipse">
            <a:avLst/>
          </a:prstGeom>
          <a:solidFill>
            <a:srgbClr val="99336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24" name="Oval 140"/>
          <p:cNvSpPr>
            <a:spLocks noChangeArrowheads="1"/>
          </p:cNvSpPr>
          <p:nvPr/>
        </p:nvSpPr>
        <p:spPr bwMode="auto">
          <a:xfrm>
            <a:off x="6084168" y="2564904"/>
            <a:ext cx="288925" cy="142875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25" name="Oval 141"/>
          <p:cNvSpPr>
            <a:spLocks noChangeArrowheads="1"/>
          </p:cNvSpPr>
          <p:nvPr/>
        </p:nvSpPr>
        <p:spPr bwMode="auto">
          <a:xfrm>
            <a:off x="6084168" y="2420888"/>
            <a:ext cx="288925" cy="142875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26" name="Oval 142"/>
          <p:cNvSpPr>
            <a:spLocks noChangeArrowheads="1"/>
          </p:cNvSpPr>
          <p:nvPr/>
        </p:nvSpPr>
        <p:spPr bwMode="auto">
          <a:xfrm>
            <a:off x="7956550" y="5084763"/>
            <a:ext cx="288925" cy="142875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27" name="Oval 143"/>
          <p:cNvSpPr>
            <a:spLocks noChangeArrowheads="1"/>
          </p:cNvSpPr>
          <p:nvPr/>
        </p:nvSpPr>
        <p:spPr bwMode="auto">
          <a:xfrm>
            <a:off x="7956550" y="5229225"/>
            <a:ext cx="288925" cy="142875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28" name="Oval 144"/>
          <p:cNvSpPr>
            <a:spLocks noChangeArrowheads="1"/>
          </p:cNvSpPr>
          <p:nvPr/>
        </p:nvSpPr>
        <p:spPr bwMode="auto">
          <a:xfrm>
            <a:off x="7956550" y="5373688"/>
            <a:ext cx="288925" cy="142875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29" name="Oval 145"/>
          <p:cNvSpPr>
            <a:spLocks noChangeArrowheads="1"/>
          </p:cNvSpPr>
          <p:nvPr/>
        </p:nvSpPr>
        <p:spPr bwMode="auto">
          <a:xfrm>
            <a:off x="7956550" y="5516563"/>
            <a:ext cx="288925" cy="142875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30" name="Oval 146"/>
          <p:cNvSpPr>
            <a:spLocks noChangeArrowheads="1"/>
          </p:cNvSpPr>
          <p:nvPr/>
        </p:nvSpPr>
        <p:spPr bwMode="auto">
          <a:xfrm>
            <a:off x="7596188" y="5373688"/>
            <a:ext cx="288925" cy="142875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31" name="Oval 147"/>
          <p:cNvSpPr>
            <a:spLocks noChangeArrowheads="1"/>
          </p:cNvSpPr>
          <p:nvPr/>
        </p:nvSpPr>
        <p:spPr bwMode="auto">
          <a:xfrm>
            <a:off x="7596188" y="5516563"/>
            <a:ext cx="288925" cy="142875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32" name="Line 148"/>
          <p:cNvSpPr>
            <a:spLocks noChangeShapeType="1"/>
          </p:cNvSpPr>
          <p:nvPr/>
        </p:nvSpPr>
        <p:spPr bwMode="auto">
          <a:xfrm>
            <a:off x="684213" y="3789363"/>
            <a:ext cx="2159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33" name="Line 149"/>
          <p:cNvSpPr>
            <a:spLocks noChangeShapeType="1"/>
          </p:cNvSpPr>
          <p:nvPr/>
        </p:nvSpPr>
        <p:spPr bwMode="auto">
          <a:xfrm>
            <a:off x="5867400" y="3860800"/>
            <a:ext cx="2159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34" name="Line 150"/>
          <p:cNvSpPr>
            <a:spLocks noChangeShapeType="1"/>
          </p:cNvSpPr>
          <p:nvPr/>
        </p:nvSpPr>
        <p:spPr bwMode="auto">
          <a:xfrm>
            <a:off x="684213" y="6597650"/>
            <a:ext cx="2159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35" name="Line 151"/>
          <p:cNvSpPr>
            <a:spLocks noChangeShapeType="1"/>
          </p:cNvSpPr>
          <p:nvPr/>
        </p:nvSpPr>
        <p:spPr bwMode="auto">
          <a:xfrm>
            <a:off x="3276600" y="6524625"/>
            <a:ext cx="2159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36" name="Line 152"/>
          <p:cNvSpPr>
            <a:spLocks noChangeShapeType="1"/>
          </p:cNvSpPr>
          <p:nvPr/>
        </p:nvSpPr>
        <p:spPr bwMode="auto">
          <a:xfrm>
            <a:off x="6011863" y="6453188"/>
            <a:ext cx="2159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537" name="Line 153"/>
          <p:cNvSpPr>
            <a:spLocks noChangeShapeType="1"/>
          </p:cNvSpPr>
          <p:nvPr/>
        </p:nvSpPr>
        <p:spPr bwMode="auto">
          <a:xfrm>
            <a:off x="3276600" y="3860800"/>
            <a:ext cx="2159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40" name="Oval 78"/>
          <p:cNvSpPr>
            <a:spLocks noChangeArrowheads="1"/>
          </p:cNvSpPr>
          <p:nvPr/>
        </p:nvSpPr>
        <p:spPr bwMode="auto">
          <a:xfrm>
            <a:off x="2699792" y="2132856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Zapiš a přečti číslo, které má: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5 </a:t>
            </a:r>
            <a:r>
              <a:rPr lang="cs-CZ" dirty="0"/>
              <a:t>J + 1</a:t>
            </a:r>
            <a:r>
              <a:rPr lang="cs-CZ" dirty="0" smtClean="0"/>
              <a:t> </a:t>
            </a:r>
            <a:r>
              <a:rPr lang="cs-CZ" dirty="0"/>
              <a:t>D + 5</a:t>
            </a:r>
            <a:r>
              <a:rPr lang="cs-CZ" dirty="0" smtClean="0"/>
              <a:t>S </a:t>
            </a:r>
            <a:r>
              <a:rPr lang="cs-CZ" dirty="0"/>
              <a:t>+ </a:t>
            </a:r>
            <a:r>
              <a:rPr lang="cs-CZ" dirty="0" smtClean="0"/>
              <a:t>2 </a:t>
            </a:r>
            <a:r>
              <a:rPr lang="cs-CZ" dirty="0"/>
              <a:t>T + </a:t>
            </a:r>
            <a:r>
              <a:rPr lang="cs-CZ" dirty="0" smtClean="0"/>
              <a:t>6 DT + 1 ST + 1 M  </a:t>
            </a:r>
            <a:r>
              <a:rPr lang="cs-CZ" dirty="0"/>
              <a:t>= </a:t>
            </a:r>
            <a:r>
              <a:rPr lang="cs-CZ" dirty="0" smtClean="0"/>
              <a:t>   						________</a:t>
            </a:r>
            <a:endParaRPr lang="cs-CZ" dirty="0"/>
          </a:p>
          <a:p>
            <a:r>
              <a:rPr lang="cs-CZ" dirty="0"/>
              <a:t>0 J + 5 D + 1 S + 8 T </a:t>
            </a:r>
            <a:r>
              <a:rPr lang="cs-CZ" dirty="0" smtClean="0"/>
              <a:t>+ 0 DT + 3 ST             = 						________</a:t>
            </a:r>
            <a:endParaRPr lang="cs-CZ" dirty="0"/>
          </a:p>
          <a:p>
            <a:r>
              <a:rPr lang="cs-CZ" dirty="0" smtClean="0"/>
              <a:t>4 </a:t>
            </a:r>
            <a:r>
              <a:rPr lang="cs-CZ" dirty="0"/>
              <a:t>J + </a:t>
            </a:r>
            <a:r>
              <a:rPr lang="cs-CZ" dirty="0" smtClean="0"/>
              <a:t>3 </a:t>
            </a:r>
            <a:r>
              <a:rPr lang="cs-CZ" dirty="0"/>
              <a:t>D + 6 S + </a:t>
            </a:r>
            <a:r>
              <a:rPr lang="cs-CZ" dirty="0" smtClean="0"/>
              <a:t>1 </a:t>
            </a:r>
            <a:r>
              <a:rPr lang="cs-CZ" dirty="0"/>
              <a:t>T + </a:t>
            </a:r>
            <a:r>
              <a:rPr lang="cs-CZ" dirty="0" smtClean="0"/>
              <a:t>8 </a:t>
            </a:r>
            <a:r>
              <a:rPr lang="cs-CZ" dirty="0"/>
              <a:t>DT + </a:t>
            </a:r>
            <a:r>
              <a:rPr lang="cs-CZ" dirty="0" smtClean="0"/>
              <a:t>4 ST             =</a:t>
            </a:r>
            <a:endParaRPr lang="cs-CZ" dirty="0"/>
          </a:p>
          <a:p>
            <a:r>
              <a:rPr lang="cs-CZ" dirty="0"/>
              <a:t>                                             </a:t>
            </a:r>
            <a:r>
              <a:rPr lang="cs-CZ" dirty="0" smtClean="0"/>
              <a:t>    </a:t>
            </a:r>
            <a:r>
              <a:rPr lang="cs-CZ" dirty="0"/>
              <a:t>________</a:t>
            </a:r>
          </a:p>
          <a:p>
            <a:r>
              <a:rPr lang="cs-CZ" dirty="0"/>
              <a:t>9</a:t>
            </a:r>
            <a:r>
              <a:rPr lang="cs-CZ" dirty="0" smtClean="0"/>
              <a:t> </a:t>
            </a:r>
            <a:r>
              <a:rPr lang="cs-CZ" dirty="0"/>
              <a:t>J + </a:t>
            </a:r>
            <a:r>
              <a:rPr lang="cs-CZ" dirty="0" smtClean="0"/>
              <a:t>6 </a:t>
            </a:r>
            <a:r>
              <a:rPr lang="cs-CZ" dirty="0"/>
              <a:t>D + </a:t>
            </a:r>
            <a:r>
              <a:rPr lang="cs-CZ" dirty="0" smtClean="0"/>
              <a:t>5 </a:t>
            </a:r>
            <a:r>
              <a:rPr lang="cs-CZ" dirty="0"/>
              <a:t>S + </a:t>
            </a:r>
            <a:r>
              <a:rPr lang="cs-CZ" dirty="0" smtClean="0"/>
              <a:t>8 T </a:t>
            </a:r>
            <a:r>
              <a:rPr lang="cs-CZ" dirty="0"/>
              <a:t>+ </a:t>
            </a:r>
            <a:r>
              <a:rPr lang="cs-CZ" dirty="0" smtClean="0"/>
              <a:t>3 </a:t>
            </a:r>
            <a:r>
              <a:rPr lang="cs-CZ" dirty="0"/>
              <a:t>DT + 7 </a:t>
            </a:r>
            <a:r>
              <a:rPr lang="cs-CZ" dirty="0" smtClean="0"/>
              <a:t>ST + 1 M  =</a:t>
            </a:r>
            <a:endParaRPr lang="cs-CZ" dirty="0"/>
          </a:p>
          <a:p>
            <a:r>
              <a:rPr lang="cs-CZ" dirty="0"/>
              <a:t>                                             </a:t>
            </a:r>
            <a:r>
              <a:rPr lang="cs-CZ" dirty="0" smtClean="0"/>
              <a:t>    _________</a:t>
            </a:r>
            <a:endParaRPr lang="cs-CZ" dirty="0"/>
          </a:p>
          <a:p>
            <a:r>
              <a:rPr lang="cs-CZ" dirty="0" smtClean="0"/>
              <a:t>6 </a:t>
            </a:r>
            <a:r>
              <a:rPr lang="cs-CZ" dirty="0"/>
              <a:t>J + </a:t>
            </a:r>
            <a:r>
              <a:rPr lang="cs-CZ" dirty="0" smtClean="0"/>
              <a:t>4 </a:t>
            </a:r>
            <a:r>
              <a:rPr lang="cs-CZ" dirty="0"/>
              <a:t>D + 2 S + 5 </a:t>
            </a:r>
            <a:r>
              <a:rPr lang="cs-CZ" dirty="0" smtClean="0"/>
              <a:t>T + 6 DT + 0 ST + 1 M  </a:t>
            </a:r>
            <a:r>
              <a:rPr lang="cs-CZ" dirty="0"/>
              <a:t>= </a:t>
            </a:r>
            <a:r>
              <a:rPr lang="cs-CZ" dirty="0" smtClean="0"/>
              <a:t>					           _________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číslicemi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Jeden milion _______________________</a:t>
            </a:r>
          </a:p>
          <a:p>
            <a:r>
              <a:rPr lang="cs-CZ" dirty="0" smtClean="0"/>
              <a:t>Osm set dvacet šest tisíc pět set dva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_______________________</a:t>
            </a:r>
          </a:p>
          <a:p>
            <a:r>
              <a:rPr lang="cs-CZ" dirty="0" smtClean="0"/>
              <a:t>Šest set dvacet pět tisíc sto osmdesát sedm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_______________________</a:t>
            </a:r>
          </a:p>
          <a:p>
            <a:r>
              <a:rPr lang="cs-CZ" dirty="0" smtClean="0"/>
              <a:t>Devět set šedesát tisíc tři sta dvacet šest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_______________________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/>
              <a:t>Zdroje: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133600"/>
            <a:ext cx="8229600" cy="3992563"/>
          </a:xfrm>
        </p:spPr>
        <p:txBody>
          <a:bodyPr/>
          <a:lstStyle/>
          <a:p>
            <a:r>
              <a:rPr lang="cs-CZ"/>
              <a:t>Vlastní návrhy</a:t>
            </a:r>
          </a:p>
          <a:p>
            <a:r>
              <a:rPr lang="cs-CZ"/>
              <a:t>Obrázky galerie Office http://office.microsoft.com/cs-cz/images </a:t>
            </a:r>
            <a:br>
              <a:rPr lang="cs-CZ"/>
            </a:b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255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Přirozená čísla do milionu          Klíčová slova: jednotky, desítky stovky, tisíce, desetitisíce, statisíce, milion</vt:lpstr>
      <vt:lpstr>Metodika</vt:lpstr>
      <vt:lpstr>Přečti čísla</vt:lpstr>
      <vt:lpstr>Přečti a zapiš čísla, která jsou znázorněna na řádovém počitadle</vt:lpstr>
      <vt:lpstr>Zapiš a přečti číslo, které má:</vt:lpstr>
      <vt:lpstr>Zapiš číslicemi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Josef Smetana</dc:creator>
  <cp:lastModifiedBy>Dum</cp:lastModifiedBy>
  <cp:revision>6</cp:revision>
  <dcterms:created xsi:type="dcterms:W3CDTF">2012-10-13T15:15:28Z</dcterms:created>
  <dcterms:modified xsi:type="dcterms:W3CDTF">2013-04-23T18:12:01Z</dcterms:modified>
</cp:coreProperties>
</file>