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8499CE6-34A2-4752-A7A2-965D0077EF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7030A0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04D3B3-F86F-4445-8A64-7D149FBF4B21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3F667-10F1-40F2-9E47-B3A27B23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VY_32_INOVACE_M4_12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Rozvinutý zápis čísel v desítkové soustavě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        </a:t>
            </a:r>
            <a:r>
              <a:rPr lang="cs-CZ" sz="3200" dirty="0"/>
              <a:t>Klíčová slova: </a:t>
            </a:r>
            <a:r>
              <a:rPr lang="cs-CZ" sz="2800" dirty="0" smtClean="0"/>
              <a:t>jednotky, desítky, stovky, tisíce, desetitisíce, statisíce, milion</a:t>
            </a:r>
            <a:endParaRPr lang="cs-CZ" sz="3200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4.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/>
          <a:lstStyle/>
          <a:p>
            <a:r>
              <a:rPr lang="cs-CZ" sz="2800" dirty="0"/>
              <a:t>strana 4 – čtení a zápis čísel v desítkové</a:t>
            </a:r>
          </a:p>
          <a:p>
            <a:pPr>
              <a:buFontTx/>
              <a:buNone/>
            </a:pPr>
            <a:r>
              <a:rPr lang="cs-CZ" sz="2800" dirty="0"/>
              <a:t>                    soustavě                                    </a:t>
            </a:r>
          </a:p>
          <a:p>
            <a:r>
              <a:rPr lang="cs-CZ" sz="2800" dirty="0"/>
              <a:t>strana 5 – zápis čísla pomocí rozvinutého </a:t>
            </a:r>
          </a:p>
          <a:p>
            <a:pPr>
              <a:buFontTx/>
              <a:buNone/>
            </a:pPr>
            <a:r>
              <a:rPr lang="cs-CZ" sz="2800" dirty="0"/>
              <a:t>                   </a:t>
            </a:r>
            <a:r>
              <a:rPr lang="cs-CZ" sz="2800" dirty="0" smtClean="0"/>
              <a:t>   </a:t>
            </a:r>
            <a:r>
              <a:rPr lang="cs-CZ" sz="2800" dirty="0"/>
              <a:t>zápisu</a:t>
            </a:r>
          </a:p>
          <a:p>
            <a:r>
              <a:rPr lang="cs-CZ" sz="2800" dirty="0"/>
              <a:t>strana 6 – zápis a čtení čísel </a:t>
            </a:r>
          </a:p>
          <a:p>
            <a:r>
              <a:rPr lang="cs-CZ" sz="2800" dirty="0"/>
              <a:t>strana 7 – zápis čísel znázorněna</a:t>
            </a:r>
          </a:p>
          <a:p>
            <a:pPr>
              <a:buFontTx/>
              <a:buNone/>
            </a:pPr>
            <a:r>
              <a:rPr lang="cs-CZ" sz="2800" dirty="0"/>
              <a:t>                   </a:t>
            </a:r>
            <a:r>
              <a:rPr lang="cs-CZ" sz="2800" dirty="0" smtClean="0"/>
              <a:t>    </a:t>
            </a:r>
            <a:r>
              <a:rPr lang="cs-CZ" sz="2800" dirty="0"/>
              <a:t>na řádovém počitadle                      </a:t>
            </a:r>
          </a:p>
          <a:p>
            <a:pPr>
              <a:buFontTx/>
              <a:buNone/>
            </a:pPr>
            <a:endParaRPr lang="cs-CZ" sz="2000" dirty="0"/>
          </a:p>
          <a:p>
            <a:pPr>
              <a:buFontTx/>
              <a:buNone/>
            </a:pPr>
            <a:r>
              <a:rPr lang="cs-CZ" sz="20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052513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Přečti tato čísla</a:t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2458616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1 678 902,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987 652,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69 123,</a:t>
            </a:r>
          </a:p>
          <a:p>
            <a:r>
              <a:rPr lang="cs-CZ" sz="2800" dirty="0" smtClean="0"/>
              <a:t>1 932 768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675 834</a:t>
            </a:r>
            <a:endParaRPr lang="cs-CZ" sz="2800" dirty="0"/>
          </a:p>
          <a:p>
            <a:endParaRPr lang="cs-CZ" sz="2800" dirty="0"/>
          </a:p>
          <a:p>
            <a:pPr algn="ctr"/>
            <a:r>
              <a:rPr lang="cs-CZ" sz="2800" dirty="0"/>
              <a:t>Zapiš tato </a:t>
            </a:r>
            <a:r>
              <a:rPr lang="cs-CZ" sz="2800" dirty="0" smtClean="0"/>
              <a:t>čísla </a:t>
            </a:r>
            <a:r>
              <a:rPr lang="cs-CZ" sz="2800" dirty="0" smtClean="0"/>
              <a:t>                        v </a:t>
            </a:r>
            <a:r>
              <a:rPr lang="cs-CZ" sz="2800" dirty="0"/>
              <a:t>desítkové soustavě 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graphicFrame>
        <p:nvGraphicFramePr>
          <p:cNvPr id="11329" name="Group 65"/>
          <p:cNvGraphicFramePr>
            <a:graphicFrameLocks noGrp="1"/>
          </p:cNvGraphicFramePr>
          <p:nvPr>
            <p:ph sz="half" idx="2"/>
          </p:nvPr>
        </p:nvGraphicFramePr>
        <p:xfrm>
          <a:off x="3275851" y="1340768"/>
          <a:ext cx="5868149" cy="4633863"/>
        </p:xfrm>
        <a:graphic>
          <a:graphicData uri="http://schemas.openxmlformats.org/drawingml/2006/table">
            <a:tbl>
              <a:tblPr/>
              <a:tblGrid>
                <a:gridCol w="1800205"/>
                <a:gridCol w="358690"/>
                <a:gridCol w="690371"/>
                <a:gridCol w="690371"/>
                <a:gridCol w="517778"/>
                <a:gridCol w="604074"/>
                <a:gridCol w="602586"/>
                <a:gridCol w="604074"/>
              </a:tblGrid>
              <a:tr h="863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1 678 902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987 652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69 123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1 932 768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675 834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Zapiš pomocí rozvinutého zápisu     </a:t>
            </a:r>
            <a:r>
              <a:rPr lang="cs-CZ" sz="4000" dirty="0" smtClean="0"/>
              <a:t>                      v </a:t>
            </a:r>
            <a:r>
              <a:rPr lang="cs-CZ" sz="4000" dirty="0"/>
              <a:t>desítkové soustavě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354 678 </a:t>
            </a:r>
            <a:r>
              <a:rPr lang="cs-CZ" dirty="0"/>
              <a:t>= _____________________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    897 </a:t>
            </a:r>
            <a:r>
              <a:rPr lang="cs-CZ" dirty="0"/>
              <a:t>085 = _____________________</a:t>
            </a:r>
          </a:p>
          <a:p>
            <a:pPr>
              <a:lnSpc>
                <a:spcPct val="90000"/>
              </a:lnSpc>
            </a:pPr>
            <a:r>
              <a:rPr lang="cs-CZ" dirty="0"/>
              <a:t>   </a:t>
            </a:r>
            <a:r>
              <a:rPr lang="cs-CZ" dirty="0" smtClean="0"/>
              <a:t>  </a:t>
            </a:r>
            <a:r>
              <a:rPr lang="cs-CZ" dirty="0"/>
              <a:t>5 126 = _____________________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701 963 </a:t>
            </a:r>
            <a:r>
              <a:rPr lang="cs-CZ" dirty="0"/>
              <a:t>= _____________________</a:t>
            </a:r>
          </a:p>
          <a:p>
            <a:pPr>
              <a:lnSpc>
                <a:spcPct val="90000"/>
              </a:lnSpc>
            </a:pPr>
            <a:r>
              <a:rPr lang="cs-CZ" dirty="0"/>
              <a:t>  </a:t>
            </a:r>
            <a:r>
              <a:rPr lang="cs-CZ" dirty="0" smtClean="0"/>
              <a:t>67 </a:t>
            </a:r>
            <a:r>
              <a:rPr lang="cs-CZ" dirty="0"/>
              <a:t>499 = _____________________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784 889 </a:t>
            </a:r>
            <a:r>
              <a:rPr lang="cs-CZ" dirty="0"/>
              <a:t>= _____________________</a:t>
            </a:r>
          </a:p>
          <a:p>
            <a:pPr>
              <a:lnSpc>
                <a:spcPct val="9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333  954 </a:t>
            </a:r>
            <a:r>
              <a:rPr lang="cs-CZ" dirty="0"/>
              <a:t>= _____________________</a:t>
            </a:r>
          </a:p>
          <a:p>
            <a:pPr>
              <a:lnSpc>
                <a:spcPct val="90000"/>
              </a:lnSpc>
            </a:pPr>
            <a:r>
              <a:rPr lang="cs-CZ" dirty="0"/>
              <a:t>  </a:t>
            </a:r>
            <a:r>
              <a:rPr lang="cs-CZ" dirty="0" smtClean="0"/>
              <a:t>92   680 </a:t>
            </a:r>
            <a:r>
              <a:rPr lang="cs-CZ" dirty="0"/>
              <a:t>= 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7.10 000 + 2.1 000 + 8 . 100 + 3 . 10 + 6 . 1 = </a:t>
            </a:r>
          </a:p>
          <a:p>
            <a:r>
              <a:rPr lang="cs-CZ" dirty="0" smtClean="0"/>
              <a:t>8.100 000 + 2.10 000 + 5.1 000 + 9.100  = </a:t>
            </a:r>
          </a:p>
          <a:p>
            <a:r>
              <a:rPr lang="cs-CZ" dirty="0" smtClean="0"/>
              <a:t>6.1 000 + 7.100 + 3. 10 + 6 . 1 =</a:t>
            </a:r>
          </a:p>
          <a:p>
            <a:r>
              <a:rPr lang="cs-CZ" dirty="0" smtClean="0"/>
              <a:t>2.10 000 + 8.1 000 + 2.100 + 0.10 + 7.1 =</a:t>
            </a:r>
          </a:p>
          <a:p>
            <a:r>
              <a:rPr lang="cs-CZ" dirty="0" smtClean="0"/>
              <a:t>9.100 + 7.1 =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 různá čísla pomocí daných číslic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číslic 1,3,4,5,7,0 sestavuj a zapiš čísla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Z číslic 6, 2, 8, 9, 5, 0 sestavuj a zapiš čísla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 dirty="0"/>
              <a:t>Vlastní návrhy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278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Rozvinutý zápis čísel v desítkové soustavě         Klíčová slova: jednotky, desítky, stovky, tisíce, desetitisíce, statisíce, milion</vt:lpstr>
      <vt:lpstr>Metodika</vt:lpstr>
      <vt:lpstr>Přečti tato čísla </vt:lpstr>
      <vt:lpstr>Zapiš pomocí rozvinutého zápisu                           v desítkové soustavě</vt:lpstr>
      <vt:lpstr>Zapiš čísla</vt:lpstr>
      <vt:lpstr>Tvoř různá čísla pomocí daných číslic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Dum</cp:lastModifiedBy>
  <cp:revision>8</cp:revision>
  <dcterms:created xsi:type="dcterms:W3CDTF">2012-10-13T16:03:41Z</dcterms:created>
  <dcterms:modified xsi:type="dcterms:W3CDTF">2013-04-23T18:12:55Z</dcterms:modified>
</cp:coreProperties>
</file>