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9BDA9-872E-4911-9181-C29DA139783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3088A-428B-4DC3-8AD3-FB1ADEAC2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VY_32_INOVACE_M4_13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/>
          <a:lstStyle/>
          <a:p>
            <a:r>
              <a:rPr lang="cs-CZ" sz="4800" dirty="0"/>
              <a:t> </a:t>
            </a:r>
            <a:r>
              <a:rPr lang="cs-CZ" sz="4000" dirty="0"/>
              <a:t>Porovnávání čísel do </a:t>
            </a:r>
            <a:r>
              <a:rPr lang="cs-CZ" sz="4000" dirty="0" smtClean="0"/>
              <a:t>milionu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slova: </a:t>
            </a:r>
            <a:r>
              <a:rPr lang="cs-CZ" sz="2800" dirty="0"/>
              <a:t>porovnávání čísel, větší, menší, rovná se</a:t>
            </a:r>
            <a:endParaRPr lang="cs-CZ" sz="3200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Matematika 4.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strana 4 – </a:t>
            </a:r>
            <a:r>
              <a:rPr lang="cs-CZ" dirty="0" smtClean="0"/>
              <a:t>porovnávání čísel a doplňování znaků 	            nerovnosti</a:t>
            </a:r>
            <a:endParaRPr lang="cs-CZ" dirty="0"/>
          </a:p>
          <a:p>
            <a:r>
              <a:rPr lang="cs-CZ" dirty="0"/>
              <a:t>strana 5 – </a:t>
            </a:r>
            <a:r>
              <a:rPr lang="cs-CZ" dirty="0" smtClean="0"/>
              <a:t>doplňování čísel dle zadání</a:t>
            </a:r>
            <a:endParaRPr lang="cs-CZ" dirty="0"/>
          </a:p>
          <a:p>
            <a:r>
              <a:rPr lang="cs-CZ" dirty="0"/>
              <a:t>strana 6 – </a:t>
            </a:r>
            <a:r>
              <a:rPr lang="cs-CZ" dirty="0" smtClean="0"/>
              <a:t>řazení čísel podle velikosti –                                                		od nejmenšího po největší</a:t>
            </a:r>
            <a:endParaRPr lang="cs-CZ" dirty="0"/>
          </a:p>
          <a:p>
            <a:r>
              <a:rPr lang="cs-CZ" dirty="0"/>
              <a:t>strana 7 </a:t>
            </a:r>
            <a:r>
              <a:rPr lang="cs-CZ" dirty="0" smtClean="0"/>
              <a:t>–porovnávání čísel a doplňování </a:t>
            </a:r>
            <a:r>
              <a:rPr lang="cs-CZ" dirty="0"/>
              <a:t>znaků </a:t>
            </a:r>
            <a:r>
              <a:rPr lang="cs-CZ" dirty="0" smtClean="0"/>
              <a:t>			 nerovnosti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Čísla porovnej a doplň znaky nerovnosti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692275" y="1700213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692275" y="22764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692275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6084888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6084888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6084888" y="2924175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6084888" y="23495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6084888" y="17732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1692275" y="4076700"/>
            <a:ext cx="5048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1692275" y="3500438"/>
            <a:ext cx="5048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1908175" y="5300663"/>
            <a:ext cx="496887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5400" b="1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5400" b="1">
                <a:latin typeface="Times New Roman" pitchFamily="18" charset="0"/>
                <a:cs typeface="Times New Roman" pitchFamily="18" charset="0"/>
              </a:rPr>
              <a:t>	=	</a:t>
            </a:r>
            <a:r>
              <a:rPr lang="en-US" sz="5400" b="1"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468313" y="1700213"/>
            <a:ext cx="9396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6</a:t>
            </a:r>
            <a:r>
              <a:rPr lang="cs-CZ" b="1" dirty="0" smtClean="0"/>
              <a:t>72 </a:t>
            </a:r>
            <a:r>
              <a:rPr lang="cs-CZ" b="1" dirty="0"/>
              <a:t>1</a:t>
            </a:r>
            <a:r>
              <a:rPr lang="cs-CZ" b="1" dirty="0" smtClean="0"/>
              <a:t>65</a:t>
            </a:r>
            <a:endParaRPr lang="cs-CZ" b="1" dirty="0"/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2463800" y="1647824"/>
            <a:ext cx="9396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451 977</a:t>
            </a:r>
            <a:endParaRPr lang="cs-CZ" b="1" dirty="0"/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611560" y="2276872"/>
            <a:ext cx="1006921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98 </a:t>
            </a:r>
            <a:r>
              <a:rPr lang="cs-CZ" b="1" dirty="0"/>
              <a:t>743</a:t>
            </a:r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>
            <a:off x="2411760" y="2276872"/>
            <a:ext cx="11334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110 765</a:t>
            </a:r>
          </a:p>
        </p:txBody>
      </p:sp>
      <p:sp>
        <p:nvSpPr>
          <p:cNvPr id="11285" name="Text Box 21"/>
          <p:cNvSpPr txBox="1">
            <a:spLocks noChangeArrowheads="1"/>
          </p:cNvSpPr>
          <p:nvPr/>
        </p:nvSpPr>
        <p:spPr bwMode="auto">
          <a:xfrm>
            <a:off x="395288" y="292417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726 </a:t>
            </a:r>
            <a:r>
              <a:rPr lang="cs-CZ" b="1" dirty="0"/>
              <a:t>654</a:t>
            </a:r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>
            <a:off x="2535238" y="2944813"/>
            <a:ext cx="82266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89 </a:t>
            </a:r>
            <a:r>
              <a:rPr lang="cs-CZ" b="1" dirty="0"/>
              <a:t>7</a:t>
            </a:r>
            <a:r>
              <a:rPr lang="cs-CZ" b="1" dirty="0" smtClean="0"/>
              <a:t>58</a:t>
            </a:r>
            <a:endParaRPr lang="cs-CZ" b="1" dirty="0"/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>
            <a:off x="467544" y="3573463"/>
            <a:ext cx="1708919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9</a:t>
            </a:r>
            <a:r>
              <a:rPr lang="cs-CZ" b="1" dirty="0" smtClean="0"/>
              <a:t>02 </a:t>
            </a:r>
            <a:r>
              <a:rPr lang="cs-CZ" b="1" dirty="0"/>
              <a:t>555</a:t>
            </a:r>
          </a:p>
        </p:txBody>
      </p:sp>
      <p:sp>
        <p:nvSpPr>
          <p:cNvPr id="11288" name="Text Box 24"/>
          <p:cNvSpPr txBox="1">
            <a:spLocks noChangeArrowheads="1"/>
          </p:cNvSpPr>
          <p:nvPr/>
        </p:nvSpPr>
        <p:spPr bwMode="auto">
          <a:xfrm>
            <a:off x="2411413" y="3573463"/>
            <a:ext cx="1206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 402 552</a:t>
            </a:r>
            <a:endParaRPr lang="cs-CZ" b="1" dirty="0"/>
          </a:p>
        </p:txBody>
      </p:sp>
      <p:sp>
        <p:nvSpPr>
          <p:cNvPr id="11289" name="Text Box 25"/>
          <p:cNvSpPr txBox="1">
            <a:spLocks noChangeArrowheads="1"/>
          </p:cNvSpPr>
          <p:nvPr/>
        </p:nvSpPr>
        <p:spPr bwMode="auto">
          <a:xfrm>
            <a:off x="735013" y="4005263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87</a:t>
            </a:r>
          </a:p>
        </p:txBody>
      </p:sp>
      <p:sp>
        <p:nvSpPr>
          <p:cNvPr id="11290" name="Text Box 26"/>
          <p:cNvSpPr txBox="1">
            <a:spLocks noChangeArrowheads="1"/>
          </p:cNvSpPr>
          <p:nvPr/>
        </p:nvSpPr>
        <p:spPr bwMode="auto">
          <a:xfrm>
            <a:off x="323850" y="4076700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985 696</a:t>
            </a:r>
            <a:endParaRPr lang="cs-CZ" b="1" dirty="0"/>
          </a:p>
        </p:txBody>
      </p:sp>
      <p:sp>
        <p:nvSpPr>
          <p:cNvPr id="11291" name="Text Box 27"/>
          <p:cNvSpPr txBox="1">
            <a:spLocks noChangeArrowheads="1"/>
          </p:cNvSpPr>
          <p:nvPr/>
        </p:nvSpPr>
        <p:spPr bwMode="auto">
          <a:xfrm>
            <a:off x="2411413" y="4097338"/>
            <a:ext cx="1206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505 787</a:t>
            </a:r>
            <a:endParaRPr lang="cs-CZ" b="1" dirty="0"/>
          </a:p>
        </p:txBody>
      </p:sp>
      <p:sp>
        <p:nvSpPr>
          <p:cNvPr id="11292" name="Text Box 28"/>
          <p:cNvSpPr txBox="1">
            <a:spLocks noChangeArrowheads="1"/>
          </p:cNvSpPr>
          <p:nvPr/>
        </p:nvSpPr>
        <p:spPr bwMode="auto">
          <a:xfrm>
            <a:off x="5076825" y="1792288"/>
            <a:ext cx="1365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4</a:t>
            </a:r>
            <a:r>
              <a:rPr lang="cs-CZ" b="1" dirty="0" smtClean="0"/>
              <a:t>6 </a:t>
            </a:r>
            <a:r>
              <a:rPr lang="cs-CZ" b="1" dirty="0"/>
              <a:t>789</a:t>
            </a:r>
          </a:p>
        </p:txBody>
      </p:sp>
      <p:sp>
        <p:nvSpPr>
          <p:cNvPr id="11293" name="Text Box 29"/>
          <p:cNvSpPr txBox="1">
            <a:spLocks noChangeArrowheads="1"/>
          </p:cNvSpPr>
          <p:nvPr/>
        </p:nvSpPr>
        <p:spPr bwMode="auto">
          <a:xfrm>
            <a:off x="6856413" y="1792288"/>
            <a:ext cx="9396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160 </a:t>
            </a:r>
            <a:r>
              <a:rPr lang="cs-CZ" b="1" dirty="0" smtClean="0"/>
              <a:t>476</a:t>
            </a:r>
            <a:endParaRPr lang="cs-CZ" b="1" dirty="0"/>
          </a:p>
        </p:txBody>
      </p:sp>
      <p:sp>
        <p:nvSpPr>
          <p:cNvPr id="11294" name="Text Box 30"/>
          <p:cNvSpPr txBox="1">
            <a:spLocks noChangeArrowheads="1"/>
          </p:cNvSpPr>
          <p:nvPr/>
        </p:nvSpPr>
        <p:spPr bwMode="auto">
          <a:xfrm>
            <a:off x="5003800" y="2349500"/>
            <a:ext cx="1565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678 </a:t>
            </a:r>
            <a:r>
              <a:rPr lang="cs-CZ" b="1" dirty="0" smtClean="0"/>
              <a:t>981</a:t>
            </a:r>
            <a:endParaRPr lang="cs-CZ" b="1" dirty="0"/>
          </a:p>
        </p:txBody>
      </p:sp>
      <p:sp>
        <p:nvSpPr>
          <p:cNvPr id="11295" name="Text Box 31"/>
          <p:cNvSpPr txBox="1">
            <a:spLocks noChangeArrowheads="1"/>
          </p:cNvSpPr>
          <p:nvPr/>
        </p:nvSpPr>
        <p:spPr bwMode="auto">
          <a:xfrm>
            <a:off x="7019925" y="2349500"/>
            <a:ext cx="882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44 </a:t>
            </a:r>
            <a:r>
              <a:rPr lang="cs-CZ" b="1" dirty="0"/>
              <a:t>486</a:t>
            </a:r>
          </a:p>
        </p:txBody>
      </p:sp>
      <p:sp>
        <p:nvSpPr>
          <p:cNvPr id="11296" name="Text Box 32"/>
          <p:cNvSpPr txBox="1">
            <a:spLocks noChangeArrowheads="1"/>
          </p:cNvSpPr>
          <p:nvPr/>
        </p:nvSpPr>
        <p:spPr bwMode="auto">
          <a:xfrm>
            <a:off x="5148263" y="2944813"/>
            <a:ext cx="12938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49 </a:t>
            </a:r>
            <a:r>
              <a:rPr lang="cs-CZ" b="1" dirty="0"/>
              <a:t>765</a:t>
            </a:r>
          </a:p>
        </p:txBody>
      </p:sp>
      <p:sp>
        <p:nvSpPr>
          <p:cNvPr id="11297" name="Text Box 33"/>
          <p:cNvSpPr txBox="1">
            <a:spLocks noChangeArrowheads="1"/>
          </p:cNvSpPr>
          <p:nvPr/>
        </p:nvSpPr>
        <p:spPr bwMode="auto">
          <a:xfrm>
            <a:off x="7019925" y="2924175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45 </a:t>
            </a:r>
            <a:r>
              <a:rPr lang="cs-CZ" b="1" dirty="0"/>
              <a:t>765</a:t>
            </a:r>
          </a:p>
        </p:txBody>
      </p:sp>
      <p:sp>
        <p:nvSpPr>
          <p:cNvPr id="11298" name="Text Box 34"/>
          <p:cNvSpPr txBox="1">
            <a:spLocks noChangeArrowheads="1"/>
          </p:cNvSpPr>
          <p:nvPr/>
        </p:nvSpPr>
        <p:spPr bwMode="auto">
          <a:xfrm>
            <a:off x="5219700" y="3500438"/>
            <a:ext cx="11509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56 </a:t>
            </a:r>
            <a:r>
              <a:rPr lang="cs-CZ" b="1" dirty="0" smtClean="0"/>
              <a:t>988</a:t>
            </a:r>
            <a:endParaRPr lang="cs-CZ" b="1" dirty="0"/>
          </a:p>
        </p:txBody>
      </p:sp>
      <p:sp>
        <p:nvSpPr>
          <p:cNvPr id="11299" name="Text Box 35"/>
          <p:cNvSpPr txBox="1">
            <a:spLocks noChangeArrowheads="1"/>
          </p:cNvSpPr>
          <p:nvPr/>
        </p:nvSpPr>
        <p:spPr bwMode="auto">
          <a:xfrm>
            <a:off x="6948488" y="3500438"/>
            <a:ext cx="9396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877 </a:t>
            </a:r>
            <a:r>
              <a:rPr lang="cs-CZ" b="1" dirty="0"/>
              <a:t>543</a:t>
            </a:r>
          </a:p>
        </p:txBody>
      </p:sp>
      <p:sp>
        <p:nvSpPr>
          <p:cNvPr id="11301" name="Text Box 37"/>
          <p:cNvSpPr txBox="1">
            <a:spLocks noChangeArrowheads="1"/>
          </p:cNvSpPr>
          <p:nvPr/>
        </p:nvSpPr>
        <p:spPr bwMode="auto">
          <a:xfrm>
            <a:off x="5003800" y="4076700"/>
            <a:ext cx="1493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598 </a:t>
            </a:r>
            <a:r>
              <a:rPr lang="cs-CZ" b="1" dirty="0" smtClean="0"/>
              <a:t>675</a:t>
            </a:r>
            <a:endParaRPr lang="cs-CZ" b="1" dirty="0"/>
          </a:p>
        </p:txBody>
      </p:sp>
      <p:sp>
        <p:nvSpPr>
          <p:cNvPr id="11302" name="Text Box 38"/>
          <p:cNvSpPr txBox="1">
            <a:spLocks noChangeArrowheads="1"/>
          </p:cNvSpPr>
          <p:nvPr/>
        </p:nvSpPr>
        <p:spPr bwMode="auto">
          <a:xfrm>
            <a:off x="6948488" y="4024313"/>
            <a:ext cx="11334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400 </a:t>
            </a:r>
            <a:r>
              <a:rPr lang="cs-CZ" b="1" dirty="0"/>
              <a:t>701</a:t>
            </a:r>
          </a:p>
        </p:txBody>
      </p:sp>
      <p:pic>
        <p:nvPicPr>
          <p:cNvPr id="11304" name="Picture 40" descr="MC90034089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8513" y="4630738"/>
            <a:ext cx="1828800" cy="1828800"/>
          </a:xfrm>
          <a:prstGeom prst="rect">
            <a:avLst/>
          </a:prstGeom>
          <a:noFill/>
        </p:spPr>
      </p:pic>
      <p:pic>
        <p:nvPicPr>
          <p:cNvPr id="11308" name="Picture 44" descr="MC90038976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4508500"/>
            <a:ext cx="1819275" cy="17891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Doplň, alespoň tři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314 </a:t>
            </a:r>
            <a:r>
              <a:rPr lang="cs-CZ" dirty="0" smtClean="0"/>
              <a:t>567  &lt; ________________________</a:t>
            </a:r>
            <a:endParaRPr lang="cs-CZ" dirty="0" smtClean="0"/>
          </a:p>
          <a:p>
            <a:r>
              <a:rPr lang="cs-CZ" dirty="0" smtClean="0"/>
              <a:t>894 </a:t>
            </a:r>
            <a:r>
              <a:rPr lang="cs-CZ" dirty="0" smtClean="0"/>
              <a:t>213  &gt; ________________________</a:t>
            </a:r>
            <a:endParaRPr lang="cs-CZ" dirty="0" smtClean="0"/>
          </a:p>
          <a:p>
            <a:r>
              <a:rPr lang="cs-CZ" dirty="0" smtClean="0"/>
              <a:t>   88 </a:t>
            </a:r>
            <a:r>
              <a:rPr lang="cs-CZ" dirty="0" smtClean="0"/>
              <a:t>953 &gt; ________________________</a:t>
            </a:r>
            <a:endParaRPr lang="cs-CZ" dirty="0" smtClean="0"/>
          </a:p>
          <a:p>
            <a:r>
              <a:rPr lang="cs-CZ" dirty="0" smtClean="0"/>
              <a:t>207 </a:t>
            </a:r>
            <a:r>
              <a:rPr lang="cs-CZ" dirty="0" smtClean="0"/>
              <a:t>679  &lt; ________________________</a:t>
            </a:r>
            <a:endParaRPr lang="cs-CZ" dirty="0" smtClean="0"/>
          </a:p>
          <a:p>
            <a:r>
              <a:rPr lang="cs-CZ" dirty="0" smtClean="0"/>
              <a:t>112 </a:t>
            </a:r>
            <a:r>
              <a:rPr lang="cs-CZ" dirty="0" smtClean="0"/>
              <a:t>444  &gt; ________________________</a:t>
            </a:r>
            <a:endParaRPr lang="cs-CZ" dirty="0" smtClean="0"/>
          </a:p>
          <a:p>
            <a:r>
              <a:rPr lang="cs-CZ" dirty="0" smtClean="0"/>
              <a:t>906 </a:t>
            </a:r>
            <a:r>
              <a:rPr lang="cs-CZ" dirty="0" smtClean="0"/>
              <a:t>850  &gt; ________________________</a:t>
            </a:r>
            <a:endParaRPr lang="cs-CZ" dirty="0" smtClean="0"/>
          </a:p>
          <a:p>
            <a:r>
              <a:rPr lang="cs-CZ" dirty="0" smtClean="0"/>
              <a:t>435 </a:t>
            </a:r>
            <a:r>
              <a:rPr lang="cs-CZ" smtClean="0"/>
              <a:t>798  &lt; 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čísla podle velikosti od nejmenšího po největší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611188" y="2060575"/>
            <a:ext cx="1655762" cy="8636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675 984</a:t>
            </a:r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3779838" y="2133600"/>
            <a:ext cx="1655762" cy="8636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985 124</a:t>
            </a:r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2195513" y="3213100"/>
            <a:ext cx="1655762" cy="8636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98 </a:t>
            </a:r>
            <a:r>
              <a:rPr lang="cs-CZ" b="1" dirty="0"/>
              <a:t>122</a:t>
            </a:r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5651500" y="3716338"/>
            <a:ext cx="1655763" cy="8636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670 321</a:t>
            </a:r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3708400" y="5013325"/>
            <a:ext cx="1655763" cy="8636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878 932</a:t>
            </a:r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6011863" y="5084763"/>
            <a:ext cx="1655762" cy="8636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7 896</a:t>
            </a:r>
          </a:p>
        </p:txBody>
      </p:sp>
      <p:sp>
        <p:nvSpPr>
          <p:cNvPr id="9226" name="Oval 10"/>
          <p:cNvSpPr>
            <a:spLocks noChangeArrowheads="1"/>
          </p:cNvSpPr>
          <p:nvPr/>
        </p:nvSpPr>
        <p:spPr bwMode="auto">
          <a:xfrm>
            <a:off x="6516688" y="1916113"/>
            <a:ext cx="1655762" cy="863600"/>
          </a:xfrm>
          <a:prstGeom prst="ellipse">
            <a:avLst/>
          </a:prstGeom>
          <a:solidFill>
            <a:srgbClr val="33CC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753 </a:t>
            </a:r>
            <a:r>
              <a:rPr lang="cs-CZ" b="1" dirty="0"/>
              <a:t>903</a:t>
            </a:r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1331913" y="4797425"/>
            <a:ext cx="1655762" cy="863600"/>
          </a:xfrm>
          <a:prstGeom prst="ellipse">
            <a:avLst/>
          </a:prstGeom>
          <a:solidFill>
            <a:srgbClr val="800000">
              <a:alpha val="77000"/>
            </a:srgb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887 994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Doplň znaky nerovnosti nebo čísla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b="1"/>
              <a:t>    </a:t>
            </a:r>
            <a:endParaRPr lang="en-US" sz="2400" b="1">
              <a:cs typeface="Times New Roman" pitchFamily="18" charset="0"/>
            </a:endParaRP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979613" y="2205038"/>
            <a:ext cx="1944687" cy="830997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835 701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827088" y="3357563"/>
            <a:ext cx="2520776" cy="46166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129 501 </a:t>
            </a:r>
            <a:r>
              <a:rPr lang="cs-CZ" sz="2400" b="1" dirty="0"/>
              <a:t>__ 631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2771775" y="4724400"/>
            <a:ext cx="2376289" cy="46166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76 223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5868144" y="1772816"/>
            <a:ext cx="2376264" cy="461665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501 __ </a:t>
            </a:r>
            <a:r>
              <a:rPr lang="cs-CZ" sz="2400" b="1" dirty="0" smtClean="0"/>
              <a:t>67 321</a:t>
            </a:r>
            <a:endParaRPr lang="cs-CZ" sz="2400" b="1" dirty="0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4932363" y="2780928"/>
            <a:ext cx="2016125" cy="461665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9 432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6443663" y="4868863"/>
            <a:ext cx="2448817" cy="46166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256 531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755650" y="5445125"/>
            <a:ext cx="2520206" cy="46166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399 207 </a:t>
            </a:r>
            <a:r>
              <a:rPr lang="cs-CZ" sz="2400" b="1" dirty="0"/>
              <a:t>__ </a:t>
            </a:r>
            <a:r>
              <a:rPr lang="cs-CZ" sz="2400" b="1" dirty="0" smtClean="0"/>
              <a:t>40 056</a:t>
            </a:r>
            <a:endParaRPr lang="cs-CZ" sz="2400" b="1" dirty="0"/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4932363" y="5589588"/>
            <a:ext cx="2447949" cy="461665"/>
          </a:xfrm>
          <a:prstGeom prst="rect">
            <a:avLst/>
          </a:prstGeom>
          <a:solidFill>
            <a:srgbClr val="CCFF66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47 398 </a:t>
            </a:r>
            <a:r>
              <a:rPr lang="cs-CZ" sz="2400" b="1" dirty="0"/>
              <a:t>__ </a:t>
            </a:r>
            <a:r>
              <a:rPr lang="cs-CZ" sz="2400" b="1" dirty="0" smtClean="0"/>
              <a:t>69 671</a:t>
            </a:r>
            <a:endParaRPr lang="cs-CZ" sz="2400" b="1" dirty="0"/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500563" y="3933825"/>
            <a:ext cx="3023765" cy="461665"/>
          </a:xfrm>
          <a:prstGeom prst="rect">
            <a:avLst/>
          </a:prstGeom>
          <a:solidFill>
            <a:srgbClr val="969696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99 195 </a:t>
            </a:r>
            <a:r>
              <a:rPr lang="cs-CZ" sz="2400" b="1" dirty="0"/>
              <a:t>__ </a:t>
            </a:r>
            <a:r>
              <a:rPr lang="cs-CZ" sz="2400" b="1" dirty="0" smtClean="0"/>
              <a:t>700 852</a:t>
            </a:r>
            <a:endParaRPr lang="cs-CZ" sz="2400" b="1" dirty="0"/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395288" y="1484313"/>
            <a:ext cx="2089150" cy="457200"/>
          </a:xfrm>
          <a:prstGeom prst="rect">
            <a:avLst/>
          </a:prstGeom>
          <a:solidFill>
            <a:srgbClr val="D6F61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6 678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229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Porovnávání čísel do milionu Klíčová slova: porovnávání čísel, větší, menší, rovná se</vt:lpstr>
      <vt:lpstr>Metodika</vt:lpstr>
      <vt:lpstr>Čísla porovnej a doplň znaky nerovnosti</vt:lpstr>
      <vt:lpstr>Doplň, alespoň tři čísla</vt:lpstr>
      <vt:lpstr>Seřaď čísla podle velikosti od nejmenšího po největší</vt:lpstr>
      <vt:lpstr>Doplň znaky nerovnosti nebo čísla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7</cp:revision>
  <dcterms:created xsi:type="dcterms:W3CDTF">2012-10-13T16:45:32Z</dcterms:created>
  <dcterms:modified xsi:type="dcterms:W3CDTF">2012-10-14T11:11:19Z</dcterms:modified>
</cp:coreProperties>
</file>