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EA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F3EB9CB-5107-4091-9D81-12DC5A80FF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4798C-5168-4369-B500-8ACC1B295ED4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6084D-991C-4837-92AB-A43681F54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VY_32_INOVACE_M4_14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/>
          <a:lstStyle/>
          <a:p>
            <a:r>
              <a:rPr lang="cs-CZ" sz="4800" dirty="0"/>
              <a:t> </a:t>
            </a:r>
            <a:r>
              <a:rPr lang="cs-CZ" sz="4000" dirty="0"/>
              <a:t>Zaokrouhlování </a:t>
            </a:r>
            <a:r>
              <a:rPr lang="cs-CZ" sz="4000" dirty="0" smtClean="0"/>
              <a:t>čísel do milionu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>Klíčová slova: </a:t>
            </a:r>
            <a:r>
              <a:rPr lang="cs-CZ" sz="2800" dirty="0"/>
              <a:t>zaokrouhlování nahoru, zaokrouhlování </a:t>
            </a:r>
            <a:r>
              <a:rPr lang="cs-CZ" sz="3200" dirty="0"/>
              <a:t>dolů, jednotky, desítky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Matematika </a:t>
            </a:r>
            <a:r>
              <a:rPr lang="cs-CZ" sz="4400" dirty="0" smtClean="0">
                <a:solidFill>
                  <a:schemeClr val="tx2"/>
                </a:solidFill>
              </a:rPr>
              <a:t>4. </a:t>
            </a:r>
            <a:r>
              <a:rPr lang="cs-CZ" sz="4400" dirty="0">
                <a:solidFill>
                  <a:schemeClr val="tx2"/>
                </a:solidFill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/>
          </a:bodyPr>
          <a:lstStyle/>
          <a:p>
            <a:r>
              <a:rPr lang="cs-CZ" dirty="0"/>
              <a:t>strana 4 </a:t>
            </a:r>
            <a:r>
              <a:rPr lang="cs-CZ" dirty="0" smtClean="0"/>
              <a:t>– doplňování čísel a  </a:t>
            </a:r>
            <a:r>
              <a:rPr lang="cs-CZ" dirty="0"/>
              <a:t>zaokrouhlování čísel </a:t>
            </a:r>
            <a:r>
              <a:rPr lang="cs-CZ" dirty="0" smtClean="0"/>
              <a:t>	            na stovky,</a:t>
            </a:r>
            <a:r>
              <a:rPr lang="cs-CZ" dirty="0"/>
              <a:t> </a:t>
            </a:r>
            <a:r>
              <a:rPr lang="cs-CZ" dirty="0" smtClean="0"/>
              <a:t>tisíce, desetitisíce  </a:t>
            </a:r>
            <a:r>
              <a:rPr lang="cs-CZ" dirty="0"/>
              <a:t>		   </a:t>
            </a:r>
          </a:p>
          <a:p>
            <a:r>
              <a:rPr lang="cs-CZ" dirty="0"/>
              <a:t>strana 5 – zaokrouhlování čísel na </a:t>
            </a:r>
            <a:r>
              <a:rPr lang="cs-CZ" dirty="0" smtClean="0"/>
              <a:t>desítky, stovky, 		  tisíce, desetitisíce, statisíce</a:t>
            </a:r>
            <a:endParaRPr lang="cs-CZ" dirty="0"/>
          </a:p>
          <a:p>
            <a:r>
              <a:rPr lang="cs-CZ" dirty="0"/>
              <a:t>strana 6 – </a:t>
            </a:r>
            <a:r>
              <a:rPr lang="cs-CZ" dirty="0" smtClean="0"/>
              <a:t>vyhledávání chybných příkladů</a:t>
            </a:r>
            <a:endParaRPr lang="cs-CZ" dirty="0"/>
          </a:p>
          <a:p>
            <a:r>
              <a:rPr lang="cs-CZ" dirty="0"/>
              <a:t>strana 7 – </a:t>
            </a:r>
            <a:r>
              <a:rPr lang="cs-CZ" dirty="0" smtClean="0"/>
              <a:t>zaokrouhlování čísel</a:t>
            </a:r>
            <a:endParaRPr lang="cs-CZ" dirty="0"/>
          </a:p>
          <a:p>
            <a:pPr>
              <a:buFontTx/>
              <a:buNone/>
            </a:pP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Doplň čísla, která se po zaokrouhlení </a:t>
            </a:r>
            <a:r>
              <a:rPr lang="cs-CZ" sz="4000" dirty="0" smtClean="0"/>
              <a:t>                   na </a:t>
            </a:r>
            <a:r>
              <a:rPr lang="cs-CZ" sz="4000" dirty="0" smtClean="0"/>
              <a:t>stovky, tisíce, desetitisíce, </a:t>
            </a:r>
            <a:r>
              <a:rPr lang="cs-CZ" sz="4000" dirty="0"/>
              <a:t>rovnají: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172" name="Oval 4"/>
          <p:cNvSpPr>
            <a:spLocks noChangeArrowheads="1"/>
          </p:cNvSpPr>
          <p:nvPr/>
        </p:nvSpPr>
        <p:spPr bwMode="auto">
          <a:xfrm>
            <a:off x="1331913" y="2636838"/>
            <a:ext cx="1079500" cy="93662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3" name="Oval 5"/>
          <p:cNvSpPr>
            <a:spLocks noChangeArrowheads="1"/>
          </p:cNvSpPr>
          <p:nvPr/>
        </p:nvSpPr>
        <p:spPr bwMode="auto">
          <a:xfrm>
            <a:off x="7092950" y="4221163"/>
            <a:ext cx="1079500" cy="93662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4" name="Oval 6"/>
          <p:cNvSpPr>
            <a:spLocks noChangeArrowheads="1"/>
          </p:cNvSpPr>
          <p:nvPr/>
        </p:nvSpPr>
        <p:spPr bwMode="auto">
          <a:xfrm>
            <a:off x="2843213" y="5157788"/>
            <a:ext cx="1079500" cy="936625"/>
          </a:xfrm>
          <a:prstGeom prst="ellipse">
            <a:avLst/>
          </a:prstGeom>
          <a:solidFill>
            <a:srgbClr val="EBE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5" name="Oval 7"/>
          <p:cNvSpPr>
            <a:spLocks noChangeArrowheads="1"/>
          </p:cNvSpPr>
          <p:nvPr/>
        </p:nvSpPr>
        <p:spPr bwMode="auto">
          <a:xfrm>
            <a:off x="4500563" y="2133600"/>
            <a:ext cx="1079500" cy="936625"/>
          </a:xfrm>
          <a:prstGeom prst="ellipse">
            <a:avLst/>
          </a:prstGeom>
          <a:solidFill>
            <a:srgbClr val="FFFF4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6" name="Line 8"/>
          <p:cNvSpPr>
            <a:spLocks noChangeShapeType="1"/>
          </p:cNvSpPr>
          <p:nvPr/>
        </p:nvSpPr>
        <p:spPr bwMode="auto">
          <a:xfrm flipV="1">
            <a:off x="2195513" y="2205038"/>
            <a:ext cx="360362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7" name="Line 9"/>
          <p:cNvSpPr>
            <a:spLocks noChangeShapeType="1"/>
          </p:cNvSpPr>
          <p:nvPr/>
        </p:nvSpPr>
        <p:spPr bwMode="auto">
          <a:xfrm flipV="1">
            <a:off x="5292725" y="1412875"/>
            <a:ext cx="360363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8" name="Line 10"/>
          <p:cNvSpPr>
            <a:spLocks noChangeShapeType="1"/>
          </p:cNvSpPr>
          <p:nvPr/>
        </p:nvSpPr>
        <p:spPr bwMode="auto">
          <a:xfrm flipV="1">
            <a:off x="1187450" y="3573463"/>
            <a:ext cx="36036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9" name="Line 11"/>
          <p:cNvSpPr>
            <a:spLocks noChangeShapeType="1"/>
          </p:cNvSpPr>
          <p:nvPr/>
        </p:nvSpPr>
        <p:spPr bwMode="auto">
          <a:xfrm flipV="1">
            <a:off x="2555875" y="6021388"/>
            <a:ext cx="36036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0" name="Line 12"/>
          <p:cNvSpPr>
            <a:spLocks noChangeShapeType="1"/>
          </p:cNvSpPr>
          <p:nvPr/>
        </p:nvSpPr>
        <p:spPr bwMode="auto">
          <a:xfrm flipV="1">
            <a:off x="7956550" y="3644900"/>
            <a:ext cx="360363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1" name="Line 13"/>
          <p:cNvSpPr>
            <a:spLocks noChangeShapeType="1"/>
          </p:cNvSpPr>
          <p:nvPr/>
        </p:nvSpPr>
        <p:spPr bwMode="auto">
          <a:xfrm flipV="1">
            <a:off x="6877050" y="5157788"/>
            <a:ext cx="36036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2" name="Line 14"/>
          <p:cNvSpPr>
            <a:spLocks noChangeShapeType="1"/>
          </p:cNvSpPr>
          <p:nvPr/>
        </p:nvSpPr>
        <p:spPr bwMode="auto">
          <a:xfrm flipH="1" flipV="1">
            <a:off x="900113" y="2133600"/>
            <a:ext cx="503237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3" name="Line 15"/>
          <p:cNvSpPr>
            <a:spLocks noChangeShapeType="1"/>
          </p:cNvSpPr>
          <p:nvPr/>
        </p:nvSpPr>
        <p:spPr bwMode="auto">
          <a:xfrm flipH="1" flipV="1">
            <a:off x="2484438" y="4581525"/>
            <a:ext cx="431800" cy="577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4" name="Line 16"/>
          <p:cNvSpPr>
            <a:spLocks noChangeShapeType="1"/>
          </p:cNvSpPr>
          <p:nvPr/>
        </p:nvSpPr>
        <p:spPr bwMode="auto">
          <a:xfrm flipH="1" flipV="1">
            <a:off x="3995738" y="1700213"/>
            <a:ext cx="504825" cy="577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5" name="Line 17"/>
          <p:cNvSpPr>
            <a:spLocks noChangeShapeType="1"/>
          </p:cNvSpPr>
          <p:nvPr/>
        </p:nvSpPr>
        <p:spPr bwMode="auto">
          <a:xfrm flipV="1">
            <a:off x="4211638" y="2997200"/>
            <a:ext cx="360362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6" name="Line 18"/>
          <p:cNvSpPr>
            <a:spLocks noChangeShapeType="1"/>
          </p:cNvSpPr>
          <p:nvPr/>
        </p:nvSpPr>
        <p:spPr bwMode="auto">
          <a:xfrm flipH="1" flipV="1">
            <a:off x="2339975" y="3357563"/>
            <a:ext cx="433388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7" name="Line 19"/>
          <p:cNvSpPr>
            <a:spLocks noChangeShapeType="1"/>
          </p:cNvSpPr>
          <p:nvPr/>
        </p:nvSpPr>
        <p:spPr bwMode="auto">
          <a:xfrm flipH="1" flipV="1">
            <a:off x="5508625" y="2924175"/>
            <a:ext cx="576263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8" name="Line 20"/>
          <p:cNvSpPr>
            <a:spLocks noChangeShapeType="1"/>
          </p:cNvSpPr>
          <p:nvPr/>
        </p:nvSpPr>
        <p:spPr bwMode="auto">
          <a:xfrm flipH="1" flipV="1">
            <a:off x="6732588" y="3933825"/>
            <a:ext cx="43338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9" name="Line 21"/>
          <p:cNvSpPr>
            <a:spLocks noChangeShapeType="1"/>
          </p:cNvSpPr>
          <p:nvPr/>
        </p:nvSpPr>
        <p:spPr bwMode="auto">
          <a:xfrm flipV="1">
            <a:off x="3708400" y="4581525"/>
            <a:ext cx="360363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0" name="Line 22"/>
          <p:cNvSpPr>
            <a:spLocks noChangeShapeType="1"/>
          </p:cNvSpPr>
          <p:nvPr/>
        </p:nvSpPr>
        <p:spPr bwMode="auto">
          <a:xfrm>
            <a:off x="3851275" y="5949950"/>
            <a:ext cx="574675" cy="4302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1" name="Line 23"/>
          <p:cNvSpPr>
            <a:spLocks noChangeShapeType="1"/>
          </p:cNvSpPr>
          <p:nvPr/>
        </p:nvSpPr>
        <p:spPr bwMode="auto">
          <a:xfrm>
            <a:off x="7956550" y="5084763"/>
            <a:ext cx="646113" cy="4302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2" name="Line 24"/>
          <p:cNvSpPr>
            <a:spLocks noChangeShapeType="1"/>
          </p:cNvSpPr>
          <p:nvPr/>
        </p:nvSpPr>
        <p:spPr bwMode="auto">
          <a:xfrm>
            <a:off x="2124075" y="5445125"/>
            <a:ext cx="646113" cy="69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3" name="Line 25"/>
          <p:cNvSpPr>
            <a:spLocks noChangeShapeType="1"/>
          </p:cNvSpPr>
          <p:nvPr/>
        </p:nvSpPr>
        <p:spPr bwMode="auto">
          <a:xfrm>
            <a:off x="8243888" y="4652963"/>
            <a:ext cx="649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4" name="Line 26"/>
          <p:cNvSpPr>
            <a:spLocks noChangeShapeType="1"/>
          </p:cNvSpPr>
          <p:nvPr/>
        </p:nvSpPr>
        <p:spPr bwMode="auto">
          <a:xfrm>
            <a:off x="6372225" y="4652963"/>
            <a:ext cx="646113" cy="69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5" name="Line 27"/>
          <p:cNvSpPr>
            <a:spLocks noChangeShapeType="1"/>
          </p:cNvSpPr>
          <p:nvPr/>
        </p:nvSpPr>
        <p:spPr bwMode="auto">
          <a:xfrm>
            <a:off x="5724525" y="2565400"/>
            <a:ext cx="646113" cy="69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6" name="Line 28"/>
          <p:cNvSpPr>
            <a:spLocks noChangeShapeType="1"/>
          </p:cNvSpPr>
          <p:nvPr/>
        </p:nvSpPr>
        <p:spPr bwMode="auto">
          <a:xfrm>
            <a:off x="3708400" y="2565400"/>
            <a:ext cx="646113" cy="69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7" name="Line 29"/>
          <p:cNvSpPr>
            <a:spLocks noChangeShapeType="1"/>
          </p:cNvSpPr>
          <p:nvPr/>
        </p:nvSpPr>
        <p:spPr bwMode="auto">
          <a:xfrm>
            <a:off x="3995738" y="5589588"/>
            <a:ext cx="646112" cy="69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8" name="Line 30"/>
          <p:cNvSpPr>
            <a:spLocks noChangeShapeType="1"/>
          </p:cNvSpPr>
          <p:nvPr/>
        </p:nvSpPr>
        <p:spPr bwMode="auto">
          <a:xfrm>
            <a:off x="2339975" y="3068638"/>
            <a:ext cx="646113" cy="69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9" name="Line 31"/>
          <p:cNvSpPr>
            <a:spLocks noChangeShapeType="1"/>
          </p:cNvSpPr>
          <p:nvPr/>
        </p:nvSpPr>
        <p:spPr bwMode="auto">
          <a:xfrm>
            <a:off x="611188" y="3068638"/>
            <a:ext cx="646112" cy="69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00" name="Line 32"/>
          <p:cNvSpPr>
            <a:spLocks noChangeShapeType="1"/>
          </p:cNvSpPr>
          <p:nvPr/>
        </p:nvSpPr>
        <p:spPr bwMode="auto">
          <a:xfrm flipH="1" flipV="1">
            <a:off x="3276600" y="4508500"/>
            <a:ext cx="71438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01" name="Line 33"/>
          <p:cNvSpPr>
            <a:spLocks noChangeShapeType="1"/>
          </p:cNvSpPr>
          <p:nvPr/>
        </p:nvSpPr>
        <p:spPr bwMode="auto">
          <a:xfrm flipH="1" flipV="1">
            <a:off x="3419475" y="6092825"/>
            <a:ext cx="71438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04" name="Line 36"/>
          <p:cNvSpPr>
            <a:spLocks noChangeShapeType="1"/>
          </p:cNvSpPr>
          <p:nvPr/>
        </p:nvSpPr>
        <p:spPr bwMode="auto">
          <a:xfrm flipH="1" flipV="1">
            <a:off x="1692275" y="1989138"/>
            <a:ext cx="71438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05" name="Line 37"/>
          <p:cNvSpPr>
            <a:spLocks noChangeShapeType="1"/>
          </p:cNvSpPr>
          <p:nvPr/>
        </p:nvSpPr>
        <p:spPr bwMode="auto">
          <a:xfrm flipH="1" flipV="1">
            <a:off x="5148263" y="3213100"/>
            <a:ext cx="71437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06" name="Line 38"/>
          <p:cNvSpPr>
            <a:spLocks noChangeShapeType="1"/>
          </p:cNvSpPr>
          <p:nvPr/>
        </p:nvSpPr>
        <p:spPr bwMode="auto">
          <a:xfrm flipH="1" flipV="1">
            <a:off x="7740650" y="5229225"/>
            <a:ext cx="71438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07" name="Line 39"/>
          <p:cNvSpPr>
            <a:spLocks noChangeShapeType="1"/>
          </p:cNvSpPr>
          <p:nvPr/>
        </p:nvSpPr>
        <p:spPr bwMode="auto">
          <a:xfrm flipH="1" flipV="1">
            <a:off x="7451725" y="3573463"/>
            <a:ext cx="71438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08" name="Text Box 40"/>
          <p:cNvSpPr txBox="1">
            <a:spLocks noChangeArrowheads="1"/>
          </p:cNvSpPr>
          <p:nvPr/>
        </p:nvSpPr>
        <p:spPr bwMode="auto">
          <a:xfrm>
            <a:off x="4499992" y="2348880"/>
            <a:ext cx="108019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5 000</a:t>
            </a:r>
            <a:endParaRPr lang="cs-CZ" sz="2400" b="1" dirty="0"/>
          </a:p>
        </p:txBody>
      </p:sp>
      <p:sp>
        <p:nvSpPr>
          <p:cNvPr id="7209" name="Text Box 41"/>
          <p:cNvSpPr txBox="1">
            <a:spLocks noChangeArrowheads="1"/>
          </p:cNvSpPr>
          <p:nvPr/>
        </p:nvSpPr>
        <p:spPr bwMode="auto">
          <a:xfrm>
            <a:off x="1547813" y="2924175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600</a:t>
            </a:r>
            <a:endParaRPr lang="cs-CZ" sz="2400" b="1" dirty="0"/>
          </a:p>
        </p:txBody>
      </p:sp>
      <p:sp>
        <p:nvSpPr>
          <p:cNvPr id="7210" name="Text Box 42"/>
          <p:cNvSpPr txBox="1">
            <a:spLocks noChangeArrowheads="1"/>
          </p:cNvSpPr>
          <p:nvPr/>
        </p:nvSpPr>
        <p:spPr bwMode="auto">
          <a:xfrm>
            <a:off x="2987105" y="5373688"/>
            <a:ext cx="115284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70 000</a:t>
            </a:r>
            <a:endParaRPr lang="cs-CZ" sz="2400" b="1" dirty="0"/>
          </a:p>
        </p:txBody>
      </p:sp>
      <p:sp>
        <p:nvSpPr>
          <p:cNvPr id="7211" name="Text Box 43"/>
          <p:cNvSpPr txBox="1">
            <a:spLocks noChangeArrowheads="1"/>
          </p:cNvSpPr>
          <p:nvPr/>
        </p:nvSpPr>
        <p:spPr bwMode="auto">
          <a:xfrm>
            <a:off x="7235825" y="4437063"/>
            <a:ext cx="108059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8 000</a:t>
            </a:r>
            <a:endParaRPr lang="cs-CZ" sz="2400" b="1" dirty="0"/>
          </a:p>
        </p:txBody>
      </p:sp>
      <p:sp>
        <p:nvSpPr>
          <p:cNvPr id="7212" name="Rectangle 44"/>
          <p:cNvSpPr>
            <a:spLocks noChangeArrowheads="1"/>
          </p:cNvSpPr>
          <p:nvPr/>
        </p:nvSpPr>
        <p:spPr bwMode="auto">
          <a:xfrm>
            <a:off x="2124075" y="4365625"/>
            <a:ext cx="649288" cy="360363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13" name="Rectangle 45"/>
          <p:cNvSpPr>
            <a:spLocks noChangeArrowheads="1"/>
          </p:cNvSpPr>
          <p:nvPr/>
        </p:nvSpPr>
        <p:spPr bwMode="auto">
          <a:xfrm>
            <a:off x="2411413" y="3573463"/>
            <a:ext cx="649287" cy="360362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14" name="Rectangle 46"/>
          <p:cNvSpPr>
            <a:spLocks noChangeArrowheads="1"/>
          </p:cNvSpPr>
          <p:nvPr/>
        </p:nvSpPr>
        <p:spPr bwMode="auto">
          <a:xfrm>
            <a:off x="2843213" y="2997200"/>
            <a:ext cx="649287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15" name="Rectangle 47"/>
          <p:cNvSpPr>
            <a:spLocks noChangeArrowheads="1"/>
          </p:cNvSpPr>
          <p:nvPr/>
        </p:nvSpPr>
        <p:spPr bwMode="auto">
          <a:xfrm>
            <a:off x="1403350" y="1916113"/>
            <a:ext cx="649288" cy="360362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16" name="Rectangle 48"/>
          <p:cNvSpPr>
            <a:spLocks noChangeArrowheads="1"/>
          </p:cNvSpPr>
          <p:nvPr/>
        </p:nvSpPr>
        <p:spPr bwMode="auto">
          <a:xfrm>
            <a:off x="2268538" y="2060575"/>
            <a:ext cx="649287" cy="360363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17" name="Rectangle 49"/>
          <p:cNvSpPr>
            <a:spLocks noChangeArrowheads="1"/>
          </p:cNvSpPr>
          <p:nvPr/>
        </p:nvSpPr>
        <p:spPr bwMode="auto">
          <a:xfrm>
            <a:off x="4859338" y="3500438"/>
            <a:ext cx="649287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18" name="Rectangle 50"/>
          <p:cNvSpPr>
            <a:spLocks noChangeArrowheads="1"/>
          </p:cNvSpPr>
          <p:nvPr/>
        </p:nvSpPr>
        <p:spPr bwMode="auto">
          <a:xfrm>
            <a:off x="3924300" y="3213100"/>
            <a:ext cx="649288" cy="360363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19" name="Rectangle 51"/>
          <p:cNvSpPr>
            <a:spLocks noChangeArrowheads="1"/>
          </p:cNvSpPr>
          <p:nvPr/>
        </p:nvSpPr>
        <p:spPr bwMode="auto">
          <a:xfrm>
            <a:off x="3492500" y="2349500"/>
            <a:ext cx="649288" cy="360363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0" name="Rectangle 52"/>
          <p:cNvSpPr>
            <a:spLocks noChangeArrowheads="1"/>
          </p:cNvSpPr>
          <p:nvPr/>
        </p:nvSpPr>
        <p:spPr bwMode="auto">
          <a:xfrm>
            <a:off x="900113" y="3933825"/>
            <a:ext cx="649287" cy="3603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1" name="Rectangle 53"/>
          <p:cNvSpPr>
            <a:spLocks noChangeArrowheads="1"/>
          </p:cNvSpPr>
          <p:nvPr/>
        </p:nvSpPr>
        <p:spPr bwMode="auto">
          <a:xfrm>
            <a:off x="395288" y="2852738"/>
            <a:ext cx="649287" cy="360362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2" name="Rectangle 54"/>
          <p:cNvSpPr>
            <a:spLocks noChangeArrowheads="1"/>
          </p:cNvSpPr>
          <p:nvPr/>
        </p:nvSpPr>
        <p:spPr bwMode="auto">
          <a:xfrm>
            <a:off x="684213" y="2060575"/>
            <a:ext cx="649287" cy="3603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3" name="Rectangle 55"/>
          <p:cNvSpPr>
            <a:spLocks noChangeArrowheads="1"/>
          </p:cNvSpPr>
          <p:nvPr/>
        </p:nvSpPr>
        <p:spPr bwMode="auto">
          <a:xfrm>
            <a:off x="6516688" y="5734050"/>
            <a:ext cx="649287" cy="360363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4" name="Rectangle 56"/>
          <p:cNvSpPr>
            <a:spLocks noChangeArrowheads="1"/>
          </p:cNvSpPr>
          <p:nvPr/>
        </p:nvSpPr>
        <p:spPr bwMode="auto">
          <a:xfrm>
            <a:off x="6011863" y="4508500"/>
            <a:ext cx="649287" cy="3603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5" name="Rectangle 57"/>
          <p:cNvSpPr>
            <a:spLocks noChangeArrowheads="1"/>
          </p:cNvSpPr>
          <p:nvPr/>
        </p:nvSpPr>
        <p:spPr bwMode="auto">
          <a:xfrm>
            <a:off x="8172450" y="3284538"/>
            <a:ext cx="649288" cy="36036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6" name="Rectangle 58"/>
          <p:cNvSpPr>
            <a:spLocks noChangeArrowheads="1"/>
          </p:cNvSpPr>
          <p:nvPr/>
        </p:nvSpPr>
        <p:spPr bwMode="auto">
          <a:xfrm>
            <a:off x="3995738" y="1628775"/>
            <a:ext cx="649287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7" name="Rectangle 59"/>
          <p:cNvSpPr>
            <a:spLocks noChangeArrowheads="1"/>
          </p:cNvSpPr>
          <p:nvPr/>
        </p:nvSpPr>
        <p:spPr bwMode="auto">
          <a:xfrm>
            <a:off x="7164388" y="3213100"/>
            <a:ext cx="649287" cy="360363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8" name="Rectangle 60"/>
          <p:cNvSpPr>
            <a:spLocks noChangeArrowheads="1"/>
          </p:cNvSpPr>
          <p:nvPr/>
        </p:nvSpPr>
        <p:spPr bwMode="auto">
          <a:xfrm>
            <a:off x="6300788" y="3789363"/>
            <a:ext cx="649287" cy="360362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9" name="Rectangle 61"/>
          <p:cNvSpPr>
            <a:spLocks noChangeArrowheads="1"/>
          </p:cNvSpPr>
          <p:nvPr/>
        </p:nvSpPr>
        <p:spPr bwMode="auto">
          <a:xfrm>
            <a:off x="5580063" y="3284538"/>
            <a:ext cx="649287" cy="360362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0" name="Rectangle 62"/>
          <p:cNvSpPr>
            <a:spLocks noChangeArrowheads="1"/>
          </p:cNvSpPr>
          <p:nvPr/>
        </p:nvSpPr>
        <p:spPr bwMode="auto">
          <a:xfrm>
            <a:off x="5940425" y="2420938"/>
            <a:ext cx="649288" cy="3603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1" name="Rectangle 63"/>
          <p:cNvSpPr>
            <a:spLocks noChangeArrowheads="1"/>
          </p:cNvSpPr>
          <p:nvPr/>
        </p:nvSpPr>
        <p:spPr bwMode="auto">
          <a:xfrm>
            <a:off x="5219700" y="1412875"/>
            <a:ext cx="649288" cy="360363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2" name="Rectangle 64"/>
          <p:cNvSpPr>
            <a:spLocks noChangeArrowheads="1"/>
          </p:cNvSpPr>
          <p:nvPr/>
        </p:nvSpPr>
        <p:spPr bwMode="auto">
          <a:xfrm>
            <a:off x="1763713" y="5229225"/>
            <a:ext cx="649287" cy="3603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3" name="Rectangle 65"/>
          <p:cNvSpPr>
            <a:spLocks noChangeArrowheads="1"/>
          </p:cNvSpPr>
          <p:nvPr/>
        </p:nvSpPr>
        <p:spPr bwMode="auto">
          <a:xfrm>
            <a:off x="4140200" y="6092825"/>
            <a:ext cx="649288" cy="3603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4" name="Rectangle 66"/>
          <p:cNvSpPr>
            <a:spLocks noChangeArrowheads="1"/>
          </p:cNvSpPr>
          <p:nvPr/>
        </p:nvSpPr>
        <p:spPr bwMode="auto">
          <a:xfrm>
            <a:off x="4427538" y="5445125"/>
            <a:ext cx="649287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5" name="Rectangle 67"/>
          <p:cNvSpPr>
            <a:spLocks noChangeArrowheads="1"/>
          </p:cNvSpPr>
          <p:nvPr/>
        </p:nvSpPr>
        <p:spPr bwMode="auto">
          <a:xfrm>
            <a:off x="3779838" y="4437063"/>
            <a:ext cx="649287" cy="360362"/>
          </a:xfrm>
          <a:prstGeom prst="rect">
            <a:avLst/>
          </a:prstGeom>
          <a:gradFill rotWithShape="1">
            <a:gsLst>
              <a:gs pos="0">
                <a:srgbClr val="F2ACB3">
                  <a:gamma/>
                  <a:shade val="46275"/>
                  <a:invGamma/>
                </a:srgbClr>
              </a:gs>
              <a:gs pos="50000">
                <a:srgbClr val="F2ACB3"/>
              </a:gs>
              <a:gs pos="100000">
                <a:srgbClr val="F2ACB3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6" name="Rectangle 68"/>
          <p:cNvSpPr>
            <a:spLocks noChangeArrowheads="1"/>
          </p:cNvSpPr>
          <p:nvPr/>
        </p:nvSpPr>
        <p:spPr bwMode="auto">
          <a:xfrm>
            <a:off x="3059113" y="4365625"/>
            <a:ext cx="649287" cy="3603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7" name="Rectangle 69"/>
          <p:cNvSpPr>
            <a:spLocks noChangeArrowheads="1"/>
          </p:cNvSpPr>
          <p:nvPr/>
        </p:nvSpPr>
        <p:spPr bwMode="auto">
          <a:xfrm>
            <a:off x="8494713" y="4437063"/>
            <a:ext cx="649287" cy="360362"/>
          </a:xfrm>
          <a:prstGeom prst="rect">
            <a:avLst/>
          </a:prstGeom>
          <a:gradFill rotWithShape="1">
            <a:gsLst>
              <a:gs pos="0">
                <a:srgbClr val="F2ACB3">
                  <a:gamma/>
                  <a:shade val="46275"/>
                  <a:invGamma/>
                </a:srgbClr>
              </a:gs>
              <a:gs pos="50000">
                <a:srgbClr val="F2ACB3"/>
              </a:gs>
              <a:gs pos="100000">
                <a:srgbClr val="F2ACB3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8" name="Rectangle 70"/>
          <p:cNvSpPr>
            <a:spLocks noChangeArrowheads="1"/>
          </p:cNvSpPr>
          <p:nvPr/>
        </p:nvSpPr>
        <p:spPr bwMode="auto">
          <a:xfrm>
            <a:off x="8494713" y="5516563"/>
            <a:ext cx="649287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9" name="Rectangle 71"/>
          <p:cNvSpPr>
            <a:spLocks noChangeArrowheads="1"/>
          </p:cNvSpPr>
          <p:nvPr/>
        </p:nvSpPr>
        <p:spPr bwMode="auto">
          <a:xfrm>
            <a:off x="7596188" y="5876925"/>
            <a:ext cx="649287" cy="3603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0" name="Rectangle 72"/>
          <p:cNvSpPr>
            <a:spLocks noChangeArrowheads="1"/>
          </p:cNvSpPr>
          <p:nvPr/>
        </p:nvSpPr>
        <p:spPr bwMode="auto">
          <a:xfrm>
            <a:off x="2268538" y="6237288"/>
            <a:ext cx="649287" cy="360362"/>
          </a:xfrm>
          <a:prstGeom prst="rect">
            <a:avLst/>
          </a:prstGeom>
          <a:gradFill rotWithShape="1">
            <a:gsLst>
              <a:gs pos="0">
                <a:srgbClr val="F2ACB3">
                  <a:gamma/>
                  <a:shade val="46275"/>
                  <a:invGamma/>
                </a:srgbClr>
              </a:gs>
              <a:gs pos="50000">
                <a:srgbClr val="F2ACB3"/>
              </a:gs>
              <a:gs pos="100000">
                <a:srgbClr val="F2ACB3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1" name="Rectangle 73"/>
          <p:cNvSpPr>
            <a:spLocks noChangeArrowheads="1"/>
          </p:cNvSpPr>
          <p:nvPr/>
        </p:nvSpPr>
        <p:spPr bwMode="auto">
          <a:xfrm>
            <a:off x="3132138" y="6308725"/>
            <a:ext cx="649287" cy="360363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03" name="Rectangle 3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Zaokrouhli čísla</a:t>
            </a:r>
          </a:p>
        </p:txBody>
      </p:sp>
      <p:graphicFrame>
        <p:nvGraphicFramePr>
          <p:cNvPr id="11312" name="Group 48"/>
          <p:cNvGraphicFramePr>
            <a:graphicFrameLocks noGrp="1"/>
          </p:cNvGraphicFramePr>
          <p:nvPr>
            <p:ph idx="1"/>
          </p:nvPr>
        </p:nvGraphicFramePr>
        <p:xfrm>
          <a:off x="179512" y="1484784"/>
          <a:ext cx="8496942" cy="4525963"/>
        </p:xfrm>
        <a:graphic>
          <a:graphicData uri="http://schemas.openxmlformats.org/drawingml/2006/table">
            <a:tbl>
              <a:tblPr/>
              <a:tblGrid>
                <a:gridCol w="1728192"/>
                <a:gridCol w="1296144"/>
                <a:gridCol w="1224135"/>
                <a:gridCol w="1416157"/>
                <a:gridCol w="1320148"/>
                <a:gridCol w="1512166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4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ACB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4EA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/>
                    </a:solidFill>
                  </a:tcPr>
                </a:tc>
              </a:tr>
              <a:tr h="6445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1 897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CEF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863 567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AE21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655 906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53 245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4D3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45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290 879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95 768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Oprav </a:t>
            </a:r>
            <a:r>
              <a:rPr lang="cs-CZ" dirty="0" err="1" smtClean="0"/>
              <a:t>Kájovi</a:t>
            </a:r>
            <a:r>
              <a:rPr lang="cs-CZ" dirty="0" smtClean="0"/>
              <a:t> </a:t>
            </a:r>
            <a:r>
              <a:rPr lang="cs-CZ" dirty="0"/>
              <a:t>písemnou práci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6" name="Picture 4" descr="MC90039815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981075"/>
            <a:ext cx="7993063" cy="5876925"/>
          </a:xfrm>
          <a:prstGeom prst="rect">
            <a:avLst/>
          </a:prstGeom>
          <a:noFill/>
        </p:spPr>
      </p:pic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3132138" y="3933825"/>
            <a:ext cx="3744912" cy="25545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 dirty="0" smtClean="0"/>
              <a:t>4 345 </a:t>
            </a:r>
            <a:r>
              <a:rPr lang="cs-CZ" sz="2000" b="1" dirty="0"/>
              <a:t>= </a:t>
            </a:r>
            <a:r>
              <a:rPr lang="cs-CZ" sz="2000" b="1" dirty="0" smtClean="0"/>
              <a:t>4 000</a:t>
            </a:r>
            <a:endParaRPr lang="cs-CZ" sz="2000" b="1" dirty="0"/>
          </a:p>
          <a:p>
            <a:pPr>
              <a:spcBef>
                <a:spcPct val="50000"/>
              </a:spcBef>
            </a:pPr>
            <a:r>
              <a:rPr lang="cs-CZ" sz="2000" b="1" dirty="0" smtClean="0"/>
              <a:t>750 </a:t>
            </a:r>
            <a:r>
              <a:rPr lang="cs-CZ" sz="2000" b="1" dirty="0"/>
              <a:t>= </a:t>
            </a:r>
            <a:r>
              <a:rPr lang="cs-CZ" sz="2000" b="1" dirty="0" smtClean="0"/>
              <a:t>700</a:t>
            </a:r>
            <a:r>
              <a:rPr lang="cs-CZ" sz="2000" b="1" dirty="0"/>
              <a:t>		</a:t>
            </a:r>
          </a:p>
          <a:p>
            <a:pPr>
              <a:spcBef>
                <a:spcPct val="50000"/>
              </a:spcBef>
            </a:pPr>
            <a:r>
              <a:rPr lang="cs-CZ" sz="2000" b="1" dirty="0" smtClean="0"/>
              <a:t>136 987 </a:t>
            </a:r>
            <a:r>
              <a:rPr lang="cs-CZ" sz="2000" b="1" dirty="0"/>
              <a:t>= </a:t>
            </a:r>
            <a:r>
              <a:rPr lang="cs-CZ" sz="2000" b="1" dirty="0" smtClean="0"/>
              <a:t>137 000</a:t>
            </a:r>
            <a:endParaRPr lang="cs-CZ" sz="2000" b="1" dirty="0"/>
          </a:p>
          <a:p>
            <a:pPr>
              <a:spcBef>
                <a:spcPct val="50000"/>
              </a:spcBef>
            </a:pPr>
            <a:r>
              <a:rPr lang="cs-CZ" sz="2000" b="1" dirty="0" smtClean="0"/>
              <a:t>56 678 </a:t>
            </a:r>
            <a:r>
              <a:rPr lang="cs-CZ" sz="2000" b="1" dirty="0"/>
              <a:t>= </a:t>
            </a:r>
            <a:r>
              <a:rPr lang="cs-CZ" sz="2000" b="1" dirty="0" smtClean="0"/>
              <a:t>56 000</a:t>
            </a:r>
            <a:r>
              <a:rPr lang="cs-CZ" sz="2000" b="1" dirty="0"/>
              <a:t>		</a:t>
            </a:r>
          </a:p>
          <a:p>
            <a:pPr>
              <a:spcBef>
                <a:spcPct val="50000"/>
              </a:spcBef>
            </a:pPr>
            <a:r>
              <a:rPr lang="cs-CZ" sz="2000" b="1" dirty="0" smtClean="0"/>
              <a:t>942 865 </a:t>
            </a:r>
            <a:r>
              <a:rPr lang="cs-CZ" sz="2000" b="1" dirty="0"/>
              <a:t>= </a:t>
            </a:r>
            <a:r>
              <a:rPr lang="cs-CZ" sz="2000" b="1" dirty="0" smtClean="0"/>
              <a:t>900 000</a:t>
            </a:r>
            <a:r>
              <a:rPr lang="cs-CZ" sz="2000" b="1" dirty="0"/>
              <a:t>		</a:t>
            </a:r>
          </a:p>
        </p:txBody>
      </p:sp>
      <p:sp>
        <p:nvSpPr>
          <p:cNvPr id="13321" name="Oval 9"/>
          <p:cNvSpPr>
            <a:spLocks noChangeArrowheads="1"/>
          </p:cNvSpPr>
          <p:nvPr/>
        </p:nvSpPr>
        <p:spPr bwMode="auto">
          <a:xfrm>
            <a:off x="3851920" y="3933056"/>
            <a:ext cx="71438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322" name="Oval 10"/>
          <p:cNvSpPr>
            <a:spLocks noChangeArrowheads="1"/>
          </p:cNvSpPr>
          <p:nvPr/>
        </p:nvSpPr>
        <p:spPr bwMode="auto">
          <a:xfrm>
            <a:off x="3635896" y="4437112"/>
            <a:ext cx="71438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323" name="Oval 11"/>
          <p:cNvSpPr>
            <a:spLocks noChangeArrowheads="1"/>
          </p:cNvSpPr>
          <p:nvPr/>
        </p:nvSpPr>
        <p:spPr bwMode="auto">
          <a:xfrm>
            <a:off x="4139952" y="4941168"/>
            <a:ext cx="71438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324" name="Oval 12"/>
          <p:cNvSpPr>
            <a:spLocks noChangeArrowheads="1"/>
          </p:cNvSpPr>
          <p:nvPr/>
        </p:nvSpPr>
        <p:spPr bwMode="auto">
          <a:xfrm>
            <a:off x="3995936" y="5373216"/>
            <a:ext cx="73025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325" name="Oval 13"/>
          <p:cNvSpPr>
            <a:spLocks noChangeArrowheads="1"/>
          </p:cNvSpPr>
          <p:nvPr/>
        </p:nvSpPr>
        <p:spPr bwMode="auto">
          <a:xfrm>
            <a:off x="4139952" y="5805264"/>
            <a:ext cx="71437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Zaokrouhli na: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Tisíce          </a:t>
            </a:r>
            <a:r>
              <a:rPr lang="cs-CZ" dirty="0" smtClean="0"/>
              <a:t>  89 </a:t>
            </a:r>
            <a:r>
              <a:rPr lang="cs-CZ" dirty="0"/>
              <a:t>678    ______________</a:t>
            </a:r>
          </a:p>
          <a:p>
            <a:r>
              <a:rPr lang="cs-CZ" dirty="0"/>
              <a:t>Stovky        </a:t>
            </a:r>
            <a:r>
              <a:rPr lang="cs-CZ" dirty="0" smtClean="0"/>
              <a:t>759 274    </a:t>
            </a:r>
            <a:r>
              <a:rPr lang="cs-CZ" dirty="0"/>
              <a:t>______________</a:t>
            </a:r>
          </a:p>
          <a:p>
            <a:r>
              <a:rPr lang="cs-CZ" dirty="0"/>
              <a:t>Desítky       </a:t>
            </a:r>
            <a:r>
              <a:rPr lang="cs-CZ" dirty="0" smtClean="0"/>
              <a:t>612 575    </a:t>
            </a:r>
            <a:r>
              <a:rPr lang="cs-CZ" dirty="0"/>
              <a:t>______________</a:t>
            </a:r>
          </a:p>
          <a:p>
            <a:r>
              <a:rPr lang="cs-CZ" dirty="0"/>
              <a:t>Desetitisíce  </a:t>
            </a:r>
            <a:r>
              <a:rPr lang="cs-CZ" dirty="0" smtClean="0"/>
              <a:t>87 </a:t>
            </a:r>
            <a:r>
              <a:rPr lang="cs-CZ" dirty="0"/>
              <a:t>932    ______________</a:t>
            </a:r>
          </a:p>
          <a:p>
            <a:r>
              <a:rPr lang="cs-CZ" smtClean="0"/>
              <a:t>Statisíce    </a:t>
            </a:r>
            <a:r>
              <a:rPr lang="cs-CZ" dirty="0" smtClean="0"/>
              <a:t>875 </a:t>
            </a:r>
            <a:r>
              <a:rPr lang="cs-CZ" dirty="0"/>
              <a:t>018    ______________</a:t>
            </a:r>
          </a:p>
          <a:p>
            <a:endParaRPr lang="cs-CZ" dirty="0"/>
          </a:p>
        </p:txBody>
      </p:sp>
      <p:pic>
        <p:nvPicPr>
          <p:cNvPr id="14341" name="Picture 5" descr="MC90019226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4508500"/>
            <a:ext cx="2232025" cy="2133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150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Zaokrouhlování čísel do milionu Klíčová slova: zaokrouhlování nahoru, zaokrouhlování dolů, jednotky, desítky</vt:lpstr>
      <vt:lpstr>Metodika</vt:lpstr>
      <vt:lpstr>Doplň čísla, která se po zaokrouhlení                    na stovky, tisíce, desetitisíce, rovnají:</vt:lpstr>
      <vt:lpstr>Zaokrouhli čísla</vt:lpstr>
      <vt:lpstr>Oprav Kájovi písemnou práci</vt:lpstr>
      <vt:lpstr>Zaokrouhli na: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Dum</cp:lastModifiedBy>
  <cp:revision>6</cp:revision>
  <dcterms:created xsi:type="dcterms:W3CDTF">2012-10-14T11:03:40Z</dcterms:created>
  <dcterms:modified xsi:type="dcterms:W3CDTF">2013-04-23T18:13:51Z</dcterms:modified>
</cp:coreProperties>
</file>