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5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5B292-C9E5-45E1-A5A6-11A2C7292BA8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DF058-A30C-429D-BFB3-C3F1678086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5B292-C9E5-45E1-A5A6-11A2C7292BA8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DF058-A30C-429D-BFB3-C3F1678086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5B292-C9E5-45E1-A5A6-11A2C7292BA8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DF058-A30C-429D-BFB3-C3F1678086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5B292-C9E5-45E1-A5A6-11A2C7292BA8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DF058-A30C-429D-BFB3-C3F1678086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5B292-C9E5-45E1-A5A6-11A2C7292BA8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DF058-A30C-429D-BFB3-C3F1678086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5B292-C9E5-45E1-A5A6-11A2C7292BA8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DF058-A30C-429D-BFB3-C3F1678086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5B292-C9E5-45E1-A5A6-11A2C7292BA8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DF058-A30C-429D-BFB3-C3F1678086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5B292-C9E5-45E1-A5A6-11A2C7292BA8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DF058-A30C-429D-BFB3-C3F1678086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5B292-C9E5-45E1-A5A6-11A2C7292BA8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DF058-A30C-429D-BFB3-C3F1678086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5B292-C9E5-45E1-A5A6-11A2C7292BA8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DF058-A30C-429D-BFB3-C3F1678086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5B292-C9E5-45E1-A5A6-11A2C7292BA8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DF058-A30C-429D-BFB3-C3F1678086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C98DA97-38C9-4D2D-A988-B7A4288E990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00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95B292-C9E5-45E1-A5A6-11A2C7292BA8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5DF058-A30C-429D-BFB3-C3F16780869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9144000" cy="5757863"/>
            <a:chOff x="0" y="0"/>
            <a:chExt cx="5760" cy="3627"/>
          </a:xfrm>
        </p:grpSpPr>
        <p:pic>
          <p:nvPicPr>
            <p:cNvPr id="3075" name="Obrázek 1"/>
            <p:cNvPicPr>
              <a:picLocks noChangeAspect="1" noChangeArrowheads="1"/>
            </p:cNvPicPr>
            <p:nvPr/>
          </p:nvPicPr>
          <p:blipFill>
            <a:blip r:embed="rId2" cstate="print"/>
            <a:srcRect b="48225"/>
            <a:stretch>
              <a:fillRect/>
            </a:stretch>
          </p:blipFill>
          <p:spPr bwMode="auto">
            <a:xfrm>
              <a:off x="0" y="0"/>
              <a:ext cx="5760" cy="12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076" name="Text Box 4"/>
            <p:cNvSpPr txBox="1">
              <a:spLocks noChangeArrowheads="1"/>
            </p:cNvSpPr>
            <p:nvPr/>
          </p:nvSpPr>
          <p:spPr bwMode="auto">
            <a:xfrm>
              <a:off x="0" y="1570"/>
              <a:ext cx="5760" cy="16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cs-CZ" sz="2400"/>
                <a:t>CZ 1.07/1.4.00/21.1962</a:t>
              </a:r>
            </a:p>
            <a:p>
              <a:pPr algn="ctr"/>
              <a:endParaRPr lang="cs-CZ" sz="2400"/>
            </a:p>
            <a:p>
              <a:pPr algn="ctr"/>
              <a:r>
                <a:rPr lang="cs-CZ" sz="2400"/>
                <a:t>Základní škola, Lubnice, okres Znojmo, příspěvková organizace</a:t>
              </a:r>
            </a:p>
            <a:p>
              <a:pPr algn="ctr"/>
              <a:endParaRPr lang="cs-CZ" sz="2400" u="sng"/>
            </a:p>
            <a:p>
              <a:pPr algn="ctr"/>
              <a:r>
                <a:rPr lang="cs-CZ" sz="2400" u="sng"/>
                <a:t>Lubnice 20, 671 07 Uherčice, okres Znojmo, IČO 49438026</a:t>
              </a:r>
            </a:p>
            <a:p>
              <a:pPr algn="ctr"/>
              <a:endParaRPr lang="cs-CZ" sz="2400"/>
            </a:p>
            <a:p>
              <a:pPr algn="ctr"/>
              <a:r>
                <a:rPr lang="cs-CZ" sz="2400"/>
                <a:t>Tel.515298438, e-mail: zslub@mboxzn.cz</a:t>
              </a:r>
            </a:p>
          </p:txBody>
        </p:sp>
        <p:sp>
          <p:nvSpPr>
            <p:cNvPr id="3077" name="Text Box 5"/>
            <p:cNvSpPr txBox="1">
              <a:spLocks noChangeArrowheads="1"/>
            </p:cNvSpPr>
            <p:nvPr/>
          </p:nvSpPr>
          <p:spPr bwMode="auto">
            <a:xfrm>
              <a:off x="0" y="3339"/>
              <a:ext cx="5760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cs-CZ" sz="2400" b="1" dirty="0"/>
                <a:t>Číslo DUM:  </a:t>
              </a:r>
              <a:r>
                <a:rPr lang="cs-CZ" sz="2400" b="1" dirty="0" smtClean="0"/>
                <a:t>VY_32_INOVACE_M4_15</a:t>
              </a:r>
              <a:endParaRPr lang="cs-CZ" sz="54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4437063"/>
            <a:ext cx="6400800" cy="1752600"/>
          </a:xfrm>
        </p:spPr>
        <p:txBody>
          <a:bodyPr/>
          <a:lstStyle/>
          <a:p>
            <a:r>
              <a:rPr lang="cs-CZ"/>
              <a:t>Mgr. Irena Smetanová</a:t>
            </a:r>
          </a:p>
          <a:p>
            <a:r>
              <a:rPr lang="cs-CZ"/>
              <a:t>ZŠ Lubnice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95288" y="1916113"/>
            <a:ext cx="8061325" cy="2043112"/>
          </a:xfrm>
        </p:spPr>
        <p:txBody>
          <a:bodyPr/>
          <a:lstStyle/>
          <a:p>
            <a:r>
              <a:rPr lang="cs-CZ" sz="4800" dirty="0"/>
              <a:t> </a:t>
            </a:r>
            <a:r>
              <a:rPr lang="cs-CZ" sz="4000" dirty="0"/>
              <a:t>Písemné sčítání </a:t>
            </a:r>
            <a:r>
              <a:rPr lang="cs-CZ" sz="4000" dirty="0" smtClean="0"/>
              <a:t>do milionu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200" dirty="0"/>
              <a:t>Klíčová slova: </a:t>
            </a:r>
            <a:r>
              <a:rPr lang="cs-CZ" sz="2800" dirty="0"/>
              <a:t>písemné sčítání, </a:t>
            </a:r>
            <a:r>
              <a:rPr lang="cs-CZ" sz="2800" dirty="0" smtClean="0"/>
              <a:t> </a:t>
            </a:r>
            <a:r>
              <a:rPr lang="cs-CZ" sz="2800" dirty="0"/>
              <a:t>sčítanec, </a:t>
            </a:r>
            <a:r>
              <a:rPr lang="cs-CZ" sz="2800" dirty="0" err="1"/>
              <a:t>sčítanec</a:t>
            </a:r>
            <a:r>
              <a:rPr lang="cs-CZ" sz="2800" dirty="0"/>
              <a:t>, součet, menšenec, </a:t>
            </a:r>
            <a:endParaRPr lang="cs-CZ" sz="3200" dirty="0"/>
          </a:p>
        </p:txBody>
      </p:sp>
      <p:sp>
        <p:nvSpPr>
          <p:cNvPr id="4100" name="Rectangle 4"/>
          <p:cNvSpPr>
            <a:spLocks noChangeArrowheads="1"/>
          </p:cNvSpPr>
          <p:nvPr/>
        </p:nvSpPr>
        <p:spPr bwMode="auto">
          <a:xfrm>
            <a:off x="684213" y="333375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4400">
                <a:solidFill>
                  <a:schemeClr val="tx2"/>
                </a:solidFill>
              </a:rPr>
              <a:t>Matematika 4. ročník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Metodika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628775"/>
            <a:ext cx="8820150" cy="4525963"/>
          </a:xfrm>
        </p:spPr>
        <p:txBody>
          <a:bodyPr>
            <a:normAutofit/>
          </a:bodyPr>
          <a:lstStyle/>
          <a:p>
            <a:r>
              <a:rPr lang="cs-CZ" dirty="0"/>
              <a:t>strana 4 – zápis </a:t>
            </a:r>
            <a:r>
              <a:rPr lang="cs-CZ" dirty="0" smtClean="0"/>
              <a:t>písemného sčítání dle 	   		            znázorněných příkladů</a:t>
            </a:r>
            <a:r>
              <a:rPr lang="cs-CZ" dirty="0"/>
              <a:t>			           </a:t>
            </a:r>
            <a:r>
              <a:rPr lang="cs-CZ" dirty="0" smtClean="0"/>
              <a:t>    </a:t>
            </a:r>
            <a:endParaRPr lang="cs-CZ" dirty="0"/>
          </a:p>
          <a:p>
            <a:r>
              <a:rPr lang="cs-CZ" dirty="0"/>
              <a:t>strana 5 – písemné sčítání, zápis součtu</a:t>
            </a:r>
          </a:p>
          <a:p>
            <a:r>
              <a:rPr lang="cs-CZ" dirty="0"/>
              <a:t>strana 6 – </a:t>
            </a:r>
            <a:r>
              <a:rPr lang="cs-CZ" dirty="0" smtClean="0"/>
              <a:t>vyhledávání chybných příkladů</a:t>
            </a:r>
            <a:endParaRPr lang="cs-CZ" dirty="0"/>
          </a:p>
          <a:p>
            <a:r>
              <a:rPr lang="cs-CZ" dirty="0"/>
              <a:t>strana 7 – </a:t>
            </a:r>
            <a:r>
              <a:rPr lang="cs-CZ" dirty="0" smtClean="0"/>
              <a:t>sestavování příkladů dle vlastní volby a 		  procvičování písemného sčítání</a:t>
            </a:r>
            <a:endParaRPr lang="cs-CZ" sz="2400" dirty="0"/>
          </a:p>
          <a:p>
            <a:pPr>
              <a:buFontTx/>
              <a:buNone/>
            </a:pPr>
            <a:r>
              <a:rPr lang="cs-CZ" sz="2400" dirty="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/>
              <a:t>Znázorněné příklady zapiš jako příklady na písemné sčítání</a:t>
            </a:r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684213" y="2708275"/>
            <a:ext cx="2303462" cy="360363"/>
          </a:xfrm>
          <a:prstGeom prst="rect">
            <a:avLst/>
          </a:prstGeom>
          <a:solidFill>
            <a:srgbClr val="00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292" name="Rectangle 4"/>
          <p:cNvSpPr>
            <a:spLocks noChangeArrowheads="1"/>
          </p:cNvSpPr>
          <p:nvPr/>
        </p:nvSpPr>
        <p:spPr bwMode="auto">
          <a:xfrm>
            <a:off x="5867400" y="2708275"/>
            <a:ext cx="2303463" cy="360363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293" name="Rectangle 5"/>
          <p:cNvSpPr>
            <a:spLocks noChangeArrowheads="1"/>
          </p:cNvSpPr>
          <p:nvPr/>
        </p:nvSpPr>
        <p:spPr bwMode="auto">
          <a:xfrm>
            <a:off x="3276600" y="2708275"/>
            <a:ext cx="2303463" cy="360363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294" name="Line 6"/>
          <p:cNvSpPr>
            <a:spLocks noChangeShapeType="1"/>
          </p:cNvSpPr>
          <p:nvPr/>
        </p:nvSpPr>
        <p:spPr bwMode="auto">
          <a:xfrm>
            <a:off x="755650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295" name="Line 7"/>
          <p:cNvSpPr>
            <a:spLocks noChangeShapeType="1"/>
          </p:cNvSpPr>
          <p:nvPr/>
        </p:nvSpPr>
        <p:spPr bwMode="auto">
          <a:xfrm>
            <a:off x="1042988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296" name="Line 8"/>
          <p:cNvSpPr>
            <a:spLocks noChangeShapeType="1"/>
          </p:cNvSpPr>
          <p:nvPr/>
        </p:nvSpPr>
        <p:spPr bwMode="auto">
          <a:xfrm>
            <a:off x="1403350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297" name="Line 9"/>
          <p:cNvSpPr>
            <a:spLocks noChangeShapeType="1"/>
          </p:cNvSpPr>
          <p:nvPr/>
        </p:nvSpPr>
        <p:spPr bwMode="auto">
          <a:xfrm>
            <a:off x="1763713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298" name="Line 10"/>
          <p:cNvSpPr>
            <a:spLocks noChangeShapeType="1"/>
          </p:cNvSpPr>
          <p:nvPr/>
        </p:nvSpPr>
        <p:spPr bwMode="auto">
          <a:xfrm>
            <a:off x="2124075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299" name="Line 11"/>
          <p:cNvSpPr>
            <a:spLocks noChangeShapeType="1"/>
          </p:cNvSpPr>
          <p:nvPr/>
        </p:nvSpPr>
        <p:spPr bwMode="auto">
          <a:xfrm>
            <a:off x="2484438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300" name="Line 12"/>
          <p:cNvSpPr>
            <a:spLocks noChangeShapeType="1"/>
          </p:cNvSpPr>
          <p:nvPr/>
        </p:nvSpPr>
        <p:spPr bwMode="auto">
          <a:xfrm>
            <a:off x="2843213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301" name="Line 13"/>
          <p:cNvSpPr>
            <a:spLocks noChangeShapeType="1"/>
          </p:cNvSpPr>
          <p:nvPr/>
        </p:nvSpPr>
        <p:spPr bwMode="auto">
          <a:xfrm>
            <a:off x="3348038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302" name="Line 14"/>
          <p:cNvSpPr>
            <a:spLocks noChangeShapeType="1"/>
          </p:cNvSpPr>
          <p:nvPr/>
        </p:nvSpPr>
        <p:spPr bwMode="auto">
          <a:xfrm>
            <a:off x="3635375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303" name="Line 15"/>
          <p:cNvSpPr>
            <a:spLocks noChangeShapeType="1"/>
          </p:cNvSpPr>
          <p:nvPr/>
        </p:nvSpPr>
        <p:spPr bwMode="auto">
          <a:xfrm>
            <a:off x="3995738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304" name="Line 16"/>
          <p:cNvSpPr>
            <a:spLocks noChangeShapeType="1"/>
          </p:cNvSpPr>
          <p:nvPr/>
        </p:nvSpPr>
        <p:spPr bwMode="auto">
          <a:xfrm>
            <a:off x="4284663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305" name="Line 17"/>
          <p:cNvSpPr>
            <a:spLocks noChangeShapeType="1"/>
          </p:cNvSpPr>
          <p:nvPr/>
        </p:nvSpPr>
        <p:spPr bwMode="auto">
          <a:xfrm>
            <a:off x="4572000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306" name="Line 18"/>
          <p:cNvSpPr>
            <a:spLocks noChangeShapeType="1"/>
          </p:cNvSpPr>
          <p:nvPr/>
        </p:nvSpPr>
        <p:spPr bwMode="auto">
          <a:xfrm>
            <a:off x="4932363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307" name="Line 19"/>
          <p:cNvSpPr>
            <a:spLocks noChangeShapeType="1"/>
          </p:cNvSpPr>
          <p:nvPr/>
        </p:nvSpPr>
        <p:spPr bwMode="auto">
          <a:xfrm>
            <a:off x="5292725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308" name="Line 20"/>
          <p:cNvSpPr>
            <a:spLocks noChangeShapeType="1"/>
          </p:cNvSpPr>
          <p:nvPr/>
        </p:nvSpPr>
        <p:spPr bwMode="auto">
          <a:xfrm>
            <a:off x="7667625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309" name="Line 21"/>
          <p:cNvSpPr>
            <a:spLocks noChangeShapeType="1"/>
          </p:cNvSpPr>
          <p:nvPr/>
        </p:nvSpPr>
        <p:spPr bwMode="auto">
          <a:xfrm>
            <a:off x="7308850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310" name="Line 22"/>
          <p:cNvSpPr>
            <a:spLocks noChangeShapeType="1"/>
          </p:cNvSpPr>
          <p:nvPr/>
        </p:nvSpPr>
        <p:spPr bwMode="auto">
          <a:xfrm>
            <a:off x="6588125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311" name="Line 23"/>
          <p:cNvSpPr>
            <a:spLocks noChangeShapeType="1"/>
          </p:cNvSpPr>
          <p:nvPr/>
        </p:nvSpPr>
        <p:spPr bwMode="auto">
          <a:xfrm>
            <a:off x="6227763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312" name="Line 24"/>
          <p:cNvSpPr>
            <a:spLocks noChangeShapeType="1"/>
          </p:cNvSpPr>
          <p:nvPr/>
        </p:nvSpPr>
        <p:spPr bwMode="auto">
          <a:xfrm>
            <a:off x="6948488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313" name="Line 25"/>
          <p:cNvSpPr>
            <a:spLocks noChangeShapeType="1"/>
          </p:cNvSpPr>
          <p:nvPr/>
        </p:nvSpPr>
        <p:spPr bwMode="auto">
          <a:xfrm>
            <a:off x="8027988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314" name="Line 26"/>
          <p:cNvSpPr>
            <a:spLocks noChangeShapeType="1"/>
          </p:cNvSpPr>
          <p:nvPr/>
        </p:nvSpPr>
        <p:spPr bwMode="auto">
          <a:xfrm>
            <a:off x="5940425" y="1773238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315" name="Text Box 27"/>
          <p:cNvSpPr txBox="1">
            <a:spLocks noChangeArrowheads="1"/>
          </p:cNvSpPr>
          <p:nvPr/>
        </p:nvSpPr>
        <p:spPr bwMode="auto">
          <a:xfrm>
            <a:off x="611188" y="2708275"/>
            <a:ext cx="26638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 b="1" dirty="0"/>
              <a:t>M  </a:t>
            </a:r>
            <a:r>
              <a:rPr lang="cs-CZ" sz="1200" b="1" dirty="0" smtClean="0"/>
              <a:t>  </a:t>
            </a:r>
            <a:r>
              <a:rPr lang="cs-CZ" sz="1200" b="1" dirty="0"/>
              <a:t>ST  </a:t>
            </a:r>
            <a:r>
              <a:rPr lang="cs-CZ" sz="1200" b="1" dirty="0" smtClean="0"/>
              <a:t>   </a:t>
            </a:r>
            <a:r>
              <a:rPr lang="cs-CZ" sz="1200" b="1" dirty="0"/>
              <a:t>DT    </a:t>
            </a:r>
            <a:r>
              <a:rPr lang="cs-CZ" sz="1200" b="1" dirty="0" smtClean="0"/>
              <a:t>   </a:t>
            </a:r>
            <a:r>
              <a:rPr lang="cs-CZ" sz="1200" b="1" dirty="0"/>
              <a:t>T </a:t>
            </a:r>
            <a:r>
              <a:rPr lang="cs-CZ" sz="1200" b="1" dirty="0" smtClean="0"/>
              <a:t>        </a:t>
            </a:r>
            <a:r>
              <a:rPr lang="cs-CZ" sz="1200" b="1" dirty="0"/>
              <a:t>S  </a:t>
            </a:r>
            <a:r>
              <a:rPr lang="cs-CZ" sz="1200" b="1" dirty="0" smtClean="0"/>
              <a:t>      </a:t>
            </a:r>
            <a:r>
              <a:rPr lang="cs-CZ" sz="1200" b="1" dirty="0"/>
              <a:t>D </a:t>
            </a:r>
            <a:r>
              <a:rPr lang="cs-CZ" sz="1200" b="1" dirty="0" smtClean="0"/>
              <a:t>       </a:t>
            </a:r>
            <a:r>
              <a:rPr lang="cs-CZ" sz="1200" b="1" dirty="0"/>
              <a:t>J</a:t>
            </a:r>
          </a:p>
        </p:txBody>
      </p:sp>
      <p:sp>
        <p:nvSpPr>
          <p:cNvPr id="12316" name="Text Box 28"/>
          <p:cNvSpPr txBox="1">
            <a:spLocks noChangeArrowheads="1"/>
          </p:cNvSpPr>
          <p:nvPr/>
        </p:nvSpPr>
        <p:spPr bwMode="auto">
          <a:xfrm>
            <a:off x="3203575" y="2708275"/>
            <a:ext cx="259080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 b="1" dirty="0"/>
              <a:t>M   ST   DT  </a:t>
            </a:r>
            <a:r>
              <a:rPr lang="cs-CZ" sz="1200" b="1" dirty="0" smtClean="0"/>
              <a:t>      </a:t>
            </a:r>
            <a:r>
              <a:rPr lang="cs-CZ" sz="1200" b="1" dirty="0"/>
              <a:t>T </a:t>
            </a:r>
            <a:r>
              <a:rPr lang="cs-CZ" sz="1200" b="1" dirty="0" smtClean="0"/>
              <a:t>      </a:t>
            </a:r>
            <a:r>
              <a:rPr lang="cs-CZ" sz="1200" b="1" dirty="0"/>
              <a:t>S    </a:t>
            </a:r>
            <a:r>
              <a:rPr lang="cs-CZ" sz="1200" b="1" dirty="0" smtClean="0"/>
              <a:t>      </a:t>
            </a:r>
            <a:r>
              <a:rPr lang="cs-CZ" sz="1200" b="1" dirty="0"/>
              <a:t>D      J</a:t>
            </a:r>
          </a:p>
          <a:p>
            <a:pPr>
              <a:spcBef>
                <a:spcPct val="50000"/>
              </a:spcBef>
            </a:pPr>
            <a:endParaRPr lang="cs-CZ" sz="1200" dirty="0"/>
          </a:p>
        </p:txBody>
      </p:sp>
      <p:sp>
        <p:nvSpPr>
          <p:cNvPr id="12317" name="Text Box 29"/>
          <p:cNvSpPr txBox="1">
            <a:spLocks noChangeArrowheads="1"/>
          </p:cNvSpPr>
          <p:nvPr/>
        </p:nvSpPr>
        <p:spPr bwMode="auto">
          <a:xfrm>
            <a:off x="5795963" y="2708275"/>
            <a:ext cx="2735262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 b="1" dirty="0"/>
              <a:t>M   ST  </a:t>
            </a:r>
            <a:r>
              <a:rPr lang="cs-CZ" sz="1200" b="1" dirty="0" smtClean="0"/>
              <a:t>      </a:t>
            </a:r>
            <a:r>
              <a:rPr lang="cs-CZ" sz="1200" b="1" dirty="0"/>
              <a:t>DT   </a:t>
            </a:r>
            <a:r>
              <a:rPr lang="cs-CZ" sz="1200" b="1" dirty="0" smtClean="0"/>
              <a:t>   </a:t>
            </a:r>
            <a:r>
              <a:rPr lang="cs-CZ" sz="1200" b="1" dirty="0"/>
              <a:t>T  </a:t>
            </a:r>
            <a:r>
              <a:rPr lang="cs-CZ" sz="1200" b="1" dirty="0" smtClean="0"/>
              <a:t>      </a:t>
            </a:r>
            <a:r>
              <a:rPr lang="cs-CZ" sz="1200" b="1" dirty="0"/>
              <a:t>S    </a:t>
            </a:r>
            <a:r>
              <a:rPr lang="cs-CZ" sz="1200" b="1" dirty="0" smtClean="0"/>
              <a:t>    </a:t>
            </a:r>
            <a:r>
              <a:rPr lang="cs-CZ" sz="1200" b="1" dirty="0"/>
              <a:t>D   </a:t>
            </a:r>
            <a:r>
              <a:rPr lang="cs-CZ" sz="1200" b="1" dirty="0" smtClean="0"/>
              <a:t>     </a:t>
            </a:r>
            <a:r>
              <a:rPr lang="cs-CZ" sz="1200" b="1" dirty="0"/>
              <a:t>J</a:t>
            </a:r>
          </a:p>
          <a:p>
            <a:pPr>
              <a:spcBef>
                <a:spcPct val="50000"/>
              </a:spcBef>
            </a:pPr>
            <a:endParaRPr lang="cs-CZ" sz="1200" dirty="0"/>
          </a:p>
        </p:txBody>
      </p:sp>
      <p:sp>
        <p:nvSpPr>
          <p:cNvPr id="12318" name="Text Box 30"/>
          <p:cNvSpPr txBox="1">
            <a:spLocks noChangeArrowheads="1"/>
          </p:cNvSpPr>
          <p:nvPr/>
        </p:nvSpPr>
        <p:spPr bwMode="auto">
          <a:xfrm>
            <a:off x="5867400" y="5661025"/>
            <a:ext cx="244951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 sz="1200"/>
          </a:p>
        </p:txBody>
      </p:sp>
      <p:sp>
        <p:nvSpPr>
          <p:cNvPr id="12323" name="Oval 35"/>
          <p:cNvSpPr>
            <a:spLocks noChangeArrowheads="1"/>
          </p:cNvSpPr>
          <p:nvPr/>
        </p:nvSpPr>
        <p:spPr bwMode="auto">
          <a:xfrm>
            <a:off x="2700338" y="2565400"/>
            <a:ext cx="288925" cy="142875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324" name="Oval 36"/>
          <p:cNvSpPr>
            <a:spLocks noChangeArrowheads="1"/>
          </p:cNvSpPr>
          <p:nvPr/>
        </p:nvSpPr>
        <p:spPr bwMode="auto">
          <a:xfrm>
            <a:off x="2700338" y="2420938"/>
            <a:ext cx="288925" cy="142875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325" name="Oval 37"/>
          <p:cNvSpPr>
            <a:spLocks noChangeArrowheads="1"/>
          </p:cNvSpPr>
          <p:nvPr/>
        </p:nvSpPr>
        <p:spPr bwMode="auto">
          <a:xfrm>
            <a:off x="2700338" y="2276475"/>
            <a:ext cx="288925" cy="142875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326" name="Oval 38"/>
          <p:cNvSpPr>
            <a:spLocks noChangeArrowheads="1"/>
          </p:cNvSpPr>
          <p:nvPr/>
        </p:nvSpPr>
        <p:spPr bwMode="auto">
          <a:xfrm>
            <a:off x="1259632" y="1988840"/>
            <a:ext cx="288925" cy="142875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328" name="Oval 40"/>
          <p:cNvSpPr>
            <a:spLocks noChangeArrowheads="1"/>
          </p:cNvSpPr>
          <p:nvPr/>
        </p:nvSpPr>
        <p:spPr bwMode="auto">
          <a:xfrm>
            <a:off x="4787900" y="2565400"/>
            <a:ext cx="288925" cy="142875"/>
          </a:xfrm>
          <a:prstGeom prst="ellipse">
            <a:avLst/>
          </a:prstGeom>
          <a:solidFill>
            <a:srgbClr val="00008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329" name="Oval 41"/>
          <p:cNvSpPr>
            <a:spLocks noChangeArrowheads="1"/>
          </p:cNvSpPr>
          <p:nvPr/>
        </p:nvSpPr>
        <p:spPr bwMode="auto">
          <a:xfrm>
            <a:off x="4787900" y="2420938"/>
            <a:ext cx="288925" cy="142875"/>
          </a:xfrm>
          <a:prstGeom prst="ellipse">
            <a:avLst/>
          </a:prstGeom>
          <a:solidFill>
            <a:srgbClr val="00008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330" name="Oval 42"/>
          <p:cNvSpPr>
            <a:spLocks noChangeArrowheads="1"/>
          </p:cNvSpPr>
          <p:nvPr/>
        </p:nvSpPr>
        <p:spPr bwMode="auto">
          <a:xfrm>
            <a:off x="4787900" y="2276475"/>
            <a:ext cx="288925" cy="142875"/>
          </a:xfrm>
          <a:prstGeom prst="ellipse">
            <a:avLst/>
          </a:prstGeom>
          <a:solidFill>
            <a:srgbClr val="00008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340" name="Oval 52"/>
          <p:cNvSpPr>
            <a:spLocks noChangeArrowheads="1"/>
          </p:cNvSpPr>
          <p:nvPr/>
        </p:nvSpPr>
        <p:spPr bwMode="auto">
          <a:xfrm>
            <a:off x="4787900" y="2133600"/>
            <a:ext cx="288925" cy="142875"/>
          </a:xfrm>
          <a:prstGeom prst="ellipse">
            <a:avLst/>
          </a:prstGeom>
          <a:solidFill>
            <a:srgbClr val="00008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341" name="Oval 53"/>
          <p:cNvSpPr>
            <a:spLocks noChangeArrowheads="1"/>
          </p:cNvSpPr>
          <p:nvPr/>
        </p:nvSpPr>
        <p:spPr bwMode="auto">
          <a:xfrm>
            <a:off x="3491880" y="1916832"/>
            <a:ext cx="288925" cy="142875"/>
          </a:xfrm>
          <a:prstGeom prst="ellipse">
            <a:avLst/>
          </a:prstGeom>
          <a:solidFill>
            <a:srgbClr val="FF66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346" name="Oval 58"/>
          <p:cNvSpPr>
            <a:spLocks noChangeArrowheads="1"/>
          </p:cNvSpPr>
          <p:nvPr/>
        </p:nvSpPr>
        <p:spPr bwMode="auto">
          <a:xfrm>
            <a:off x="6084168" y="2276872"/>
            <a:ext cx="288925" cy="142875"/>
          </a:xfrm>
          <a:prstGeom prst="ellipse">
            <a:avLst/>
          </a:prstGeom>
          <a:solidFill>
            <a:srgbClr val="FF99CC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347" name="Oval 59"/>
          <p:cNvSpPr>
            <a:spLocks noChangeArrowheads="1"/>
          </p:cNvSpPr>
          <p:nvPr/>
        </p:nvSpPr>
        <p:spPr bwMode="auto">
          <a:xfrm>
            <a:off x="6084168" y="2564904"/>
            <a:ext cx="288925" cy="142875"/>
          </a:xfrm>
          <a:prstGeom prst="ellipse">
            <a:avLst/>
          </a:prstGeom>
          <a:solidFill>
            <a:srgbClr val="FF99CC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348" name="Oval 60"/>
          <p:cNvSpPr>
            <a:spLocks noChangeArrowheads="1"/>
          </p:cNvSpPr>
          <p:nvPr/>
        </p:nvSpPr>
        <p:spPr bwMode="auto">
          <a:xfrm>
            <a:off x="6444208" y="1844824"/>
            <a:ext cx="288925" cy="142875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349" name="Oval 61"/>
          <p:cNvSpPr>
            <a:spLocks noChangeArrowheads="1"/>
          </p:cNvSpPr>
          <p:nvPr/>
        </p:nvSpPr>
        <p:spPr bwMode="auto">
          <a:xfrm>
            <a:off x="6084168" y="1844824"/>
            <a:ext cx="288925" cy="142875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350" name="Oval 62"/>
          <p:cNvSpPr>
            <a:spLocks noChangeArrowheads="1"/>
          </p:cNvSpPr>
          <p:nvPr/>
        </p:nvSpPr>
        <p:spPr bwMode="auto">
          <a:xfrm>
            <a:off x="6804248" y="2060848"/>
            <a:ext cx="288925" cy="142875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351" name="Oval 63"/>
          <p:cNvSpPr>
            <a:spLocks noChangeArrowheads="1"/>
          </p:cNvSpPr>
          <p:nvPr/>
        </p:nvSpPr>
        <p:spPr bwMode="auto">
          <a:xfrm>
            <a:off x="6444208" y="1700808"/>
            <a:ext cx="288925" cy="142875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352" name="Line 64"/>
          <p:cNvSpPr>
            <a:spLocks noChangeShapeType="1"/>
          </p:cNvSpPr>
          <p:nvPr/>
        </p:nvSpPr>
        <p:spPr bwMode="auto">
          <a:xfrm>
            <a:off x="827088" y="3860800"/>
            <a:ext cx="2159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353" name="Line 65"/>
          <p:cNvSpPr>
            <a:spLocks noChangeShapeType="1"/>
          </p:cNvSpPr>
          <p:nvPr/>
        </p:nvSpPr>
        <p:spPr bwMode="auto">
          <a:xfrm>
            <a:off x="5867400" y="3860800"/>
            <a:ext cx="2159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354" name="Line 66"/>
          <p:cNvSpPr>
            <a:spLocks noChangeShapeType="1"/>
          </p:cNvSpPr>
          <p:nvPr/>
        </p:nvSpPr>
        <p:spPr bwMode="auto">
          <a:xfrm>
            <a:off x="3276600" y="3860800"/>
            <a:ext cx="2159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355" name="Oval 67"/>
          <p:cNvSpPr>
            <a:spLocks noChangeArrowheads="1"/>
          </p:cNvSpPr>
          <p:nvPr/>
        </p:nvSpPr>
        <p:spPr bwMode="auto">
          <a:xfrm>
            <a:off x="2339975" y="2565400"/>
            <a:ext cx="288925" cy="142875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356" name="Oval 68"/>
          <p:cNvSpPr>
            <a:spLocks noChangeArrowheads="1"/>
          </p:cNvSpPr>
          <p:nvPr/>
        </p:nvSpPr>
        <p:spPr bwMode="auto">
          <a:xfrm>
            <a:off x="1619672" y="1916832"/>
            <a:ext cx="288925" cy="142875"/>
          </a:xfrm>
          <a:prstGeom prst="ellipse">
            <a:avLst/>
          </a:prstGeom>
          <a:solidFill>
            <a:srgbClr val="00808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357" name="Oval 69"/>
          <p:cNvSpPr>
            <a:spLocks noChangeArrowheads="1"/>
          </p:cNvSpPr>
          <p:nvPr/>
        </p:nvSpPr>
        <p:spPr bwMode="auto">
          <a:xfrm>
            <a:off x="1619672" y="2060848"/>
            <a:ext cx="288925" cy="142875"/>
          </a:xfrm>
          <a:prstGeom prst="ellipse">
            <a:avLst/>
          </a:prstGeom>
          <a:solidFill>
            <a:srgbClr val="00808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358" name="Oval 70"/>
          <p:cNvSpPr>
            <a:spLocks noChangeArrowheads="1"/>
          </p:cNvSpPr>
          <p:nvPr/>
        </p:nvSpPr>
        <p:spPr bwMode="auto">
          <a:xfrm>
            <a:off x="899592" y="1772816"/>
            <a:ext cx="288925" cy="142875"/>
          </a:xfrm>
          <a:prstGeom prst="ellipse">
            <a:avLst/>
          </a:prstGeom>
          <a:solidFill>
            <a:srgbClr val="00808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372" name="Oval 84"/>
          <p:cNvSpPr>
            <a:spLocks noChangeArrowheads="1"/>
          </p:cNvSpPr>
          <p:nvPr/>
        </p:nvSpPr>
        <p:spPr bwMode="auto">
          <a:xfrm>
            <a:off x="3851920" y="2492896"/>
            <a:ext cx="360362" cy="215900"/>
          </a:xfrm>
          <a:prstGeom prst="ellipse">
            <a:avLst/>
          </a:prstGeom>
          <a:solidFill>
            <a:srgbClr val="80008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384" name="Line 96"/>
          <p:cNvSpPr>
            <a:spLocks noChangeShapeType="1"/>
          </p:cNvSpPr>
          <p:nvPr/>
        </p:nvSpPr>
        <p:spPr bwMode="auto">
          <a:xfrm>
            <a:off x="827088" y="4365625"/>
            <a:ext cx="2159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385" name="Line 97"/>
          <p:cNvSpPr>
            <a:spLocks noChangeShapeType="1"/>
          </p:cNvSpPr>
          <p:nvPr/>
        </p:nvSpPr>
        <p:spPr bwMode="auto">
          <a:xfrm>
            <a:off x="827088" y="4797425"/>
            <a:ext cx="2159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386" name="Line 98"/>
          <p:cNvSpPr>
            <a:spLocks noChangeShapeType="1"/>
          </p:cNvSpPr>
          <p:nvPr/>
        </p:nvSpPr>
        <p:spPr bwMode="auto">
          <a:xfrm>
            <a:off x="3348038" y="4365625"/>
            <a:ext cx="2159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387" name="Line 99"/>
          <p:cNvSpPr>
            <a:spLocks noChangeShapeType="1"/>
          </p:cNvSpPr>
          <p:nvPr/>
        </p:nvSpPr>
        <p:spPr bwMode="auto">
          <a:xfrm>
            <a:off x="5867400" y="4365625"/>
            <a:ext cx="2159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388" name="Line 100"/>
          <p:cNvSpPr>
            <a:spLocks noChangeShapeType="1"/>
          </p:cNvSpPr>
          <p:nvPr/>
        </p:nvSpPr>
        <p:spPr bwMode="auto">
          <a:xfrm>
            <a:off x="3348038" y="4797425"/>
            <a:ext cx="2159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389" name="Line 101"/>
          <p:cNvSpPr>
            <a:spLocks noChangeShapeType="1"/>
          </p:cNvSpPr>
          <p:nvPr/>
        </p:nvSpPr>
        <p:spPr bwMode="auto">
          <a:xfrm>
            <a:off x="5940425" y="4868863"/>
            <a:ext cx="2159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4" name="Oval 67"/>
          <p:cNvSpPr>
            <a:spLocks noChangeArrowheads="1"/>
          </p:cNvSpPr>
          <p:nvPr/>
        </p:nvSpPr>
        <p:spPr bwMode="auto">
          <a:xfrm>
            <a:off x="1619672" y="2564904"/>
            <a:ext cx="288925" cy="142875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5" name="Oval 67"/>
          <p:cNvSpPr>
            <a:spLocks noChangeArrowheads="1"/>
          </p:cNvSpPr>
          <p:nvPr/>
        </p:nvSpPr>
        <p:spPr bwMode="auto">
          <a:xfrm>
            <a:off x="899592" y="2420888"/>
            <a:ext cx="288925" cy="142875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6" name="Oval 67"/>
          <p:cNvSpPr>
            <a:spLocks noChangeArrowheads="1"/>
          </p:cNvSpPr>
          <p:nvPr/>
        </p:nvSpPr>
        <p:spPr bwMode="auto">
          <a:xfrm>
            <a:off x="899592" y="2564904"/>
            <a:ext cx="288925" cy="142875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7" name="Oval 67"/>
          <p:cNvSpPr>
            <a:spLocks noChangeArrowheads="1"/>
          </p:cNvSpPr>
          <p:nvPr/>
        </p:nvSpPr>
        <p:spPr bwMode="auto">
          <a:xfrm>
            <a:off x="1619672" y="2420888"/>
            <a:ext cx="288925" cy="142875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8" name="Oval 67"/>
          <p:cNvSpPr>
            <a:spLocks noChangeArrowheads="1"/>
          </p:cNvSpPr>
          <p:nvPr/>
        </p:nvSpPr>
        <p:spPr bwMode="auto">
          <a:xfrm>
            <a:off x="1259632" y="2564904"/>
            <a:ext cx="288925" cy="142875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9" name="Oval 67"/>
          <p:cNvSpPr>
            <a:spLocks noChangeArrowheads="1"/>
          </p:cNvSpPr>
          <p:nvPr/>
        </p:nvSpPr>
        <p:spPr bwMode="auto">
          <a:xfrm>
            <a:off x="1259632" y="2420888"/>
            <a:ext cx="288925" cy="142875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0" name="Oval 67"/>
          <p:cNvSpPr>
            <a:spLocks noChangeArrowheads="1"/>
          </p:cNvSpPr>
          <p:nvPr/>
        </p:nvSpPr>
        <p:spPr bwMode="auto">
          <a:xfrm>
            <a:off x="899592" y="2276872"/>
            <a:ext cx="288925" cy="142875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1" name="Oval 67"/>
          <p:cNvSpPr>
            <a:spLocks noChangeArrowheads="1"/>
          </p:cNvSpPr>
          <p:nvPr/>
        </p:nvSpPr>
        <p:spPr bwMode="auto">
          <a:xfrm>
            <a:off x="2339752" y="2420888"/>
            <a:ext cx="288925" cy="142875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" name="Oval 67"/>
          <p:cNvSpPr>
            <a:spLocks noChangeArrowheads="1"/>
          </p:cNvSpPr>
          <p:nvPr/>
        </p:nvSpPr>
        <p:spPr bwMode="auto">
          <a:xfrm>
            <a:off x="1259632" y="2132856"/>
            <a:ext cx="288925" cy="142875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3" name="Oval 67"/>
          <p:cNvSpPr>
            <a:spLocks noChangeArrowheads="1"/>
          </p:cNvSpPr>
          <p:nvPr/>
        </p:nvSpPr>
        <p:spPr bwMode="auto">
          <a:xfrm>
            <a:off x="1259632" y="2276872"/>
            <a:ext cx="288925" cy="142875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4" name="Oval 67"/>
          <p:cNvSpPr>
            <a:spLocks noChangeArrowheads="1"/>
          </p:cNvSpPr>
          <p:nvPr/>
        </p:nvSpPr>
        <p:spPr bwMode="auto">
          <a:xfrm>
            <a:off x="1979712" y="2564904"/>
            <a:ext cx="288925" cy="142875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5" name="Oval 67"/>
          <p:cNvSpPr>
            <a:spLocks noChangeArrowheads="1"/>
          </p:cNvSpPr>
          <p:nvPr/>
        </p:nvSpPr>
        <p:spPr bwMode="auto">
          <a:xfrm>
            <a:off x="1979712" y="2132856"/>
            <a:ext cx="288925" cy="142875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6" name="Oval 67"/>
          <p:cNvSpPr>
            <a:spLocks noChangeArrowheads="1"/>
          </p:cNvSpPr>
          <p:nvPr/>
        </p:nvSpPr>
        <p:spPr bwMode="auto">
          <a:xfrm>
            <a:off x="1979712" y="2276872"/>
            <a:ext cx="288925" cy="142875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7" name="Oval 67"/>
          <p:cNvSpPr>
            <a:spLocks noChangeArrowheads="1"/>
          </p:cNvSpPr>
          <p:nvPr/>
        </p:nvSpPr>
        <p:spPr bwMode="auto">
          <a:xfrm>
            <a:off x="1979712" y="2420888"/>
            <a:ext cx="288925" cy="142875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8" name="Oval 70"/>
          <p:cNvSpPr>
            <a:spLocks noChangeArrowheads="1"/>
          </p:cNvSpPr>
          <p:nvPr/>
        </p:nvSpPr>
        <p:spPr bwMode="auto">
          <a:xfrm>
            <a:off x="1259632" y="1772816"/>
            <a:ext cx="288925" cy="142875"/>
          </a:xfrm>
          <a:prstGeom prst="ellipse">
            <a:avLst/>
          </a:prstGeom>
          <a:solidFill>
            <a:srgbClr val="00808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9" name="Oval 70"/>
          <p:cNvSpPr>
            <a:spLocks noChangeArrowheads="1"/>
          </p:cNvSpPr>
          <p:nvPr/>
        </p:nvSpPr>
        <p:spPr bwMode="auto">
          <a:xfrm>
            <a:off x="1619672" y="1772816"/>
            <a:ext cx="288925" cy="142875"/>
          </a:xfrm>
          <a:prstGeom prst="ellipse">
            <a:avLst/>
          </a:prstGeom>
          <a:solidFill>
            <a:srgbClr val="00808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0" name="Oval 70"/>
          <p:cNvSpPr>
            <a:spLocks noChangeArrowheads="1"/>
          </p:cNvSpPr>
          <p:nvPr/>
        </p:nvSpPr>
        <p:spPr bwMode="auto">
          <a:xfrm>
            <a:off x="2339752" y="2132856"/>
            <a:ext cx="288925" cy="142875"/>
          </a:xfrm>
          <a:prstGeom prst="ellipse">
            <a:avLst/>
          </a:prstGeom>
          <a:solidFill>
            <a:srgbClr val="00808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1" name="Oval 70"/>
          <p:cNvSpPr>
            <a:spLocks noChangeArrowheads="1"/>
          </p:cNvSpPr>
          <p:nvPr/>
        </p:nvSpPr>
        <p:spPr bwMode="auto">
          <a:xfrm>
            <a:off x="2339752" y="1988840"/>
            <a:ext cx="288925" cy="142875"/>
          </a:xfrm>
          <a:prstGeom prst="ellipse">
            <a:avLst/>
          </a:prstGeom>
          <a:solidFill>
            <a:srgbClr val="00808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" name="Oval 70"/>
          <p:cNvSpPr>
            <a:spLocks noChangeArrowheads="1"/>
          </p:cNvSpPr>
          <p:nvPr/>
        </p:nvSpPr>
        <p:spPr bwMode="auto">
          <a:xfrm>
            <a:off x="2339752" y="1844824"/>
            <a:ext cx="288925" cy="142875"/>
          </a:xfrm>
          <a:prstGeom prst="ellipse">
            <a:avLst/>
          </a:prstGeom>
          <a:solidFill>
            <a:srgbClr val="00808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3" name="Oval 70"/>
          <p:cNvSpPr>
            <a:spLocks noChangeArrowheads="1"/>
          </p:cNvSpPr>
          <p:nvPr/>
        </p:nvSpPr>
        <p:spPr bwMode="auto">
          <a:xfrm>
            <a:off x="2339752" y="1700808"/>
            <a:ext cx="288925" cy="142875"/>
          </a:xfrm>
          <a:prstGeom prst="ellipse">
            <a:avLst/>
          </a:prstGeom>
          <a:solidFill>
            <a:srgbClr val="00808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4" name="Oval 70"/>
          <p:cNvSpPr>
            <a:spLocks noChangeArrowheads="1"/>
          </p:cNvSpPr>
          <p:nvPr/>
        </p:nvSpPr>
        <p:spPr bwMode="auto">
          <a:xfrm>
            <a:off x="2699792" y="1988840"/>
            <a:ext cx="288925" cy="142875"/>
          </a:xfrm>
          <a:prstGeom prst="ellipse">
            <a:avLst/>
          </a:prstGeom>
          <a:solidFill>
            <a:srgbClr val="00808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5" name="Oval 53"/>
          <p:cNvSpPr>
            <a:spLocks noChangeArrowheads="1"/>
          </p:cNvSpPr>
          <p:nvPr/>
        </p:nvSpPr>
        <p:spPr bwMode="auto">
          <a:xfrm>
            <a:off x="3491880" y="1772816"/>
            <a:ext cx="288925" cy="142875"/>
          </a:xfrm>
          <a:prstGeom prst="ellipse">
            <a:avLst/>
          </a:prstGeom>
          <a:solidFill>
            <a:srgbClr val="FF66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6" name="Oval 53"/>
          <p:cNvSpPr>
            <a:spLocks noChangeArrowheads="1"/>
          </p:cNvSpPr>
          <p:nvPr/>
        </p:nvSpPr>
        <p:spPr bwMode="auto">
          <a:xfrm>
            <a:off x="3491880" y="1628800"/>
            <a:ext cx="288925" cy="142875"/>
          </a:xfrm>
          <a:prstGeom prst="ellipse">
            <a:avLst/>
          </a:prstGeom>
          <a:solidFill>
            <a:srgbClr val="FF66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7" name="Oval 53"/>
          <p:cNvSpPr>
            <a:spLocks noChangeArrowheads="1"/>
          </p:cNvSpPr>
          <p:nvPr/>
        </p:nvSpPr>
        <p:spPr bwMode="auto">
          <a:xfrm>
            <a:off x="3851920" y="1916832"/>
            <a:ext cx="288925" cy="142875"/>
          </a:xfrm>
          <a:prstGeom prst="ellipse">
            <a:avLst/>
          </a:prstGeom>
          <a:solidFill>
            <a:srgbClr val="FF66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8" name="Oval 53"/>
          <p:cNvSpPr>
            <a:spLocks noChangeArrowheads="1"/>
          </p:cNvSpPr>
          <p:nvPr/>
        </p:nvSpPr>
        <p:spPr bwMode="auto">
          <a:xfrm>
            <a:off x="3851920" y="1772816"/>
            <a:ext cx="288925" cy="142875"/>
          </a:xfrm>
          <a:prstGeom prst="ellipse">
            <a:avLst/>
          </a:prstGeom>
          <a:solidFill>
            <a:srgbClr val="FF66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9" name="Oval 53"/>
          <p:cNvSpPr>
            <a:spLocks noChangeArrowheads="1"/>
          </p:cNvSpPr>
          <p:nvPr/>
        </p:nvSpPr>
        <p:spPr bwMode="auto">
          <a:xfrm>
            <a:off x="3491880" y="2060848"/>
            <a:ext cx="288925" cy="142875"/>
          </a:xfrm>
          <a:prstGeom prst="ellipse">
            <a:avLst/>
          </a:prstGeom>
          <a:solidFill>
            <a:srgbClr val="FF66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90" name="Oval 53"/>
          <p:cNvSpPr>
            <a:spLocks noChangeArrowheads="1"/>
          </p:cNvSpPr>
          <p:nvPr/>
        </p:nvSpPr>
        <p:spPr bwMode="auto">
          <a:xfrm>
            <a:off x="4139952" y="1844824"/>
            <a:ext cx="288925" cy="142875"/>
          </a:xfrm>
          <a:prstGeom prst="ellipse">
            <a:avLst/>
          </a:prstGeom>
          <a:solidFill>
            <a:srgbClr val="FF66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91" name="Oval 53"/>
          <p:cNvSpPr>
            <a:spLocks noChangeArrowheads="1"/>
          </p:cNvSpPr>
          <p:nvPr/>
        </p:nvSpPr>
        <p:spPr bwMode="auto">
          <a:xfrm>
            <a:off x="4427984" y="1844824"/>
            <a:ext cx="288925" cy="142875"/>
          </a:xfrm>
          <a:prstGeom prst="ellipse">
            <a:avLst/>
          </a:prstGeom>
          <a:solidFill>
            <a:srgbClr val="FF66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92" name="Oval 53"/>
          <p:cNvSpPr>
            <a:spLocks noChangeArrowheads="1"/>
          </p:cNvSpPr>
          <p:nvPr/>
        </p:nvSpPr>
        <p:spPr bwMode="auto">
          <a:xfrm>
            <a:off x="4427984" y="1700808"/>
            <a:ext cx="288925" cy="142875"/>
          </a:xfrm>
          <a:prstGeom prst="ellipse">
            <a:avLst/>
          </a:prstGeom>
          <a:solidFill>
            <a:srgbClr val="FF66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93" name="Oval 84"/>
          <p:cNvSpPr>
            <a:spLocks noChangeArrowheads="1"/>
          </p:cNvSpPr>
          <p:nvPr/>
        </p:nvSpPr>
        <p:spPr bwMode="auto">
          <a:xfrm>
            <a:off x="3851920" y="2348880"/>
            <a:ext cx="360362" cy="215900"/>
          </a:xfrm>
          <a:prstGeom prst="ellipse">
            <a:avLst/>
          </a:prstGeom>
          <a:solidFill>
            <a:srgbClr val="80008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95" name="Oval 84"/>
          <p:cNvSpPr>
            <a:spLocks noChangeArrowheads="1"/>
          </p:cNvSpPr>
          <p:nvPr/>
        </p:nvSpPr>
        <p:spPr bwMode="auto">
          <a:xfrm>
            <a:off x="4427984" y="2564904"/>
            <a:ext cx="360362" cy="215900"/>
          </a:xfrm>
          <a:prstGeom prst="ellipse">
            <a:avLst/>
          </a:prstGeom>
          <a:solidFill>
            <a:srgbClr val="80008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96" name="Oval 84"/>
          <p:cNvSpPr>
            <a:spLocks noChangeArrowheads="1"/>
          </p:cNvSpPr>
          <p:nvPr/>
        </p:nvSpPr>
        <p:spPr bwMode="auto">
          <a:xfrm>
            <a:off x="4427984" y="2348880"/>
            <a:ext cx="360362" cy="215900"/>
          </a:xfrm>
          <a:prstGeom prst="ellipse">
            <a:avLst/>
          </a:prstGeom>
          <a:solidFill>
            <a:srgbClr val="80008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97" name="Oval 84"/>
          <p:cNvSpPr>
            <a:spLocks noChangeArrowheads="1"/>
          </p:cNvSpPr>
          <p:nvPr/>
        </p:nvSpPr>
        <p:spPr bwMode="auto">
          <a:xfrm>
            <a:off x="4139952" y="2564904"/>
            <a:ext cx="360362" cy="215900"/>
          </a:xfrm>
          <a:prstGeom prst="ellipse">
            <a:avLst/>
          </a:prstGeom>
          <a:solidFill>
            <a:srgbClr val="80008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98" name="Oval 84"/>
          <p:cNvSpPr>
            <a:spLocks noChangeArrowheads="1"/>
          </p:cNvSpPr>
          <p:nvPr/>
        </p:nvSpPr>
        <p:spPr bwMode="auto">
          <a:xfrm>
            <a:off x="4139952" y="2204864"/>
            <a:ext cx="360362" cy="215900"/>
          </a:xfrm>
          <a:prstGeom prst="ellipse">
            <a:avLst/>
          </a:prstGeom>
          <a:solidFill>
            <a:srgbClr val="80008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99" name="Oval 84"/>
          <p:cNvSpPr>
            <a:spLocks noChangeArrowheads="1"/>
          </p:cNvSpPr>
          <p:nvPr/>
        </p:nvSpPr>
        <p:spPr bwMode="auto">
          <a:xfrm>
            <a:off x="4139952" y="2420888"/>
            <a:ext cx="360362" cy="215900"/>
          </a:xfrm>
          <a:prstGeom prst="ellipse">
            <a:avLst/>
          </a:prstGeom>
          <a:solidFill>
            <a:srgbClr val="80008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5" name="Oval 53"/>
          <p:cNvSpPr>
            <a:spLocks noChangeArrowheads="1"/>
          </p:cNvSpPr>
          <p:nvPr/>
        </p:nvSpPr>
        <p:spPr bwMode="auto">
          <a:xfrm>
            <a:off x="4427984" y="1556792"/>
            <a:ext cx="288925" cy="142875"/>
          </a:xfrm>
          <a:prstGeom prst="ellipse">
            <a:avLst/>
          </a:prstGeom>
          <a:solidFill>
            <a:srgbClr val="FF66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6" name="Oval 53"/>
          <p:cNvSpPr>
            <a:spLocks noChangeArrowheads="1"/>
          </p:cNvSpPr>
          <p:nvPr/>
        </p:nvSpPr>
        <p:spPr bwMode="auto">
          <a:xfrm>
            <a:off x="4788024" y="1916832"/>
            <a:ext cx="288925" cy="142875"/>
          </a:xfrm>
          <a:prstGeom prst="ellipse">
            <a:avLst/>
          </a:prstGeom>
          <a:solidFill>
            <a:srgbClr val="FF66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7" name="Oval 53"/>
          <p:cNvSpPr>
            <a:spLocks noChangeArrowheads="1"/>
          </p:cNvSpPr>
          <p:nvPr/>
        </p:nvSpPr>
        <p:spPr bwMode="auto">
          <a:xfrm>
            <a:off x="4788024" y="1772816"/>
            <a:ext cx="288925" cy="142875"/>
          </a:xfrm>
          <a:prstGeom prst="ellipse">
            <a:avLst/>
          </a:prstGeom>
          <a:solidFill>
            <a:srgbClr val="FF66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8" name="Oval 53"/>
          <p:cNvSpPr>
            <a:spLocks noChangeArrowheads="1"/>
          </p:cNvSpPr>
          <p:nvPr/>
        </p:nvSpPr>
        <p:spPr bwMode="auto">
          <a:xfrm>
            <a:off x="5148064" y="1916832"/>
            <a:ext cx="288925" cy="142875"/>
          </a:xfrm>
          <a:prstGeom prst="ellipse">
            <a:avLst/>
          </a:prstGeom>
          <a:solidFill>
            <a:srgbClr val="FF66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9" name="Oval 53"/>
          <p:cNvSpPr>
            <a:spLocks noChangeArrowheads="1"/>
          </p:cNvSpPr>
          <p:nvPr/>
        </p:nvSpPr>
        <p:spPr bwMode="auto">
          <a:xfrm>
            <a:off x="5148064" y="1772816"/>
            <a:ext cx="288925" cy="142875"/>
          </a:xfrm>
          <a:prstGeom prst="ellipse">
            <a:avLst/>
          </a:prstGeom>
          <a:solidFill>
            <a:srgbClr val="FF66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0" name="Oval 53"/>
          <p:cNvSpPr>
            <a:spLocks noChangeArrowheads="1"/>
          </p:cNvSpPr>
          <p:nvPr/>
        </p:nvSpPr>
        <p:spPr bwMode="auto">
          <a:xfrm>
            <a:off x="5148064" y="1628800"/>
            <a:ext cx="288925" cy="142875"/>
          </a:xfrm>
          <a:prstGeom prst="ellipse">
            <a:avLst/>
          </a:prstGeom>
          <a:solidFill>
            <a:srgbClr val="FF66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1" name="Oval 59"/>
          <p:cNvSpPr>
            <a:spLocks noChangeArrowheads="1"/>
          </p:cNvSpPr>
          <p:nvPr/>
        </p:nvSpPr>
        <p:spPr bwMode="auto">
          <a:xfrm>
            <a:off x="6084168" y="2420888"/>
            <a:ext cx="288925" cy="142875"/>
          </a:xfrm>
          <a:prstGeom prst="ellipse">
            <a:avLst/>
          </a:prstGeom>
          <a:solidFill>
            <a:srgbClr val="FF99CC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2" name="Oval 59"/>
          <p:cNvSpPr>
            <a:spLocks noChangeArrowheads="1"/>
          </p:cNvSpPr>
          <p:nvPr/>
        </p:nvSpPr>
        <p:spPr bwMode="auto">
          <a:xfrm>
            <a:off x="6444208" y="2564904"/>
            <a:ext cx="288925" cy="142875"/>
          </a:xfrm>
          <a:prstGeom prst="ellipse">
            <a:avLst/>
          </a:prstGeom>
          <a:solidFill>
            <a:srgbClr val="FF99CC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3" name="Oval 59"/>
          <p:cNvSpPr>
            <a:spLocks noChangeArrowheads="1"/>
          </p:cNvSpPr>
          <p:nvPr/>
        </p:nvSpPr>
        <p:spPr bwMode="auto">
          <a:xfrm>
            <a:off x="6444208" y="2420888"/>
            <a:ext cx="288925" cy="142875"/>
          </a:xfrm>
          <a:prstGeom prst="ellipse">
            <a:avLst/>
          </a:prstGeom>
          <a:solidFill>
            <a:srgbClr val="FF99CC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4" name="Oval 59"/>
          <p:cNvSpPr>
            <a:spLocks noChangeArrowheads="1"/>
          </p:cNvSpPr>
          <p:nvPr/>
        </p:nvSpPr>
        <p:spPr bwMode="auto">
          <a:xfrm>
            <a:off x="6444208" y="2276872"/>
            <a:ext cx="288925" cy="142875"/>
          </a:xfrm>
          <a:prstGeom prst="ellipse">
            <a:avLst/>
          </a:prstGeom>
          <a:solidFill>
            <a:srgbClr val="FF99CC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5" name="Oval 59"/>
          <p:cNvSpPr>
            <a:spLocks noChangeArrowheads="1"/>
          </p:cNvSpPr>
          <p:nvPr/>
        </p:nvSpPr>
        <p:spPr bwMode="auto">
          <a:xfrm>
            <a:off x="6444208" y="2132856"/>
            <a:ext cx="288925" cy="142875"/>
          </a:xfrm>
          <a:prstGeom prst="ellipse">
            <a:avLst/>
          </a:prstGeom>
          <a:solidFill>
            <a:srgbClr val="FF99CC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6" name="Oval 59"/>
          <p:cNvSpPr>
            <a:spLocks noChangeArrowheads="1"/>
          </p:cNvSpPr>
          <p:nvPr/>
        </p:nvSpPr>
        <p:spPr bwMode="auto">
          <a:xfrm>
            <a:off x="6804248" y="2564904"/>
            <a:ext cx="288925" cy="142875"/>
          </a:xfrm>
          <a:prstGeom prst="ellipse">
            <a:avLst/>
          </a:prstGeom>
          <a:solidFill>
            <a:srgbClr val="FF99CC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7" name="Oval 59"/>
          <p:cNvSpPr>
            <a:spLocks noChangeArrowheads="1"/>
          </p:cNvSpPr>
          <p:nvPr/>
        </p:nvSpPr>
        <p:spPr bwMode="auto">
          <a:xfrm>
            <a:off x="6804248" y="2420888"/>
            <a:ext cx="288925" cy="142875"/>
          </a:xfrm>
          <a:prstGeom prst="ellipse">
            <a:avLst/>
          </a:prstGeom>
          <a:solidFill>
            <a:srgbClr val="FF99CC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8" name="Oval 59"/>
          <p:cNvSpPr>
            <a:spLocks noChangeArrowheads="1"/>
          </p:cNvSpPr>
          <p:nvPr/>
        </p:nvSpPr>
        <p:spPr bwMode="auto">
          <a:xfrm>
            <a:off x="7524328" y="2564904"/>
            <a:ext cx="288925" cy="142875"/>
          </a:xfrm>
          <a:prstGeom prst="ellipse">
            <a:avLst/>
          </a:prstGeom>
          <a:solidFill>
            <a:srgbClr val="FF99CC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9" name="Oval 59"/>
          <p:cNvSpPr>
            <a:spLocks noChangeArrowheads="1"/>
          </p:cNvSpPr>
          <p:nvPr/>
        </p:nvSpPr>
        <p:spPr bwMode="auto">
          <a:xfrm>
            <a:off x="7164288" y="2564904"/>
            <a:ext cx="288925" cy="142875"/>
          </a:xfrm>
          <a:prstGeom prst="ellipse">
            <a:avLst/>
          </a:prstGeom>
          <a:solidFill>
            <a:srgbClr val="FF99CC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0" name="Oval 59"/>
          <p:cNvSpPr>
            <a:spLocks noChangeArrowheads="1"/>
          </p:cNvSpPr>
          <p:nvPr/>
        </p:nvSpPr>
        <p:spPr bwMode="auto">
          <a:xfrm>
            <a:off x="7164288" y="2420888"/>
            <a:ext cx="288925" cy="142875"/>
          </a:xfrm>
          <a:prstGeom prst="ellipse">
            <a:avLst/>
          </a:prstGeom>
          <a:solidFill>
            <a:srgbClr val="FF99CC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1" name="Oval 59"/>
          <p:cNvSpPr>
            <a:spLocks noChangeArrowheads="1"/>
          </p:cNvSpPr>
          <p:nvPr/>
        </p:nvSpPr>
        <p:spPr bwMode="auto">
          <a:xfrm>
            <a:off x="7164288" y="2276872"/>
            <a:ext cx="288925" cy="142875"/>
          </a:xfrm>
          <a:prstGeom prst="ellipse">
            <a:avLst/>
          </a:prstGeom>
          <a:solidFill>
            <a:srgbClr val="FF99CC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2" name="Oval 59"/>
          <p:cNvSpPr>
            <a:spLocks noChangeArrowheads="1"/>
          </p:cNvSpPr>
          <p:nvPr/>
        </p:nvSpPr>
        <p:spPr bwMode="auto">
          <a:xfrm>
            <a:off x="7164288" y="2132856"/>
            <a:ext cx="288925" cy="142875"/>
          </a:xfrm>
          <a:prstGeom prst="ellipse">
            <a:avLst/>
          </a:prstGeom>
          <a:solidFill>
            <a:srgbClr val="FF99CC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6" name="Oval 63"/>
          <p:cNvSpPr>
            <a:spLocks noChangeArrowheads="1"/>
          </p:cNvSpPr>
          <p:nvPr/>
        </p:nvSpPr>
        <p:spPr bwMode="auto">
          <a:xfrm>
            <a:off x="6804248" y="1916832"/>
            <a:ext cx="288925" cy="142875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7" name="Oval 63"/>
          <p:cNvSpPr>
            <a:spLocks noChangeArrowheads="1"/>
          </p:cNvSpPr>
          <p:nvPr/>
        </p:nvSpPr>
        <p:spPr bwMode="auto">
          <a:xfrm>
            <a:off x="6804248" y="1772816"/>
            <a:ext cx="288925" cy="142875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8" name="Oval 63"/>
          <p:cNvSpPr>
            <a:spLocks noChangeArrowheads="1"/>
          </p:cNvSpPr>
          <p:nvPr/>
        </p:nvSpPr>
        <p:spPr bwMode="auto">
          <a:xfrm>
            <a:off x="6804248" y="1628800"/>
            <a:ext cx="288925" cy="142875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9" name="Oval 63"/>
          <p:cNvSpPr>
            <a:spLocks noChangeArrowheads="1"/>
          </p:cNvSpPr>
          <p:nvPr/>
        </p:nvSpPr>
        <p:spPr bwMode="auto">
          <a:xfrm>
            <a:off x="7236296" y="1844824"/>
            <a:ext cx="288925" cy="142875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30" name="Oval 63"/>
          <p:cNvSpPr>
            <a:spLocks noChangeArrowheads="1"/>
          </p:cNvSpPr>
          <p:nvPr/>
        </p:nvSpPr>
        <p:spPr bwMode="auto">
          <a:xfrm>
            <a:off x="7236296" y="1700808"/>
            <a:ext cx="288925" cy="142875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31" name="Oval 63"/>
          <p:cNvSpPr>
            <a:spLocks noChangeArrowheads="1"/>
          </p:cNvSpPr>
          <p:nvPr/>
        </p:nvSpPr>
        <p:spPr bwMode="auto">
          <a:xfrm>
            <a:off x="7236296" y="1556792"/>
            <a:ext cx="288925" cy="142875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32" name="Oval 63"/>
          <p:cNvSpPr>
            <a:spLocks noChangeArrowheads="1"/>
          </p:cNvSpPr>
          <p:nvPr/>
        </p:nvSpPr>
        <p:spPr bwMode="auto">
          <a:xfrm>
            <a:off x="7524328" y="2060848"/>
            <a:ext cx="288925" cy="142875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33" name="Oval 63"/>
          <p:cNvSpPr>
            <a:spLocks noChangeArrowheads="1"/>
          </p:cNvSpPr>
          <p:nvPr/>
        </p:nvSpPr>
        <p:spPr bwMode="auto">
          <a:xfrm>
            <a:off x="7524328" y="1916832"/>
            <a:ext cx="288925" cy="142875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34" name="Oval 63"/>
          <p:cNvSpPr>
            <a:spLocks noChangeArrowheads="1"/>
          </p:cNvSpPr>
          <p:nvPr/>
        </p:nvSpPr>
        <p:spPr bwMode="auto">
          <a:xfrm>
            <a:off x="7524328" y="1772816"/>
            <a:ext cx="288925" cy="142875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35" name="Oval 63"/>
          <p:cNvSpPr>
            <a:spLocks noChangeArrowheads="1"/>
          </p:cNvSpPr>
          <p:nvPr/>
        </p:nvSpPr>
        <p:spPr bwMode="auto">
          <a:xfrm>
            <a:off x="7452320" y="1556792"/>
            <a:ext cx="360040" cy="216024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36" name="Oval 63"/>
          <p:cNvSpPr>
            <a:spLocks noChangeArrowheads="1"/>
          </p:cNvSpPr>
          <p:nvPr/>
        </p:nvSpPr>
        <p:spPr bwMode="auto">
          <a:xfrm>
            <a:off x="7884368" y="2132856"/>
            <a:ext cx="288925" cy="142875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37" name="Oval 63"/>
          <p:cNvSpPr>
            <a:spLocks noChangeArrowheads="1"/>
          </p:cNvSpPr>
          <p:nvPr/>
        </p:nvSpPr>
        <p:spPr bwMode="auto">
          <a:xfrm>
            <a:off x="7884368" y="1988840"/>
            <a:ext cx="288925" cy="142875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Napiš pod sebe a sečti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  </a:t>
            </a:r>
            <a:r>
              <a:rPr lang="cs-CZ" dirty="0" smtClean="0"/>
              <a:t>845 </a:t>
            </a:r>
            <a:r>
              <a:rPr lang="cs-CZ" dirty="0"/>
              <a:t>005 + 123 424 = ?</a:t>
            </a:r>
          </a:p>
          <a:p>
            <a:r>
              <a:rPr lang="cs-CZ" dirty="0"/>
              <a:t>897 654 +   89 762 = ? </a:t>
            </a:r>
          </a:p>
          <a:p>
            <a:r>
              <a:rPr lang="cs-CZ" dirty="0" smtClean="0"/>
              <a:t>404 </a:t>
            </a:r>
            <a:r>
              <a:rPr lang="cs-CZ" dirty="0"/>
              <a:t>438 + 341 902 = ? </a:t>
            </a:r>
          </a:p>
          <a:p>
            <a:r>
              <a:rPr lang="cs-CZ" dirty="0" smtClean="0"/>
              <a:t>203 </a:t>
            </a:r>
            <a:r>
              <a:rPr lang="cs-CZ" dirty="0"/>
              <a:t>678 + 6</a:t>
            </a:r>
            <a:r>
              <a:rPr lang="cs-CZ" dirty="0" smtClean="0"/>
              <a:t>67 </a:t>
            </a:r>
            <a:r>
              <a:rPr lang="cs-CZ" dirty="0"/>
              <a:t>987 = ?</a:t>
            </a:r>
          </a:p>
          <a:p>
            <a:r>
              <a:rPr lang="cs-CZ" dirty="0"/>
              <a:t>  99 999 +   </a:t>
            </a:r>
            <a:r>
              <a:rPr lang="cs-CZ" dirty="0" smtClean="0"/>
              <a:t>71  </a:t>
            </a:r>
            <a:r>
              <a:rPr lang="cs-CZ" dirty="0"/>
              <a:t>222</a:t>
            </a:r>
            <a:r>
              <a:rPr lang="en-US" dirty="0"/>
              <a:t> </a:t>
            </a:r>
            <a:r>
              <a:rPr lang="cs-CZ" dirty="0"/>
              <a:t>=</a:t>
            </a:r>
            <a:r>
              <a:rPr lang="en-US" dirty="0"/>
              <a:t> ?						</a:t>
            </a:r>
          </a:p>
          <a:p>
            <a:endParaRPr lang="cs-CZ" dirty="0"/>
          </a:p>
        </p:txBody>
      </p:sp>
      <p:pic>
        <p:nvPicPr>
          <p:cNvPr id="12293" name="Picture 5" descr="MC900343355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888" y="1125538"/>
            <a:ext cx="1797050" cy="1797050"/>
          </a:xfrm>
          <a:prstGeom prst="rect">
            <a:avLst/>
          </a:prstGeom>
          <a:noFill/>
        </p:spPr>
      </p:pic>
      <p:pic>
        <p:nvPicPr>
          <p:cNvPr id="12294" name="Picture 6" descr="MC900344201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5963" y="3141663"/>
            <a:ext cx="2232025" cy="28082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/>
              <a:t>Najdi chyby v příkladech a oprav je</a:t>
            </a:r>
          </a:p>
        </p:txBody>
      </p:sp>
      <p:sp>
        <p:nvSpPr>
          <p:cNvPr id="15395" name="Text Box 35"/>
          <p:cNvSpPr txBox="1">
            <a:spLocks noChangeArrowheads="1"/>
          </p:cNvSpPr>
          <p:nvPr/>
        </p:nvSpPr>
        <p:spPr bwMode="auto">
          <a:xfrm>
            <a:off x="1116013" y="1844675"/>
            <a:ext cx="12239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 </a:t>
            </a:r>
          </a:p>
        </p:txBody>
      </p:sp>
      <p:sp>
        <p:nvSpPr>
          <p:cNvPr id="15396" name="Text Box 36"/>
          <p:cNvSpPr txBox="1">
            <a:spLocks noChangeArrowheads="1"/>
          </p:cNvSpPr>
          <p:nvPr/>
        </p:nvSpPr>
        <p:spPr bwMode="auto">
          <a:xfrm>
            <a:off x="971550" y="1916113"/>
            <a:ext cx="1512888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/>
              <a:t> </a:t>
            </a:r>
            <a:r>
              <a:rPr lang="cs-CZ" sz="2400" dirty="0" smtClean="0"/>
              <a:t>705 100</a:t>
            </a:r>
            <a:endParaRPr lang="cs-CZ" sz="2400" dirty="0"/>
          </a:p>
          <a:p>
            <a:pPr>
              <a:spcBef>
                <a:spcPct val="50000"/>
              </a:spcBef>
            </a:pPr>
            <a:r>
              <a:rPr lang="cs-CZ" sz="2400" u="sng" dirty="0"/>
              <a:t>+ </a:t>
            </a:r>
            <a:r>
              <a:rPr lang="cs-CZ" sz="2400" u="sng" dirty="0" smtClean="0"/>
              <a:t>45 780</a:t>
            </a:r>
            <a:endParaRPr lang="cs-CZ" sz="2400" u="sng" dirty="0"/>
          </a:p>
          <a:p>
            <a:pPr>
              <a:spcBef>
                <a:spcPct val="50000"/>
              </a:spcBef>
            </a:pPr>
            <a:r>
              <a:rPr lang="cs-CZ" sz="2400" dirty="0"/>
              <a:t> 661 767</a:t>
            </a:r>
          </a:p>
        </p:txBody>
      </p:sp>
      <p:sp>
        <p:nvSpPr>
          <p:cNvPr id="15398" name="Text Box 38"/>
          <p:cNvSpPr txBox="1">
            <a:spLocks noChangeArrowheads="1"/>
          </p:cNvSpPr>
          <p:nvPr/>
        </p:nvSpPr>
        <p:spPr bwMode="auto">
          <a:xfrm>
            <a:off x="3779838" y="1628775"/>
            <a:ext cx="1512887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/>
              <a:t>  </a:t>
            </a:r>
            <a:r>
              <a:rPr lang="cs-CZ" sz="2400" dirty="0" smtClean="0"/>
              <a:t>275 970</a:t>
            </a:r>
            <a:endParaRPr lang="cs-CZ" sz="2400" dirty="0"/>
          </a:p>
          <a:p>
            <a:pPr>
              <a:spcBef>
                <a:spcPct val="50000"/>
              </a:spcBef>
            </a:pPr>
            <a:r>
              <a:rPr lang="cs-CZ" sz="2400" u="sng" dirty="0" smtClean="0"/>
              <a:t>+648 050</a:t>
            </a:r>
            <a:endParaRPr lang="cs-CZ" sz="2400" u="sng" dirty="0"/>
          </a:p>
          <a:p>
            <a:pPr>
              <a:spcBef>
                <a:spcPct val="50000"/>
              </a:spcBef>
            </a:pPr>
            <a:r>
              <a:rPr lang="cs-CZ" sz="2400" dirty="0"/>
              <a:t>  </a:t>
            </a:r>
            <a:r>
              <a:rPr lang="cs-CZ" sz="2400" dirty="0" smtClean="0"/>
              <a:t>924 020</a:t>
            </a:r>
            <a:endParaRPr lang="cs-CZ" sz="2400" dirty="0"/>
          </a:p>
        </p:txBody>
      </p:sp>
      <p:sp>
        <p:nvSpPr>
          <p:cNvPr id="15399" name="Text Box 39"/>
          <p:cNvSpPr txBox="1">
            <a:spLocks noChangeArrowheads="1"/>
          </p:cNvSpPr>
          <p:nvPr/>
        </p:nvSpPr>
        <p:spPr bwMode="auto">
          <a:xfrm>
            <a:off x="6516688" y="2060575"/>
            <a:ext cx="1512887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/>
              <a:t>    </a:t>
            </a:r>
            <a:r>
              <a:rPr lang="cs-CZ" sz="2400" dirty="0" smtClean="0"/>
              <a:t>99 999</a:t>
            </a:r>
            <a:endParaRPr lang="cs-CZ" sz="2400" dirty="0"/>
          </a:p>
          <a:p>
            <a:pPr>
              <a:spcBef>
                <a:spcPct val="50000"/>
              </a:spcBef>
            </a:pPr>
            <a:r>
              <a:rPr lang="cs-CZ" sz="2400" u="sng" dirty="0" smtClean="0"/>
              <a:t>+</a:t>
            </a:r>
            <a:r>
              <a:rPr lang="cs-CZ" sz="2400" u="sng" dirty="0"/>
              <a:t> </a:t>
            </a:r>
            <a:r>
              <a:rPr lang="cs-CZ" sz="2400" u="sng" dirty="0" smtClean="0"/>
              <a:t> 11 111</a:t>
            </a:r>
            <a:endParaRPr lang="cs-CZ" sz="2400" u="sng" dirty="0"/>
          </a:p>
          <a:p>
            <a:pPr>
              <a:spcBef>
                <a:spcPct val="50000"/>
              </a:spcBef>
            </a:pPr>
            <a:r>
              <a:rPr lang="cs-CZ" sz="2400" dirty="0"/>
              <a:t>  </a:t>
            </a:r>
            <a:r>
              <a:rPr lang="cs-CZ" sz="2400" dirty="0" smtClean="0"/>
              <a:t>111 110</a:t>
            </a:r>
            <a:endParaRPr lang="cs-CZ" sz="2400" dirty="0"/>
          </a:p>
        </p:txBody>
      </p:sp>
      <p:sp>
        <p:nvSpPr>
          <p:cNvPr id="15400" name="Text Box 40"/>
          <p:cNvSpPr txBox="1">
            <a:spLocks noChangeArrowheads="1"/>
          </p:cNvSpPr>
          <p:nvPr/>
        </p:nvSpPr>
        <p:spPr bwMode="auto">
          <a:xfrm>
            <a:off x="323850" y="4797425"/>
            <a:ext cx="1512888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/>
              <a:t>  897 634</a:t>
            </a:r>
          </a:p>
          <a:p>
            <a:pPr>
              <a:spcBef>
                <a:spcPct val="50000"/>
              </a:spcBef>
            </a:pPr>
            <a:r>
              <a:rPr lang="cs-CZ" sz="2400" u="sng" dirty="0"/>
              <a:t>+ </a:t>
            </a:r>
            <a:r>
              <a:rPr lang="cs-CZ" sz="2400" u="sng" dirty="0" smtClean="0"/>
              <a:t>23 678</a:t>
            </a:r>
            <a:endParaRPr lang="cs-CZ" sz="2400" u="sng" dirty="0"/>
          </a:p>
          <a:p>
            <a:pPr>
              <a:spcBef>
                <a:spcPct val="50000"/>
              </a:spcBef>
            </a:pPr>
            <a:r>
              <a:rPr lang="cs-CZ" sz="2400" dirty="0"/>
              <a:t>  901 630</a:t>
            </a:r>
          </a:p>
        </p:txBody>
      </p:sp>
      <p:sp>
        <p:nvSpPr>
          <p:cNvPr id="15401" name="Text Box 41"/>
          <p:cNvSpPr txBox="1">
            <a:spLocks noChangeArrowheads="1"/>
          </p:cNvSpPr>
          <p:nvPr/>
        </p:nvSpPr>
        <p:spPr bwMode="auto">
          <a:xfrm>
            <a:off x="2627313" y="3789363"/>
            <a:ext cx="1512887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/>
              <a:t>  </a:t>
            </a:r>
            <a:r>
              <a:rPr lang="cs-CZ" sz="2400" dirty="0" smtClean="0"/>
              <a:t>850 922</a:t>
            </a:r>
            <a:endParaRPr lang="cs-CZ" sz="2400" dirty="0"/>
          </a:p>
          <a:p>
            <a:pPr>
              <a:spcBef>
                <a:spcPct val="50000"/>
              </a:spcBef>
            </a:pPr>
            <a:r>
              <a:rPr lang="cs-CZ" sz="2400" u="sng" dirty="0"/>
              <a:t>+ </a:t>
            </a:r>
            <a:r>
              <a:rPr lang="cs-CZ" sz="2400" u="sng" dirty="0" smtClean="0"/>
              <a:t>125 600</a:t>
            </a:r>
            <a:endParaRPr lang="cs-CZ" sz="2400" u="sng" dirty="0"/>
          </a:p>
          <a:p>
            <a:pPr>
              <a:spcBef>
                <a:spcPct val="50000"/>
              </a:spcBef>
            </a:pPr>
            <a:r>
              <a:rPr lang="cs-CZ" sz="2400" dirty="0"/>
              <a:t>  </a:t>
            </a:r>
            <a:r>
              <a:rPr lang="cs-CZ" sz="2400" dirty="0" smtClean="0"/>
              <a:t>976 522</a:t>
            </a:r>
            <a:endParaRPr lang="cs-CZ" sz="2400" dirty="0"/>
          </a:p>
        </p:txBody>
      </p:sp>
      <p:sp>
        <p:nvSpPr>
          <p:cNvPr id="15402" name="Text Box 42"/>
          <p:cNvSpPr txBox="1">
            <a:spLocks noChangeArrowheads="1"/>
          </p:cNvSpPr>
          <p:nvPr/>
        </p:nvSpPr>
        <p:spPr bwMode="auto">
          <a:xfrm>
            <a:off x="5148263" y="4652963"/>
            <a:ext cx="1512887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/>
              <a:t>  401 </a:t>
            </a:r>
            <a:r>
              <a:rPr lang="cs-CZ" sz="2400" dirty="0" smtClean="0"/>
              <a:t>857</a:t>
            </a:r>
            <a:endParaRPr lang="cs-CZ" sz="2400" dirty="0"/>
          </a:p>
          <a:p>
            <a:pPr>
              <a:spcBef>
                <a:spcPct val="50000"/>
              </a:spcBef>
            </a:pPr>
            <a:r>
              <a:rPr lang="cs-CZ" sz="2400" u="sng" dirty="0"/>
              <a:t>+387 </a:t>
            </a:r>
            <a:r>
              <a:rPr lang="cs-CZ" sz="2400" u="sng" dirty="0" smtClean="0"/>
              <a:t>668</a:t>
            </a:r>
            <a:endParaRPr lang="cs-CZ" sz="2400" u="sng" dirty="0"/>
          </a:p>
          <a:p>
            <a:pPr>
              <a:spcBef>
                <a:spcPct val="50000"/>
              </a:spcBef>
            </a:pPr>
            <a:r>
              <a:rPr lang="cs-CZ" sz="2400" dirty="0"/>
              <a:t>  789 125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si 2-3 čísla a procvičuj písemné sčítání  </a:t>
            </a:r>
            <a:endParaRPr lang="cs-CZ" dirty="0"/>
          </a:p>
        </p:txBody>
      </p:sp>
      <p:sp>
        <p:nvSpPr>
          <p:cNvPr id="8196" name="AutoShape 4"/>
          <p:cNvSpPr>
            <a:spLocks noChangeArrowheads="1"/>
          </p:cNvSpPr>
          <p:nvPr/>
        </p:nvSpPr>
        <p:spPr bwMode="auto">
          <a:xfrm>
            <a:off x="827088" y="1989138"/>
            <a:ext cx="914400" cy="9144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6699"/>
              </a:gs>
              <a:gs pos="100000">
                <a:srgbClr val="FF6699">
                  <a:gamma/>
                  <a:tint val="2235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 dirty="0" smtClean="0"/>
              <a:t>56 123</a:t>
            </a:r>
            <a:endParaRPr lang="cs-CZ" b="1" dirty="0"/>
          </a:p>
        </p:txBody>
      </p:sp>
      <p:sp>
        <p:nvSpPr>
          <p:cNvPr id="8197" name="AutoShape 5"/>
          <p:cNvSpPr>
            <a:spLocks noChangeArrowheads="1"/>
          </p:cNvSpPr>
          <p:nvPr/>
        </p:nvSpPr>
        <p:spPr bwMode="auto">
          <a:xfrm>
            <a:off x="2411760" y="1988840"/>
            <a:ext cx="914400" cy="9144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99FF66"/>
              </a:gs>
              <a:gs pos="100000">
                <a:srgbClr val="99FF66">
                  <a:gamma/>
                  <a:tint val="28627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b="1"/>
          </a:p>
        </p:txBody>
      </p:sp>
      <p:sp>
        <p:nvSpPr>
          <p:cNvPr id="8202" name="AutoShape 10"/>
          <p:cNvSpPr>
            <a:spLocks noChangeArrowheads="1"/>
          </p:cNvSpPr>
          <p:nvPr/>
        </p:nvSpPr>
        <p:spPr bwMode="auto">
          <a:xfrm>
            <a:off x="3708400" y="1989138"/>
            <a:ext cx="914400" cy="9144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6600"/>
              </a:gs>
              <a:gs pos="100000">
                <a:srgbClr val="FF6600">
                  <a:gamma/>
                  <a:tint val="34902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 dirty="0" smtClean="0"/>
              <a:t>65 832</a:t>
            </a:r>
            <a:endParaRPr lang="cs-CZ" b="1" dirty="0"/>
          </a:p>
        </p:txBody>
      </p:sp>
      <p:sp>
        <p:nvSpPr>
          <p:cNvPr id="8203" name="AutoShape 11"/>
          <p:cNvSpPr>
            <a:spLocks noChangeArrowheads="1"/>
          </p:cNvSpPr>
          <p:nvPr/>
        </p:nvSpPr>
        <p:spPr bwMode="auto">
          <a:xfrm>
            <a:off x="5076825" y="1989138"/>
            <a:ext cx="914400" cy="9144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3399FF"/>
              </a:gs>
              <a:gs pos="100000">
                <a:srgbClr val="3399FF">
                  <a:gamma/>
                  <a:tint val="47451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 dirty="0" smtClean="0"/>
              <a:t>9 345</a:t>
            </a:r>
            <a:endParaRPr lang="cs-CZ" b="1" dirty="0"/>
          </a:p>
        </p:txBody>
      </p:sp>
      <p:sp>
        <p:nvSpPr>
          <p:cNvPr id="8204" name="AutoShape 12"/>
          <p:cNvSpPr>
            <a:spLocks noChangeArrowheads="1"/>
          </p:cNvSpPr>
          <p:nvPr/>
        </p:nvSpPr>
        <p:spPr bwMode="auto">
          <a:xfrm>
            <a:off x="6443663" y="1989138"/>
            <a:ext cx="914400" cy="914400"/>
          </a:xfrm>
          <a:prstGeom prst="octagon">
            <a:avLst>
              <a:gd name="adj" fmla="val 29287"/>
            </a:avLst>
          </a:prstGeom>
          <a:gradFill rotWithShape="1">
            <a:gsLst>
              <a:gs pos="0">
                <a:srgbClr val="FFFF00"/>
              </a:gs>
              <a:gs pos="100000">
                <a:srgbClr val="FFFF00">
                  <a:gamma/>
                  <a:shade val="85882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b="1" dirty="0" smtClean="0"/>
              <a:t>807 023</a:t>
            </a:r>
            <a:endParaRPr lang="cs-CZ" b="1" dirty="0"/>
          </a:p>
        </p:txBody>
      </p:sp>
      <p:sp>
        <p:nvSpPr>
          <p:cNvPr id="8206" name="Text Box 14"/>
          <p:cNvSpPr txBox="1">
            <a:spLocks noChangeArrowheads="1"/>
          </p:cNvSpPr>
          <p:nvPr/>
        </p:nvSpPr>
        <p:spPr bwMode="auto">
          <a:xfrm>
            <a:off x="2339974" y="2205038"/>
            <a:ext cx="107989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 smtClean="0"/>
              <a:t>867 965</a:t>
            </a:r>
            <a:endParaRPr lang="cs-CZ" b="1" dirty="0"/>
          </a:p>
        </p:txBody>
      </p:sp>
      <p:sp>
        <p:nvSpPr>
          <p:cNvPr id="8209" name="Cloud"/>
          <p:cNvSpPr>
            <a:spLocks noChangeAspect="1" noEditPoints="1" noChangeArrowheads="1"/>
          </p:cNvSpPr>
          <p:nvPr/>
        </p:nvSpPr>
        <p:spPr bwMode="auto">
          <a:xfrm>
            <a:off x="179388" y="3213100"/>
            <a:ext cx="1547812" cy="10461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00FF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cs-CZ"/>
          </a:p>
        </p:txBody>
      </p:sp>
      <p:sp>
        <p:nvSpPr>
          <p:cNvPr id="8215" name="AutoShape 23"/>
          <p:cNvSpPr>
            <a:spLocks noChangeArrowheads="1"/>
          </p:cNvSpPr>
          <p:nvPr/>
        </p:nvSpPr>
        <p:spPr bwMode="auto">
          <a:xfrm>
            <a:off x="684213" y="5373688"/>
            <a:ext cx="1214437" cy="914400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FF99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16" name="AutoShape 24"/>
          <p:cNvSpPr>
            <a:spLocks noChangeArrowheads="1"/>
          </p:cNvSpPr>
          <p:nvPr/>
        </p:nvSpPr>
        <p:spPr bwMode="auto">
          <a:xfrm>
            <a:off x="2268538" y="5373688"/>
            <a:ext cx="1214437" cy="914400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8218" name="AutoShape 26"/>
          <p:cNvSpPr>
            <a:spLocks noChangeArrowheads="1"/>
          </p:cNvSpPr>
          <p:nvPr/>
        </p:nvSpPr>
        <p:spPr bwMode="auto">
          <a:xfrm>
            <a:off x="5435600" y="5373688"/>
            <a:ext cx="1214438" cy="914400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19" name="AutoShape 27"/>
          <p:cNvSpPr>
            <a:spLocks noChangeArrowheads="1"/>
          </p:cNvSpPr>
          <p:nvPr/>
        </p:nvSpPr>
        <p:spPr bwMode="auto">
          <a:xfrm>
            <a:off x="7092950" y="5373688"/>
            <a:ext cx="1214438" cy="914400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00C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20" name="AutoShape 28"/>
          <p:cNvSpPr>
            <a:spLocks noChangeArrowheads="1"/>
          </p:cNvSpPr>
          <p:nvPr/>
        </p:nvSpPr>
        <p:spPr bwMode="auto">
          <a:xfrm>
            <a:off x="3779838" y="5373688"/>
            <a:ext cx="1214437" cy="914400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99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22" name="Cloud"/>
          <p:cNvSpPr>
            <a:spLocks noChangeAspect="1" noEditPoints="1" noChangeArrowheads="1"/>
          </p:cNvSpPr>
          <p:nvPr/>
        </p:nvSpPr>
        <p:spPr bwMode="auto">
          <a:xfrm>
            <a:off x="1835150" y="3644900"/>
            <a:ext cx="1547813" cy="10461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CCFF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cs-CZ"/>
          </a:p>
        </p:txBody>
      </p:sp>
      <p:sp>
        <p:nvSpPr>
          <p:cNvPr id="8223" name="Cloud"/>
          <p:cNvSpPr>
            <a:spLocks noChangeAspect="1" noEditPoints="1" noChangeArrowheads="1"/>
          </p:cNvSpPr>
          <p:nvPr/>
        </p:nvSpPr>
        <p:spPr bwMode="auto">
          <a:xfrm>
            <a:off x="3492500" y="2997200"/>
            <a:ext cx="1547813" cy="10461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CCFFCC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cs-CZ"/>
          </a:p>
        </p:txBody>
      </p:sp>
      <p:sp>
        <p:nvSpPr>
          <p:cNvPr id="8224" name="Cloud"/>
          <p:cNvSpPr>
            <a:spLocks noChangeAspect="1" noEditPoints="1" noChangeArrowheads="1"/>
          </p:cNvSpPr>
          <p:nvPr/>
        </p:nvSpPr>
        <p:spPr bwMode="auto">
          <a:xfrm>
            <a:off x="5076825" y="3716338"/>
            <a:ext cx="1547813" cy="104616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C0C0C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cs-CZ"/>
          </a:p>
        </p:txBody>
      </p:sp>
      <p:sp>
        <p:nvSpPr>
          <p:cNvPr id="8225" name="Cloud"/>
          <p:cNvSpPr>
            <a:spLocks noChangeAspect="1" noEditPoints="1" noChangeArrowheads="1"/>
          </p:cNvSpPr>
          <p:nvPr/>
        </p:nvSpPr>
        <p:spPr bwMode="auto">
          <a:xfrm>
            <a:off x="6804025" y="2997200"/>
            <a:ext cx="1547813" cy="10461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cs-CZ"/>
          </a:p>
        </p:txBody>
      </p:sp>
      <p:sp>
        <p:nvSpPr>
          <p:cNvPr id="8226" name="Text Box 34"/>
          <p:cNvSpPr txBox="1">
            <a:spLocks noChangeArrowheads="1"/>
          </p:cNvSpPr>
          <p:nvPr/>
        </p:nvSpPr>
        <p:spPr bwMode="auto">
          <a:xfrm>
            <a:off x="468313" y="3500438"/>
            <a:ext cx="93503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 dirty="0" smtClean="0"/>
              <a:t>397 679</a:t>
            </a:r>
            <a:endParaRPr lang="cs-CZ" b="1" dirty="0"/>
          </a:p>
        </p:txBody>
      </p:sp>
      <p:sp>
        <p:nvSpPr>
          <p:cNvPr id="8227" name="Text Box 35"/>
          <p:cNvSpPr txBox="1">
            <a:spLocks noChangeArrowheads="1"/>
          </p:cNvSpPr>
          <p:nvPr/>
        </p:nvSpPr>
        <p:spPr bwMode="auto">
          <a:xfrm>
            <a:off x="2195513" y="3933825"/>
            <a:ext cx="9366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 dirty="0" smtClean="0"/>
              <a:t>476 546</a:t>
            </a:r>
            <a:endParaRPr lang="cs-CZ" b="1" dirty="0"/>
          </a:p>
        </p:txBody>
      </p:sp>
      <p:sp>
        <p:nvSpPr>
          <p:cNvPr id="8228" name="Text Box 36"/>
          <p:cNvSpPr txBox="1">
            <a:spLocks noChangeArrowheads="1"/>
          </p:cNvSpPr>
          <p:nvPr/>
        </p:nvSpPr>
        <p:spPr bwMode="auto">
          <a:xfrm>
            <a:off x="3779838" y="3284538"/>
            <a:ext cx="11525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 dirty="0"/>
              <a:t> </a:t>
            </a:r>
            <a:r>
              <a:rPr lang="cs-CZ" b="1" dirty="0" smtClean="0"/>
              <a:t> </a:t>
            </a:r>
            <a:r>
              <a:rPr lang="cs-CZ" b="1" dirty="0" smtClean="0"/>
              <a:t>29 378 </a:t>
            </a:r>
            <a:endParaRPr lang="cs-CZ" b="1" dirty="0"/>
          </a:p>
        </p:txBody>
      </p:sp>
      <p:sp>
        <p:nvSpPr>
          <p:cNvPr id="8229" name="Text Box 37"/>
          <p:cNvSpPr txBox="1">
            <a:spLocks noChangeArrowheads="1"/>
          </p:cNvSpPr>
          <p:nvPr/>
        </p:nvSpPr>
        <p:spPr bwMode="auto">
          <a:xfrm>
            <a:off x="5292725" y="4005263"/>
            <a:ext cx="12239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 dirty="0"/>
              <a:t> </a:t>
            </a:r>
            <a:r>
              <a:rPr lang="cs-CZ" b="1" dirty="0" smtClean="0"/>
              <a:t>    </a:t>
            </a:r>
            <a:r>
              <a:rPr lang="cs-CZ" b="1" dirty="0" smtClean="0"/>
              <a:t>622 888</a:t>
            </a:r>
            <a:endParaRPr lang="cs-CZ" b="1" dirty="0"/>
          </a:p>
        </p:txBody>
      </p:sp>
      <p:sp>
        <p:nvSpPr>
          <p:cNvPr id="8230" name="Text Box 38"/>
          <p:cNvSpPr txBox="1">
            <a:spLocks noChangeArrowheads="1"/>
          </p:cNvSpPr>
          <p:nvPr/>
        </p:nvSpPr>
        <p:spPr bwMode="auto">
          <a:xfrm>
            <a:off x="7092950" y="3284538"/>
            <a:ext cx="108108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 dirty="0"/>
              <a:t> </a:t>
            </a:r>
            <a:r>
              <a:rPr lang="cs-CZ" b="1" dirty="0" smtClean="0"/>
              <a:t>   1 </a:t>
            </a:r>
            <a:r>
              <a:rPr lang="cs-CZ" b="1" dirty="0" smtClean="0"/>
              <a:t>987</a:t>
            </a:r>
            <a:endParaRPr lang="cs-CZ" b="1" dirty="0"/>
          </a:p>
        </p:txBody>
      </p:sp>
      <p:sp>
        <p:nvSpPr>
          <p:cNvPr id="8231" name="Text Box 39"/>
          <p:cNvSpPr txBox="1">
            <a:spLocks noChangeArrowheads="1"/>
          </p:cNvSpPr>
          <p:nvPr/>
        </p:nvSpPr>
        <p:spPr bwMode="auto">
          <a:xfrm>
            <a:off x="900113" y="5373688"/>
            <a:ext cx="8636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 dirty="0"/>
              <a:t> </a:t>
            </a:r>
            <a:r>
              <a:rPr lang="cs-CZ" b="1" dirty="0" smtClean="0"/>
              <a:t> </a:t>
            </a:r>
            <a:r>
              <a:rPr lang="cs-CZ" b="1" dirty="0" smtClean="0"/>
              <a:t>4 186</a:t>
            </a:r>
            <a:endParaRPr lang="cs-CZ" b="1" dirty="0"/>
          </a:p>
        </p:txBody>
      </p:sp>
      <p:sp>
        <p:nvSpPr>
          <p:cNvPr id="8232" name="Text Box 40"/>
          <p:cNvSpPr txBox="1">
            <a:spLocks noChangeArrowheads="1"/>
          </p:cNvSpPr>
          <p:nvPr/>
        </p:nvSpPr>
        <p:spPr bwMode="auto">
          <a:xfrm>
            <a:off x="2484438" y="5373688"/>
            <a:ext cx="115145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 dirty="0"/>
              <a:t> </a:t>
            </a:r>
            <a:r>
              <a:rPr lang="cs-CZ" b="1" dirty="0" smtClean="0"/>
              <a:t>  </a:t>
            </a:r>
            <a:r>
              <a:rPr lang="cs-CZ" b="1" dirty="0" smtClean="0"/>
              <a:t>59 723</a:t>
            </a:r>
            <a:endParaRPr lang="cs-CZ" b="1" dirty="0"/>
          </a:p>
        </p:txBody>
      </p:sp>
      <p:sp>
        <p:nvSpPr>
          <p:cNvPr id="8233" name="Text Box 41"/>
          <p:cNvSpPr txBox="1">
            <a:spLocks noChangeArrowheads="1"/>
          </p:cNvSpPr>
          <p:nvPr/>
        </p:nvSpPr>
        <p:spPr bwMode="auto">
          <a:xfrm>
            <a:off x="3851275" y="5373688"/>
            <a:ext cx="136879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 dirty="0"/>
              <a:t> </a:t>
            </a:r>
            <a:r>
              <a:rPr lang="cs-CZ" b="1" dirty="0" smtClean="0"/>
              <a:t> 231 653</a:t>
            </a:r>
            <a:endParaRPr lang="cs-CZ" b="1" dirty="0"/>
          </a:p>
        </p:txBody>
      </p:sp>
      <p:sp>
        <p:nvSpPr>
          <p:cNvPr id="8234" name="Text Box 42"/>
          <p:cNvSpPr txBox="1">
            <a:spLocks noChangeArrowheads="1"/>
          </p:cNvSpPr>
          <p:nvPr/>
        </p:nvSpPr>
        <p:spPr bwMode="auto">
          <a:xfrm>
            <a:off x="5508625" y="5373688"/>
            <a:ext cx="10795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 dirty="0"/>
              <a:t> </a:t>
            </a:r>
            <a:r>
              <a:rPr lang="cs-CZ" b="1" dirty="0" smtClean="0"/>
              <a:t> </a:t>
            </a:r>
            <a:r>
              <a:rPr lang="cs-CZ" b="1" dirty="0" smtClean="0"/>
              <a:t> 80 623</a:t>
            </a:r>
            <a:endParaRPr lang="cs-CZ" b="1" dirty="0"/>
          </a:p>
        </p:txBody>
      </p:sp>
      <p:sp>
        <p:nvSpPr>
          <p:cNvPr id="8235" name="Text Box 43"/>
          <p:cNvSpPr txBox="1">
            <a:spLocks noChangeArrowheads="1"/>
          </p:cNvSpPr>
          <p:nvPr/>
        </p:nvSpPr>
        <p:spPr bwMode="auto">
          <a:xfrm>
            <a:off x="7164388" y="5373688"/>
            <a:ext cx="12239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 dirty="0"/>
              <a:t> </a:t>
            </a:r>
            <a:r>
              <a:rPr lang="cs-CZ" b="1" dirty="0" smtClean="0"/>
              <a:t>  342 121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/>
              <a:t>Zdroje: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133600"/>
            <a:ext cx="8229600" cy="3992563"/>
          </a:xfrm>
        </p:spPr>
        <p:txBody>
          <a:bodyPr/>
          <a:lstStyle/>
          <a:p>
            <a:r>
              <a:rPr lang="cs-CZ"/>
              <a:t>Vlastní návrhy</a:t>
            </a:r>
          </a:p>
          <a:p>
            <a:r>
              <a:rPr lang="cs-CZ"/>
              <a:t>Obrázky galerie Office http://office.microsoft.com/cs-cz/images </a:t>
            </a:r>
            <a:br>
              <a:rPr lang="cs-CZ"/>
            </a:b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215</TotalTime>
  <Words>245</Words>
  <Application>Microsoft Office PowerPoint</Application>
  <PresentationFormat>Předvádění na obrazovce (4:3)</PresentationFormat>
  <Paragraphs>67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 Písemné sčítání do milionu Klíčová slova: písemné sčítání,  sčítanec, sčítanec, součet, menšenec, </vt:lpstr>
      <vt:lpstr>Metodika</vt:lpstr>
      <vt:lpstr>Znázorněné příklady zapiš jako příklady na písemné sčítání</vt:lpstr>
      <vt:lpstr>Napiš pod sebe a sečti</vt:lpstr>
      <vt:lpstr>Najdi chyby v příkladech a oprav je</vt:lpstr>
      <vt:lpstr>Vyber si 2-3 čísla a procvičuj písemné sčítání  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Josef Smetana</dc:creator>
  <cp:lastModifiedBy>Josef Smetana</cp:lastModifiedBy>
  <cp:revision>10</cp:revision>
  <dcterms:created xsi:type="dcterms:W3CDTF">2012-10-14T11:51:47Z</dcterms:created>
  <dcterms:modified xsi:type="dcterms:W3CDTF">2012-10-14T15:27:35Z</dcterms:modified>
</cp:coreProperties>
</file>