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69F70-2F63-4788-AE3D-98A5F6D10AD1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3AFF5-D178-4B0A-BEBE-92E88AEE0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69F70-2F63-4788-AE3D-98A5F6D10AD1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3AFF5-D178-4B0A-BEBE-92E88AEE0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69F70-2F63-4788-AE3D-98A5F6D10AD1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3AFF5-D178-4B0A-BEBE-92E88AEE0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69F70-2F63-4788-AE3D-98A5F6D10AD1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3AFF5-D178-4B0A-BEBE-92E88AEE0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69F70-2F63-4788-AE3D-98A5F6D10AD1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3AFF5-D178-4B0A-BEBE-92E88AEE0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69F70-2F63-4788-AE3D-98A5F6D10AD1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3AFF5-D178-4B0A-BEBE-92E88AEE0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69F70-2F63-4788-AE3D-98A5F6D10AD1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3AFF5-D178-4B0A-BEBE-92E88AEE0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69F70-2F63-4788-AE3D-98A5F6D10AD1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3AFF5-D178-4B0A-BEBE-92E88AEE0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69F70-2F63-4788-AE3D-98A5F6D10AD1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3AFF5-D178-4B0A-BEBE-92E88AEE0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69F70-2F63-4788-AE3D-98A5F6D10AD1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3AFF5-D178-4B0A-BEBE-92E88AEE0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69F70-2F63-4788-AE3D-98A5F6D10AD1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3AFF5-D178-4B0A-BEBE-92E88AEE0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369F70-2F63-4788-AE3D-98A5F6D10AD1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13AFF5-D178-4B0A-BEBE-92E88AEE07B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44000" cy="5757863"/>
            <a:chOff x="0" y="0"/>
            <a:chExt cx="5760" cy="3627"/>
          </a:xfrm>
        </p:grpSpPr>
        <p:pic>
          <p:nvPicPr>
            <p:cNvPr id="307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076" name="Text Box 4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16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/>
                <a:t>CZ 1.07/1.4.00/21.1962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Základní škola, Lubnice, okres Znojmo, příspěvková organizace</a:t>
              </a:r>
            </a:p>
            <a:p>
              <a:pPr algn="ctr"/>
              <a:endParaRPr lang="cs-CZ" sz="2400" u="sng"/>
            </a:p>
            <a:p>
              <a:pPr algn="ctr"/>
              <a:r>
                <a:rPr lang="cs-CZ" sz="2400" u="sng"/>
                <a:t>Lubnice 20, 671 07 Uherčice, okres Znojmo, IČO 49438026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Tel.515298438, e-mail: zslub@mboxzn.cz</a:t>
              </a:r>
            </a:p>
          </p:txBody>
        </p:sp>
        <p:sp>
          <p:nvSpPr>
            <p:cNvPr id="3077" name="Text Box 5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 b="1" dirty="0"/>
                <a:t>Číslo DUM:  </a:t>
              </a:r>
              <a:r>
                <a:rPr lang="cs-CZ" sz="2400" b="1" dirty="0" smtClean="0"/>
                <a:t>VY_32_INOVACE_M4_16</a:t>
              </a:r>
              <a:endParaRPr lang="cs-CZ" sz="5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4437063"/>
            <a:ext cx="6400800" cy="1752600"/>
          </a:xfrm>
        </p:spPr>
        <p:txBody>
          <a:bodyPr/>
          <a:lstStyle/>
          <a:p>
            <a:r>
              <a:rPr lang="cs-CZ"/>
              <a:t>Mgr. Irena Smetanová</a:t>
            </a:r>
          </a:p>
          <a:p>
            <a:r>
              <a:rPr lang="cs-CZ"/>
              <a:t>ZŠ Lubnice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95288" y="1916113"/>
            <a:ext cx="8061325" cy="2043112"/>
          </a:xfrm>
        </p:spPr>
        <p:txBody>
          <a:bodyPr>
            <a:normAutofit fontScale="90000"/>
          </a:bodyPr>
          <a:lstStyle/>
          <a:p>
            <a:r>
              <a:rPr lang="cs-CZ" sz="4800" dirty="0"/>
              <a:t>Písemné </a:t>
            </a:r>
            <a:r>
              <a:rPr lang="cs-CZ" sz="4800" dirty="0" smtClean="0"/>
              <a:t>odčítání čísel do milionu        </a:t>
            </a:r>
            <a:r>
              <a:rPr lang="cs-CZ" sz="4800" dirty="0"/>
              <a:t/>
            </a:r>
            <a:br>
              <a:rPr lang="cs-CZ" sz="4800" dirty="0"/>
            </a:br>
            <a:r>
              <a:rPr lang="cs-CZ" sz="3200" dirty="0"/>
              <a:t>Klíčová slova: </a:t>
            </a:r>
            <a:r>
              <a:rPr lang="cs-CZ" sz="2800" dirty="0"/>
              <a:t>menšenec, menšitel, rozdíl,</a:t>
            </a:r>
            <a:br>
              <a:rPr lang="cs-CZ" sz="2800" dirty="0"/>
            </a:br>
            <a:r>
              <a:rPr lang="cs-CZ" sz="2800" dirty="0"/>
              <a:t>kontrola, </a:t>
            </a:r>
            <a:endParaRPr lang="cs-CZ" sz="3200" dirty="0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684213" y="333375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4400" dirty="0">
                <a:solidFill>
                  <a:schemeClr val="tx2"/>
                </a:solidFill>
              </a:rPr>
              <a:t>Matematika </a:t>
            </a:r>
            <a:r>
              <a:rPr lang="cs-CZ" sz="4400" dirty="0" smtClean="0">
                <a:solidFill>
                  <a:schemeClr val="tx2"/>
                </a:solidFill>
              </a:rPr>
              <a:t>4. </a:t>
            </a:r>
            <a:r>
              <a:rPr lang="cs-CZ" sz="4400" dirty="0">
                <a:solidFill>
                  <a:schemeClr val="tx2"/>
                </a:solidFill>
              </a:rPr>
              <a:t>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Metodika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628775"/>
            <a:ext cx="8820150" cy="4525963"/>
          </a:xfrm>
        </p:spPr>
        <p:txBody>
          <a:bodyPr/>
          <a:lstStyle/>
          <a:p>
            <a:r>
              <a:rPr lang="cs-CZ" dirty="0"/>
              <a:t>strana 4 – sestavování a zápis příkladů </a:t>
            </a:r>
          </a:p>
          <a:p>
            <a:pPr>
              <a:buFontTx/>
              <a:buNone/>
            </a:pPr>
            <a:r>
              <a:rPr lang="cs-CZ" dirty="0"/>
              <a:t>                    </a:t>
            </a:r>
            <a:r>
              <a:rPr lang="cs-CZ" dirty="0" smtClean="0"/>
              <a:t>  na  </a:t>
            </a:r>
            <a:r>
              <a:rPr lang="cs-CZ" dirty="0"/>
              <a:t>písemné odčítání                                                                  </a:t>
            </a:r>
          </a:p>
          <a:p>
            <a:r>
              <a:rPr lang="cs-CZ" dirty="0"/>
              <a:t>strana 5 – úkoly na písemné odčítání</a:t>
            </a:r>
          </a:p>
          <a:p>
            <a:r>
              <a:rPr lang="cs-CZ" dirty="0"/>
              <a:t>strana 6  </a:t>
            </a:r>
            <a:r>
              <a:rPr lang="cs-CZ" dirty="0" smtClean="0"/>
              <a:t>- procvičování učiva s kontrolou                                       </a:t>
            </a:r>
            <a:endParaRPr lang="cs-CZ" dirty="0"/>
          </a:p>
          <a:p>
            <a:r>
              <a:rPr lang="cs-CZ" dirty="0"/>
              <a:t>strana 7 – výpočet příkladů s kontrolou                     </a:t>
            </a:r>
          </a:p>
          <a:p>
            <a:pPr>
              <a:buFontTx/>
              <a:buNone/>
            </a:pPr>
            <a:endParaRPr lang="cs-CZ" sz="2400" dirty="0"/>
          </a:p>
          <a:p>
            <a:pPr>
              <a:buFontTx/>
              <a:buNone/>
            </a:pPr>
            <a:r>
              <a:rPr lang="cs-CZ" sz="2400" dirty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Zapiš příklady a vypočítej je písemně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cs-CZ"/>
          </a:p>
        </p:txBody>
      </p:sp>
      <p:sp>
        <p:nvSpPr>
          <p:cNvPr id="10244" name="Oval 4"/>
          <p:cNvSpPr>
            <a:spLocks noChangeArrowheads="1"/>
          </p:cNvSpPr>
          <p:nvPr/>
        </p:nvSpPr>
        <p:spPr bwMode="auto">
          <a:xfrm>
            <a:off x="3492500" y="3141663"/>
            <a:ext cx="1871663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 smtClean="0"/>
              <a:t>763 981</a:t>
            </a:r>
            <a:endParaRPr lang="cs-CZ" b="1" dirty="0"/>
          </a:p>
        </p:txBody>
      </p:sp>
      <p:sp>
        <p:nvSpPr>
          <p:cNvPr id="10245" name="Oval 5"/>
          <p:cNvSpPr>
            <a:spLocks noChangeArrowheads="1"/>
          </p:cNvSpPr>
          <p:nvPr/>
        </p:nvSpPr>
        <p:spPr bwMode="auto">
          <a:xfrm>
            <a:off x="3563938" y="1844675"/>
            <a:ext cx="2159000" cy="914400"/>
          </a:xfrm>
          <a:prstGeom prst="ellipse">
            <a:avLst/>
          </a:prstGeom>
          <a:solidFill>
            <a:srgbClr val="993300">
              <a:alpha val="59000"/>
            </a:srgb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- 69 385</a:t>
            </a:r>
          </a:p>
        </p:txBody>
      </p:sp>
      <p:sp>
        <p:nvSpPr>
          <p:cNvPr id="10246" name="Oval 6"/>
          <p:cNvSpPr>
            <a:spLocks noChangeArrowheads="1"/>
          </p:cNvSpPr>
          <p:nvPr/>
        </p:nvSpPr>
        <p:spPr bwMode="auto">
          <a:xfrm>
            <a:off x="3779838" y="4868863"/>
            <a:ext cx="1871662" cy="914400"/>
          </a:xfrm>
          <a:prstGeom prst="ellipse">
            <a:avLst/>
          </a:prstGeom>
          <a:solidFill>
            <a:srgbClr val="3366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0247" name="Oval 7"/>
          <p:cNvSpPr>
            <a:spLocks noChangeArrowheads="1"/>
          </p:cNvSpPr>
          <p:nvPr/>
        </p:nvSpPr>
        <p:spPr bwMode="auto">
          <a:xfrm>
            <a:off x="5940425" y="4365625"/>
            <a:ext cx="1871663" cy="914400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0248" name="Oval 8"/>
          <p:cNvSpPr>
            <a:spLocks noChangeArrowheads="1"/>
          </p:cNvSpPr>
          <p:nvPr/>
        </p:nvSpPr>
        <p:spPr bwMode="auto">
          <a:xfrm>
            <a:off x="6084888" y="2708275"/>
            <a:ext cx="1871662" cy="9144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b="1"/>
          </a:p>
        </p:txBody>
      </p:sp>
      <p:sp>
        <p:nvSpPr>
          <p:cNvPr id="10249" name="Oval 9"/>
          <p:cNvSpPr>
            <a:spLocks noChangeArrowheads="1"/>
          </p:cNvSpPr>
          <p:nvPr/>
        </p:nvSpPr>
        <p:spPr bwMode="auto">
          <a:xfrm>
            <a:off x="1403350" y="4508500"/>
            <a:ext cx="1871663" cy="914400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0250" name="Oval 10"/>
          <p:cNvSpPr>
            <a:spLocks noChangeArrowheads="1"/>
          </p:cNvSpPr>
          <p:nvPr/>
        </p:nvSpPr>
        <p:spPr bwMode="auto">
          <a:xfrm>
            <a:off x="1258888" y="2565400"/>
            <a:ext cx="1871662" cy="914400"/>
          </a:xfrm>
          <a:prstGeom prst="ellipse">
            <a:avLst/>
          </a:prstGeom>
          <a:solidFill>
            <a:srgbClr val="800080">
              <a:alpha val="49001"/>
            </a:srgb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0251" name="Line 11"/>
          <p:cNvSpPr>
            <a:spLocks noChangeShapeType="1"/>
          </p:cNvSpPr>
          <p:nvPr/>
        </p:nvSpPr>
        <p:spPr bwMode="auto">
          <a:xfrm flipV="1">
            <a:off x="5292725" y="3357563"/>
            <a:ext cx="936625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52" name="Line 12"/>
          <p:cNvSpPr>
            <a:spLocks noChangeShapeType="1"/>
          </p:cNvSpPr>
          <p:nvPr/>
        </p:nvSpPr>
        <p:spPr bwMode="auto">
          <a:xfrm>
            <a:off x="5292725" y="3860800"/>
            <a:ext cx="792163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53" name="Line 13"/>
          <p:cNvSpPr>
            <a:spLocks noChangeShapeType="1"/>
          </p:cNvSpPr>
          <p:nvPr/>
        </p:nvSpPr>
        <p:spPr bwMode="auto">
          <a:xfrm>
            <a:off x="4643438" y="4076700"/>
            <a:ext cx="73025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55" name="Line 15"/>
          <p:cNvSpPr>
            <a:spLocks noChangeShapeType="1"/>
          </p:cNvSpPr>
          <p:nvPr/>
        </p:nvSpPr>
        <p:spPr bwMode="auto">
          <a:xfrm flipH="1">
            <a:off x="2916238" y="3860800"/>
            <a:ext cx="719137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56" name="Line 16"/>
          <p:cNvSpPr>
            <a:spLocks noChangeShapeType="1"/>
          </p:cNvSpPr>
          <p:nvPr/>
        </p:nvSpPr>
        <p:spPr bwMode="auto">
          <a:xfrm flipH="1" flipV="1">
            <a:off x="3132138" y="3141663"/>
            <a:ext cx="360362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57" name="Line 17"/>
          <p:cNvSpPr>
            <a:spLocks noChangeShapeType="1"/>
          </p:cNvSpPr>
          <p:nvPr/>
        </p:nvSpPr>
        <p:spPr bwMode="auto">
          <a:xfrm flipV="1">
            <a:off x="4427538" y="2708275"/>
            <a:ext cx="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59" name="Text Box 19"/>
          <p:cNvSpPr txBox="1">
            <a:spLocks noChangeArrowheads="1"/>
          </p:cNvSpPr>
          <p:nvPr/>
        </p:nvSpPr>
        <p:spPr bwMode="auto">
          <a:xfrm>
            <a:off x="6280150" y="3016250"/>
            <a:ext cx="11715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/>
              <a:t>-126 704</a:t>
            </a:r>
          </a:p>
        </p:txBody>
      </p:sp>
      <p:sp>
        <p:nvSpPr>
          <p:cNvPr id="10261" name="Text Box 21"/>
          <p:cNvSpPr txBox="1">
            <a:spLocks noChangeArrowheads="1"/>
          </p:cNvSpPr>
          <p:nvPr/>
        </p:nvSpPr>
        <p:spPr bwMode="auto">
          <a:xfrm>
            <a:off x="6496050" y="4673600"/>
            <a:ext cx="11715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/>
              <a:t>- </a:t>
            </a:r>
            <a:r>
              <a:rPr lang="cs-CZ" b="1" dirty="0" smtClean="0"/>
              <a:t>709 </a:t>
            </a:r>
            <a:r>
              <a:rPr lang="cs-CZ" b="1" dirty="0"/>
              <a:t>054</a:t>
            </a:r>
          </a:p>
        </p:txBody>
      </p:sp>
      <p:sp>
        <p:nvSpPr>
          <p:cNvPr id="10264" name="Text Box 24"/>
          <p:cNvSpPr txBox="1">
            <a:spLocks noChangeArrowheads="1"/>
          </p:cNvSpPr>
          <p:nvPr/>
        </p:nvSpPr>
        <p:spPr bwMode="auto">
          <a:xfrm>
            <a:off x="4264025" y="5105400"/>
            <a:ext cx="1244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/>
              <a:t>- </a:t>
            </a:r>
            <a:r>
              <a:rPr lang="cs-CZ" b="1" dirty="0" smtClean="0"/>
              <a:t>205 </a:t>
            </a:r>
            <a:r>
              <a:rPr lang="cs-CZ" b="1" dirty="0"/>
              <a:t>732</a:t>
            </a:r>
          </a:p>
        </p:txBody>
      </p:sp>
      <p:sp>
        <p:nvSpPr>
          <p:cNvPr id="10266" name="Text Box 26"/>
          <p:cNvSpPr txBox="1">
            <a:spLocks noChangeArrowheads="1"/>
          </p:cNvSpPr>
          <p:nvPr/>
        </p:nvSpPr>
        <p:spPr bwMode="auto">
          <a:xfrm>
            <a:off x="1763713" y="4652963"/>
            <a:ext cx="1047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- </a:t>
            </a:r>
            <a:r>
              <a:rPr lang="cs-CZ" b="1" dirty="0" smtClean="0"/>
              <a:t>85 </a:t>
            </a:r>
            <a:r>
              <a:rPr lang="cs-CZ" b="1" dirty="0"/>
              <a:t>906</a:t>
            </a:r>
          </a:p>
        </p:txBody>
      </p:sp>
      <p:sp>
        <p:nvSpPr>
          <p:cNvPr id="10272" name="Text Box 32"/>
          <p:cNvSpPr txBox="1">
            <a:spLocks noChangeArrowheads="1"/>
          </p:cNvSpPr>
          <p:nvPr/>
        </p:nvSpPr>
        <p:spPr bwMode="auto">
          <a:xfrm>
            <a:off x="1692275" y="2800350"/>
            <a:ext cx="12239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/>
              <a:t>- 687 305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Napiš pod sebe a </a:t>
            </a:r>
            <a:r>
              <a:rPr lang="cs-CZ" dirty="0" smtClean="0"/>
              <a:t>odečti</a:t>
            </a:r>
            <a:endParaRPr lang="cs-CZ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  </a:t>
            </a:r>
            <a:r>
              <a:rPr lang="cs-CZ" dirty="0" smtClean="0"/>
              <a:t>845 </a:t>
            </a:r>
            <a:r>
              <a:rPr lang="cs-CZ" dirty="0"/>
              <a:t>005 </a:t>
            </a:r>
            <a:r>
              <a:rPr lang="cs-CZ" dirty="0" smtClean="0"/>
              <a:t>- </a:t>
            </a:r>
            <a:r>
              <a:rPr lang="cs-CZ" dirty="0"/>
              <a:t>123 424 = ?</a:t>
            </a:r>
          </a:p>
          <a:p>
            <a:r>
              <a:rPr lang="cs-CZ" dirty="0"/>
              <a:t>897 654  </a:t>
            </a:r>
            <a:r>
              <a:rPr lang="cs-CZ" dirty="0" smtClean="0"/>
              <a:t> -    </a:t>
            </a:r>
            <a:r>
              <a:rPr lang="cs-CZ" dirty="0"/>
              <a:t>89 762 = ? </a:t>
            </a:r>
          </a:p>
          <a:p>
            <a:r>
              <a:rPr lang="cs-CZ" dirty="0" smtClean="0"/>
              <a:t>404 </a:t>
            </a:r>
            <a:r>
              <a:rPr lang="cs-CZ" dirty="0"/>
              <a:t>438 </a:t>
            </a:r>
            <a:r>
              <a:rPr lang="cs-CZ" dirty="0" smtClean="0"/>
              <a:t>  -  </a:t>
            </a:r>
            <a:r>
              <a:rPr lang="cs-CZ" dirty="0"/>
              <a:t>341 902 = ? </a:t>
            </a:r>
          </a:p>
          <a:p>
            <a:r>
              <a:rPr lang="cs-CZ" dirty="0"/>
              <a:t>8</a:t>
            </a:r>
            <a:r>
              <a:rPr lang="cs-CZ" dirty="0" smtClean="0"/>
              <a:t>03 </a:t>
            </a:r>
            <a:r>
              <a:rPr lang="cs-CZ" dirty="0"/>
              <a:t>678 </a:t>
            </a:r>
            <a:r>
              <a:rPr lang="cs-CZ" dirty="0" smtClean="0"/>
              <a:t>  -  267 </a:t>
            </a:r>
            <a:r>
              <a:rPr lang="cs-CZ" dirty="0"/>
              <a:t>987 = ?</a:t>
            </a:r>
          </a:p>
          <a:p>
            <a:r>
              <a:rPr lang="cs-CZ" dirty="0"/>
              <a:t>  </a:t>
            </a:r>
            <a:r>
              <a:rPr lang="cs-CZ" dirty="0" smtClean="0"/>
              <a:t>89 </a:t>
            </a:r>
            <a:r>
              <a:rPr lang="cs-CZ" dirty="0"/>
              <a:t>999 </a:t>
            </a:r>
            <a:r>
              <a:rPr lang="cs-CZ" dirty="0" smtClean="0"/>
              <a:t>  -    71  </a:t>
            </a:r>
            <a:r>
              <a:rPr lang="cs-CZ" dirty="0"/>
              <a:t>222</a:t>
            </a:r>
            <a:r>
              <a:rPr lang="en-US" dirty="0"/>
              <a:t> </a:t>
            </a:r>
            <a:r>
              <a:rPr lang="cs-CZ" dirty="0"/>
              <a:t>=</a:t>
            </a:r>
            <a:r>
              <a:rPr lang="en-US" dirty="0"/>
              <a:t> ?						</a:t>
            </a:r>
          </a:p>
          <a:p>
            <a:endParaRPr lang="cs-CZ" dirty="0"/>
          </a:p>
        </p:txBody>
      </p:sp>
      <p:pic>
        <p:nvPicPr>
          <p:cNvPr id="12293" name="Picture 5" descr="MC900343355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888" y="1125538"/>
            <a:ext cx="1797050" cy="1797050"/>
          </a:xfrm>
          <a:prstGeom prst="rect">
            <a:avLst/>
          </a:prstGeom>
          <a:noFill/>
        </p:spPr>
      </p:pic>
      <p:pic>
        <p:nvPicPr>
          <p:cNvPr id="12294" name="Picture 6" descr="MC900344201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5963" y="3141663"/>
            <a:ext cx="2232025" cy="28082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Odečti a proveď kontrolu</a:t>
            </a:r>
          </a:p>
        </p:txBody>
      </p:sp>
      <p:sp>
        <p:nvSpPr>
          <p:cNvPr id="16388" name="Text Box 4"/>
          <p:cNvSpPr txBox="1">
            <a:spLocks noChangeArrowheads="1"/>
          </p:cNvSpPr>
          <p:nvPr/>
        </p:nvSpPr>
        <p:spPr bwMode="auto">
          <a:xfrm>
            <a:off x="611188" y="1557338"/>
            <a:ext cx="151288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/>
              <a:t>  </a:t>
            </a:r>
            <a:r>
              <a:rPr lang="cs-CZ" sz="2400" dirty="0" smtClean="0"/>
              <a:t>734 662</a:t>
            </a:r>
            <a:endParaRPr lang="cs-CZ" sz="2400" dirty="0"/>
          </a:p>
          <a:p>
            <a:pPr>
              <a:spcBef>
                <a:spcPct val="50000"/>
              </a:spcBef>
            </a:pPr>
            <a:r>
              <a:rPr lang="cs-CZ" sz="2400" u="sng" dirty="0"/>
              <a:t>- </a:t>
            </a:r>
            <a:r>
              <a:rPr lang="cs-CZ" sz="2400" u="sng" dirty="0" smtClean="0"/>
              <a:t>129 </a:t>
            </a:r>
            <a:r>
              <a:rPr lang="cs-CZ" sz="2400" u="sng" dirty="0"/>
              <a:t>973</a:t>
            </a:r>
          </a:p>
          <a:p>
            <a:pPr>
              <a:spcBef>
                <a:spcPct val="50000"/>
              </a:spcBef>
            </a:pPr>
            <a:r>
              <a:rPr lang="cs-CZ" sz="2400" dirty="0"/>
              <a:t>  </a:t>
            </a:r>
          </a:p>
        </p:txBody>
      </p:sp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2843213" y="1700213"/>
            <a:ext cx="8636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K:</a:t>
            </a:r>
          </a:p>
        </p:txBody>
      </p:sp>
      <p:sp>
        <p:nvSpPr>
          <p:cNvPr id="16390" name="Text Box 6"/>
          <p:cNvSpPr txBox="1">
            <a:spLocks noChangeArrowheads="1"/>
          </p:cNvSpPr>
          <p:nvPr/>
        </p:nvSpPr>
        <p:spPr bwMode="auto">
          <a:xfrm>
            <a:off x="611188" y="3284538"/>
            <a:ext cx="151288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/>
              <a:t>  </a:t>
            </a:r>
            <a:r>
              <a:rPr lang="cs-CZ" sz="2400" dirty="0" smtClean="0"/>
              <a:t>988 </a:t>
            </a:r>
            <a:r>
              <a:rPr lang="cs-CZ" sz="2400" dirty="0"/>
              <a:t>139</a:t>
            </a:r>
          </a:p>
          <a:p>
            <a:pPr>
              <a:spcBef>
                <a:spcPct val="50000"/>
              </a:spcBef>
            </a:pPr>
            <a:r>
              <a:rPr lang="cs-CZ" sz="2400" u="sng" dirty="0"/>
              <a:t>-   99 642</a:t>
            </a:r>
          </a:p>
          <a:p>
            <a:pPr>
              <a:spcBef>
                <a:spcPct val="50000"/>
              </a:spcBef>
            </a:pPr>
            <a:r>
              <a:rPr lang="cs-CZ" sz="2400" dirty="0"/>
              <a:t>  </a:t>
            </a:r>
          </a:p>
        </p:txBody>
      </p:sp>
      <p:sp>
        <p:nvSpPr>
          <p:cNvPr id="16391" name="Text Box 7"/>
          <p:cNvSpPr txBox="1">
            <a:spLocks noChangeArrowheads="1"/>
          </p:cNvSpPr>
          <p:nvPr/>
        </p:nvSpPr>
        <p:spPr bwMode="auto">
          <a:xfrm>
            <a:off x="611188" y="5013325"/>
            <a:ext cx="151288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/>
              <a:t>  </a:t>
            </a:r>
            <a:r>
              <a:rPr lang="cs-CZ" sz="2400" dirty="0" smtClean="0"/>
              <a:t>556 </a:t>
            </a:r>
            <a:r>
              <a:rPr lang="cs-CZ" sz="2400" dirty="0"/>
              <a:t>079</a:t>
            </a:r>
          </a:p>
          <a:p>
            <a:pPr>
              <a:spcBef>
                <a:spcPct val="50000"/>
              </a:spcBef>
            </a:pPr>
            <a:r>
              <a:rPr lang="cs-CZ" sz="2400" u="sng" dirty="0"/>
              <a:t>- </a:t>
            </a:r>
            <a:r>
              <a:rPr lang="cs-CZ" sz="2400" u="sng" dirty="0" smtClean="0"/>
              <a:t>345 </a:t>
            </a:r>
            <a:r>
              <a:rPr lang="cs-CZ" sz="2400" u="sng" dirty="0"/>
              <a:t>136</a:t>
            </a:r>
          </a:p>
          <a:p>
            <a:pPr>
              <a:spcBef>
                <a:spcPct val="50000"/>
              </a:spcBef>
            </a:pPr>
            <a:r>
              <a:rPr lang="cs-CZ" sz="2400" dirty="0"/>
              <a:t>  </a:t>
            </a:r>
          </a:p>
        </p:txBody>
      </p:sp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2771775" y="3284538"/>
            <a:ext cx="8636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K:</a:t>
            </a:r>
          </a:p>
        </p:txBody>
      </p:sp>
      <p:sp>
        <p:nvSpPr>
          <p:cNvPr id="16393" name="Text Box 9"/>
          <p:cNvSpPr txBox="1">
            <a:spLocks noChangeArrowheads="1"/>
          </p:cNvSpPr>
          <p:nvPr/>
        </p:nvSpPr>
        <p:spPr bwMode="auto">
          <a:xfrm>
            <a:off x="2757488" y="4941888"/>
            <a:ext cx="8636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K: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/>
              <a:t>Odečti menší číslo od většího a proveď kontrolu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312 </a:t>
            </a:r>
            <a:r>
              <a:rPr lang="cs-CZ" dirty="0"/>
              <a:t>542,   543 801</a:t>
            </a:r>
          </a:p>
          <a:p>
            <a:r>
              <a:rPr lang="cs-CZ" dirty="0"/>
              <a:t> </a:t>
            </a:r>
            <a:r>
              <a:rPr lang="cs-CZ" dirty="0" smtClean="0"/>
              <a:t>701 </a:t>
            </a:r>
            <a:r>
              <a:rPr lang="cs-CZ" dirty="0"/>
              <a:t>764,   </a:t>
            </a:r>
            <a:r>
              <a:rPr lang="cs-CZ" dirty="0" smtClean="0"/>
              <a:t>434 </a:t>
            </a:r>
            <a:r>
              <a:rPr lang="cs-CZ" dirty="0"/>
              <a:t>008</a:t>
            </a:r>
          </a:p>
          <a:p>
            <a:r>
              <a:rPr lang="cs-CZ" dirty="0"/>
              <a:t>678 952,  439 736</a:t>
            </a:r>
          </a:p>
          <a:p>
            <a:r>
              <a:rPr lang="cs-CZ" dirty="0"/>
              <a:t>    </a:t>
            </a:r>
            <a:r>
              <a:rPr lang="cs-CZ" dirty="0" smtClean="0"/>
              <a:t>68 490,  955 </a:t>
            </a:r>
            <a:r>
              <a:rPr lang="cs-CZ" dirty="0"/>
              <a:t>000</a:t>
            </a:r>
          </a:p>
          <a:p>
            <a:r>
              <a:rPr lang="cs-CZ" dirty="0"/>
              <a:t>  27 963,    92 675</a:t>
            </a:r>
          </a:p>
          <a:p>
            <a:r>
              <a:rPr lang="cs-CZ" dirty="0" smtClean="0"/>
              <a:t>312 </a:t>
            </a:r>
            <a:r>
              <a:rPr lang="cs-CZ" dirty="0"/>
              <a:t>678,  594 234</a:t>
            </a:r>
          </a:p>
        </p:txBody>
      </p:sp>
      <p:pic>
        <p:nvPicPr>
          <p:cNvPr id="11268" name="Picture 4" descr="MC90044056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625" y="2349500"/>
            <a:ext cx="2921000" cy="2921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/>
              <a:t>Zdroje: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133600"/>
            <a:ext cx="8229600" cy="3992563"/>
          </a:xfrm>
        </p:spPr>
        <p:txBody>
          <a:bodyPr/>
          <a:lstStyle/>
          <a:p>
            <a:r>
              <a:rPr lang="cs-CZ"/>
              <a:t>Vlastní návrhy</a:t>
            </a:r>
          </a:p>
          <a:p>
            <a:r>
              <a:rPr lang="cs-CZ"/>
              <a:t>Obrázky galerie Office http://office.microsoft.com/cs-cz/images </a:t>
            </a:r>
            <a:br>
              <a:rPr lang="cs-CZ"/>
            </a:b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232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Písemné odčítání čísel do milionu         Klíčová slova: menšenec, menšitel, rozdíl, kontrola, </vt:lpstr>
      <vt:lpstr>Metodika</vt:lpstr>
      <vt:lpstr>Zapiš příklady a vypočítej je písemně</vt:lpstr>
      <vt:lpstr>Napiš pod sebe a odečti</vt:lpstr>
      <vt:lpstr>Odečti a proveď kontrolu</vt:lpstr>
      <vt:lpstr>Odečti menší číslo od většího a proveď kontrolu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Josef Smetana</dc:creator>
  <cp:lastModifiedBy>Josef Smetana</cp:lastModifiedBy>
  <cp:revision>4</cp:revision>
  <dcterms:created xsi:type="dcterms:W3CDTF">2012-10-14T12:37:12Z</dcterms:created>
  <dcterms:modified xsi:type="dcterms:W3CDTF">2012-10-14T15:27:25Z</dcterms:modified>
</cp:coreProperties>
</file>