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36" y="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2B0AA-0D6C-4B4F-8F7A-045505E297EA}" type="datetimeFigureOut">
              <a:rPr lang="cs-CZ" smtClean="0"/>
              <a:t>16.10.2012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B3DFF-0654-4AEC-BC1E-522383B7A97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5757863"/>
            <a:chOff x="0" y="0"/>
            <a:chExt cx="5760" cy="3627"/>
          </a:xfrm>
        </p:grpSpPr>
        <p:pic>
          <p:nvPicPr>
            <p:cNvPr id="3075" name="Obrázek 1"/>
            <p:cNvPicPr>
              <a:picLocks noChangeAspect="1" noChangeArrowheads="1"/>
            </p:cNvPicPr>
            <p:nvPr/>
          </p:nvPicPr>
          <p:blipFill>
            <a:blip r:embed="rId2" cstate="print"/>
            <a:srcRect b="48225"/>
            <a:stretch>
              <a:fillRect/>
            </a:stretch>
          </p:blipFill>
          <p:spPr bwMode="auto">
            <a:xfrm>
              <a:off x="0" y="0"/>
              <a:ext cx="5760" cy="1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076" name="Text Box 4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16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cs-CZ" sz="2400"/>
                <a:t>CZ 1.07/1.4.00/21.1962</a:t>
              </a:r>
            </a:p>
            <a:p>
              <a:pPr algn="ctr"/>
              <a:endParaRPr lang="cs-CZ" sz="2400"/>
            </a:p>
            <a:p>
              <a:pPr algn="ctr"/>
              <a:r>
                <a:rPr lang="cs-CZ" sz="2400"/>
                <a:t>Základní škola, Lubnice, okres Znojmo, příspěvková organizace</a:t>
              </a:r>
            </a:p>
            <a:p>
              <a:pPr algn="ctr"/>
              <a:endParaRPr lang="cs-CZ" sz="2400" u="sng"/>
            </a:p>
            <a:p>
              <a:pPr algn="ctr"/>
              <a:r>
                <a:rPr lang="cs-CZ" sz="2400" u="sng"/>
                <a:t>Lubnice 20, 671 07 Uherčice, okres Znojmo, IČO 49438026</a:t>
              </a:r>
            </a:p>
            <a:p>
              <a:pPr algn="ctr"/>
              <a:endParaRPr lang="cs-CZ" sz="2400"/>
            </a:p>
            <a:p>
              <a:pPr algn="ctr"/>
              <a:r>
                <a:rPr lang="cs-CZ" sz="2400"/>
                <a:t>Tel.515298438, e-mail: zslub@mboxzn.cz</a:t>
              </a:r>
            </a:p>
          </p:txBody>
        </p:sp>
        <p:sp>
          <p:nvSpPr>
            <p:cNvPr id="3077" name="Text Box 5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cs-CZ" sz="2400" b="1" dirty="0"/>
                <a:t>Číslo DUM:  </a:t>
              </a:r>
              <a:r>
                <a:rPr lang="cs-CZ" sz="2400" b="1" dirty="0" smtClean="0"/>
                <a:t>VY_32_INOVACE_M5_18</a:t>
              </a:r>
              <a:endParaRPr lang="cs-CZ" sz="5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4437063"/>
            <a:ext cx="6400800" cy="1752600"/>
          </a:xfrm>
        </p:spPr>
        <p:txBody>
          <a:bodyPr/>
          <a:lstStyle/>
          <a:p>
            <a:r>
              <a:rPr lang="cs-CZ"/>
              <a:t>Mgr. Irena Smetanová</a:t>
            </a:r>
          </a:p>
          <a:p>
            <a:r>
              <a:rPr lang="cs-CZ"/>
              <a:t>ZŠ Lubnice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95288" y="1916113"/>
            <a:ext cx="8061325" cy="2043112"/>
          </a:xfrm>
        </p:spPr>
        <p:txBody>
          <a:bodyPr>
            <a:normAutofit fontScale="90000"/>
          </a:bodyPr>
          <a:lstStyle/>
          <a:p>
            <a:r>
              <a:rPr lang="cs-CZ" sz="4800" dirty="0"/>
              <a:t> </a:t>
            </a:r>
            <a:r>
              <a:rPr lang="cs-CZ" sz="4000" dirty="0"/>
              <a:t>Jednotky </a:t>
            </a:r>
            <a:r>
              <a:rPr lang="cs-CZ" sz="4000" dirty="0" smtClean="0"/>
              <a:t>objemu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3200" dirty="0"/>
              <a:t>Klíčová slova: </a:t>
            </a:r>
            <a:r>
              <a:rPr lang="cs-CZ" sz="3200" dirty="0" smtClean="0"/>
              <a:t>jednotky objemu, hektolitr, litr, decilitr, centilitr, mililitr,měřidla, převody jednotek</a:t>
            </a:r>
            <a:endParaRPr lang="cs-CZ" sz="3200" dirty="0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684213" y="33337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cs-CZ" sz="4400">
                <a:solidFill>
                  <a:schemeClr val="tx2"/>
                </a:solidFill>
              </a:rPr>
              <a:t>Matematika 5. ročník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Metodika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628775"/>
            <a:ext cx="8820150" cy="45259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sz="2800" dirty="0"/>
              <a:t>strana 4 </a:t>
            </a:r>
            <a:r>
              <a:rPr lang="cs-CZ" sz="2800" dirty="0" smtClean="0"/>
              <a:t>– jednotky objemu – litr, hektolitr, decilitr,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 </a:t>
            </a:r>
            <a:r>
              <a:rPr lang="cs-CZ" sz="2800" dirty="0" smtClean="0"/>
              <a:t>                  centilitr, mililitr</a:t>
            </a:r>
            <a:endParaRPr lang="cs-CZ" sz="2800" dirty="0"/>
          </a:p>
          <a:p>
            <a:pPr>
              <a:lnSpc>
                <a:spcPct val="90000"/>
              </a:lnSpc>
            </a:pPr>
            <a:endParaRPr lang="cs-CZ" sz="2800" dirty="0" smtClean="0"/>
          </a:p>
          <a:p>
            <a:pPr>
              <a:lnSpc>
                <a:spcPct val="90000"/>
              </a:lnSpc>
            </a:pPr>
            <a:r>
              <a:rPr lang="cs-CZ" sz="2800" dirty="0" smtClean="0"/>
              <a:t>strana </a:t>
            </a:r>
            <a:r>
              <a:rPr lang="cs-CZ" sz="2800" dirty="0"/>
              <a:t>5 – </a:t>
            </a:r>
            <a:r>
              <a:rPr lang="cs-CZ" sz="2800" dirty="0" smtClean="0"/>
              <a:t>měřidla objemu</a:t>
            </a:r>
          </a:p>
          <a:p>
            <a:pPr>
              <a:lnSpc>
                <a:spcPct val="90000"/>
              </a:lnSpc>
            </a:pP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/>
              <a:t>strana 6 </a:t>
            </a:r>
            <a:r>
              <a:rPr lang="cs-CZ" sz="2800" dirty="0" smtClean="0"/>
              <a:t>– přehled učiva převodů jednotek objemu </a:t>
            </a:r>
          </a:p>
          <a:p>
            <a:pPr>
              <a:lnSpc>
                <a:spcPct val="90000"/>
              </a:lnSpc>
            </a:pPr>
            <a:r>
              <a:rPr lang="cs-CZ" sz="2800" dirty="0" smtClean="0"/>
              <a:t>    </a:t>
            </a:r>
            <a:r>
              <a:rPr lang="cs-CZ" sz="2800" dirty="0"/>
              <a:t>		  </a:t>
            </a:r>
          </a:p>
          <a:p>
            <a:pPr>
              <a:lnSpc>
                <a:spcPct val="90000"/>
              </a:lnSpc>
            </a:pPr>
            <a:r>
              <a:rPr lang="cs-CZ" sz="2800" dirty="0"/>
              <a:t>strana 7 – </a:t>
            </a:r>
            <a:r>
              <a:rPr lang="cs-CZ" sz="2800" dirty="0" smtClean="0"/>
              <a:t>procvičování převodů jednotek dle zadání                                                                    </a:t>
            </a:r>
            <a:r>
              <a:rPr lang="cs-CZ" sz="2800" dirty="0"/>
              <a:t>		</a:t>
            </a:r>
            <a:r>
              <a:rPr lang="cs-CZ" sz="2800" dirty="0" smtClean="0"/>
              <a:t>                                                                                                  </a:t>
            </a:r>
            <a:endParaRPr lang="cs-CZ" sz="2000" dirty="0"/>
          </a:p>
          <a:p>
            <a:pPr>
              <a:lnSpc>
                <a:spcPct val="90000"/>
              </a:lnSpc>
              <a:buFontTx/>
              <a:buNone/>
            </a:pPr>
            <a:r>
              <a:rPr lang="cs-CZ" sz="2000" dirty="0"/>
              <a:t>	            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sef Smetana\AppData\Local\Microsoft\Windows\Temporary Internet Files\Content.IE5\OJFXXU21\MP90043047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753601" cy="9753601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Jednotky objemu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Základní  jednotkou objemu je </a:t>
            </a:r>
            <a:r>
              <a:rPr lang="cs-CZ" i="1" dirty="0" smtClean="0">
                <a:solidFill>
                  <a:srgbClr val="0070C0"/>
                </a:solidFill>
              </a:rPr>
              <a:t>1 litr </a:t>
            </a:r>
          </a:p>
          <a:p>
            <a:pPr>
              <a:buNone/>
            </a:pPr>
            <a:r>
              <a:rPr lang="cs-CZ" i="1" dirty="0">
                <a:solidFill>
                  <a:srgbClr val="FF0000"/>
                </a:solidFill>
              </a:rPr>
              <a:t> </a:t>
            </a:r>
            <a:r>
              <a:rPr lang="cs-CZ" i="1" dirty="0" smtClean="0">
                <a:solidFill>
                  <a:srgbClr val="FF0000"/>
                </a:solidFill>
              </a:rPr>
              <a:t>   Značíme  </a:t>
            </a:r>
            <a:r>
              <a:rPr lang="cs-CZ" i="1" dirty="0" smtClean="0">
                <a:solidFill>
                  <a:srgbClr val="0070C0"/>
                </a:solidFill>
              </a:rPr>
              <a:t>1 l </a:t>
            </a:r>
          </a:p>
          <a:p>
            <a:pPr>
              <a:buNone/>
            </a:pPr>
            <a:r>
              <a:rPr lang="cs-CZ" sz="3600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jednotky objemu:  hektolitr – </a:t>
            </a:r>
            <a:r>
              <a:rPr lang="cs-CZ" sz="3600" b="1" i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</a:t>
            </a:r>
            <a:endParaRPr lang="cs-CZ" sz="3600" b="1" i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6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decilitr    - dl</a:t>
            </a:r>
          </a:p>
          <a:p>
            <a:pPr>
              <a:buNone/>
            </a:pPr>
            <a:r>
              <a:rPr lang="cs-CZ" sz="3600" b="1" i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600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centilitr – cl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mililitr  - ml</a:t>
            </a:r>
            <a:endParaRPr lang="cs-CZ" sz="36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Měřidla objemu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Josef Smetana\AppData\Local\Microsoft\Windows\Temporary Internet Files\Content.IE5\BTX24SI2\MC90023790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1700808"/>
            <a:ext cx="2174875" cy="1965325"/>
          </a:xfrm>
          <a:prstGeom prst="rect">
            <a:avLst/>
          </a:prstGeom>
          <a:noFill/>
        </p:spPr>
      </p:pic>
      <p:pic>
        <p:nvPicPr>
          <p:cNvPr id="2052" name="Picture 4" descr="C:\Users\Josef Smetana\AppData\Local\Microsoft\Windows\Temporary Internet Files\Content.IE5\OJFXXU21\MC90034015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293096"/>
            <a:ext cx="1643063" cy="1957387"/>
          </a:xfrm>
          <a:prstGeom prst="rect">
            <a:avLst/>
          </a:prstGeom>
          <a:noFill/>
        </p:spPr>
      </p:pic>
      <p:pic>
        <p:nvPicPr>
          <p:cNvPr id="2054" name="Picture 6" descr="C:\Users\Josef Smetana\AppData\Local\Microsoft\Windows\Temporary Internet Files\Content.IE5\BTX24SI2\MM90033697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060847"/>
            <a:ext cx="1224136" cy="1851277"/>
          </a:xfrm>
          <a:prstGeom prst="rect">
            <a:avLst/>
          </a:prstGeom>
          <a:noFill/>
        </p:spPr>
      </p:pic>
      <p:pic>
        <p:nvPicPr>
          <p:cNvPr id="2055" name="Picture 7" descr="C:\Users\Josef Smetana\AppData\Local\Microsoft\Windows\Temporary Internet Files\Content.IE5\Y32E27P0\MP90040535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3429000"/>
            <a:ext cx="3419872" cy="2592289"/>
          </a:xfrm>
          <a:prstGeom prst="rect">
            <a:avLst/>
          </a:prstGeom>
          <a:noFill/>
        </p:spPr>
      </p:pic>
      <p:pic>
        <p:nvPicPr>
          <p:cNvPr id="2056" name="Picture 8" descr="C:\Users\Josef Smetana\AppData\Local\Microsoft\Windows\Temporary Internet Files\Content.IE5\Y32E27P0\MP90016341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429000"/>
            <a:ext cx="2309813" cy="3024336"/>
          </a:xfrm>
          <a:prstGeom prst="rect">
            <a:avLst/>
          </a:prstGeom>
          <a:noFill/>
        </p:spPr>
      </p:pic>
      <p:pic>
        <p:nvPicPr>
          <p:cNvPr id="2057" name="Picture 9" descr="C:\Users\Josef Smetana\AppData\Local\Microsoft\Windows\Temporary Internet Files\Content.IE5\BTX24SI2\MC90029007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1173840"/>
            <a:ext cx="2088232" cy="2183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Převody jednotek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1 </a:t>
            </a:r>
            <a:r>
              <a:rPr lang="cs-CZ" b="1" dirty="0" err="1" smtClean="0">
                <a:solidFill>
                  <a:srgbClr val="FF0000"/>
                </a:solidFill>
              </a:rPr>
              <a:t>hl</a:t>
            </a:r>
            <a:r>
              <a:rPr lang="cs-CZ" b="1" dirty="0" smtClean="0">
                <a:solidFill>
                  <a:srgbClr val="FF0000"/>
                </a:solidFill>
              </a:rPr>
              <a:t> = 100 l = 1 000 dl = 10 000 cl = 100 000 ml </a:t>
            </a:r>
          </a:p>
          <a:p>
            <a:endParaRPr lang="cs-CZ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       1 l =      10 dl =      100 cl =      1 000 ml</a:t>
            </a:r>
          </a:p>
          <a:p>
            <a:pPr>
              <a:buNone/>
            </a:pPr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dirty="0" smtClean="0">
                <a:solidFill>
                  <a:srgbClr val="00B050"/>
                </a:solidFill>
              </a:rPr>
              <a:t>                            </a:t>
            </a:r>
          </a:p>
          <a:p>
            <a:r>
              <a:rPr lang="cs-CZ" b="1" dirty="0">
                <a:solidFill>
                  <a:srgbClr val="00B050"/>
                </a:solidFill>
              </a:rPr>
              <a:t> </a:t>
            </a:r>
            <a:r>
              <a:rPr lang="cs-CZ" b="1" dirty="0" smtClean="0">
                <a:solidFill>
                  <a:srgbClr val="00B050"/>
                </a:solidFill>
              </a:rPr>
              <a:t>                               1 dl =        10 cl =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   </a:t>
            </a:r>
            <a:r>
              <a:rPr lang="cs-CZ" b="1" dirty="0" smtClean="0">
                <a:solidFill>
                  <a:srgbClr val="00B050"/>
                </a:solidFill>
              </a:rPr>
              <a:t>100 ml</a:t>
            </a:r>
          </a:p>
          <a:p>
            <a:endParaRPr lang="cs-CZ" b="1" dirty="0">
              <a:solidFill>
                <a:srgbClr val="00B050"/>
              </a:solidFill>
            </a:endParaRPr>
          </a:p>
          <a:p>
            <a:r>
              <a:rPr lang="cs-CZ" b="1" dirty="0" smtClean="0">
                <a:solidFill>
                  <a:srgbClr val="002060"/>
                </a:solidFill>
              </a:rPr>
              <a:t>                                                    1 cl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002060"/>
                </a:solidFill>
              </a:rPr>
              <a:t>=            10 ml</a:t>
            </a:r>
            <a:r>
              <a:rPr lang="cs-CZ" b="1" dirty="0" smtClean="0">
                <a:solidFill>
                  <a:srgbClr val="FF0000"/>
                </a:solidFill>
              </a:rPr>
              <a:t>                 </a:t>
            </a:r>
            <a:endParaRPr lang="cs-C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Převáděj na uvedené jednotky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     5 </a:t>
            </a:r>
            <a:r>
              <a:rPr lang="cs-CZ" dirty="0" err="1" smtClean="0"/>
              <a:t>hl</a:t>
            </a:r>
            <a:r>
              <a:rPr lang="cs-CZ" dirty="0" smtClean="0"/>
              <a:t> =       l                   320 dl =       l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2 000 l    =       </a:t>
            </a:r>
            <a:r>
              <a:rPr lang="cs-CZ" dirty="0" err="1" smtClean="0"/>
              <a:t>hl</a:t>
            </a:r>
            <a:r>
              <a:rPr lang="cs-CZ" dirty="0" smtClean="0"/>
              <a:t>                    84 l  =     dl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620 dl  =       l                 8 000ml=       l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           7 </a:t>
            </a:r>
            <a:r>
              <a:rPr lang="cs-CZ" dirty="0" err="1" smtClean="0"/>
              <a:t>hl</a:t>
            </a:r>
            <a:r>
              <a:rPr lang="cs-CZ" dirty="0" smtClean="0"/>
              <a:t> 50 l =          </a:t>
            </a:r>
            <a:r>
              <a:rPr lang="cs-CZ" dirty="0" err="1" smtClean="0"/>
              <a:t>l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2 dl 3 ml=          </a:t>
            </a:r>
            <a:r>
              <a:rPr lang="cs-CZ" dirty="0" err="1" smtClean="0"/>
              <a:t>ml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15 l 5 dl   =           </a:t>
            </a:r>
            <a:r>
              <a:rPr lang="cs-CZ" dirty="0" err="1" smtClean="0"/>
              <a:t>dl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/>
              <a:t>Zdroje: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r>
              <a:rPr lang="cs-CZ"/>
              <a:t>Vlastní návrhy</a:t>
            </a:r>
          </a:p>
          <a:p>
            <a:r>
              <a:rPr lang="cs-CZ"/>
              <a:t>Obrázky galerie Office http://office.microsoft.com/cs-cz/images </a:t>
            </a:r>
            <a:br>
              <a:rPr lang="cs-CZ"/>
            </a:b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221</Words>
  <Application>Microsoft Office PowerPoint</Application>
  <PresentationFormat>Předvádění na obrazovce (4:3)</PresentationFormat>
  <Paragraphs>49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 Jednotky objemu Klíčová slova: jednotky objemu, hektolitr, litr, decilitr, centilitr, mililitr,měřidla, převody jednotek</vt:lpstr>
      <vt:lpstr>Metodika</vt:lpstr>
      <vt:lpstr>Jednotky objemu</vt:lpstr>
      <vt:lpstr>Měřidla objemu</vt:lpstr>
      <vt:lpstr>Převody jednotek</vt:lpstr>
      <vt:lpstr>Převáděj na uvedené jednotky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Josef Smetana</dc:creator>
  <cp:lastModifiedBy>Josef Smetana</cp:lastModifiedBy>
  <cp:revision>4</cp:revision>
  <dcterms:created xsi:type="dcterms:W3CDTF">2012-10-16T13:53:18Z</dcterms:created>
  <dcterms:modified xsi:type="dcterms:W3CDTF">2012-10-16T14:29:18Z</dcterms:modified>
</cp:coreProperties>
</file>