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76E0"/>
    <a:srgbClr val="76A8F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76E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356B8-99B2-4779-97A4-2101FD8B056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907F06-0697-47FC-938B-1483C984F2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0"/>
                <a:t>CZ 1.07/1.4.00/21.1962</a:t>
              </a:r>
            </a:p>
            <a:p>
              <a:pPr algn="ctr"/>
              <a:endParaRPr lang="cs-CZ" sz="2400" b="0"/>
            </a:p>
            <a:p>
              <a:pPr algn="ctr"/>
              <a:r>
                <a:rPr lang="cs-CZ" sz="2400" b="0"/>
                <a:t>Základní škola, Lubnice, okres Znojmo, příspěvková organizace</a:t>
              </a:r>
            </a:p>
            <a:p>
              <a:pPr algn="ctr"/>
              <a:endParaRPr lang="cs-CZ" sz="2400" b="0" u="sng"/>
            </a:p>
            <a:p>
              <a:pPr algn="ctr"/>
              <a:r>
                <a:rPr lang="cs-CZ" sz="2400" b="0" u="sng"/>
                <a:t>Lubnice 20, 671 07 Uherčice, okres Znojmo, IČO 49438026</a:t>
              </a:r>
            </a:p>
            <a:p>
              <a:pPr algn="ctr"/>
              <a:endParaRPr lang="cs-CZ" sz="2400" b="0"/>
            </a:p>
            <a:p>
              <a:pPr algn="ctr"/>
              <a:r>
                <a:rPr lang="cs-CZ" sz="2400" b="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dirty="0"/>
                <a:t>Číslo DUM:  </a:t>
              </a:r>
              <a:r>
                <a:rPr lang="cs-CZ" sz="2400" dirty="0" smtClean="0"/>
                <a:t>VY_32_INOVACE_M5_20</a:t>
              </a:r>
              <a:endParaRPr lang="cs-CZ" sz="5400" b="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 dirty="0"/>
              <a:t>Mgr. Irena Smetanová</a:t>
            </a:r>
          </a:p>
          <a:p>
            <a:r>
              <a:rPr lang="cs-CZ" dirty="0"/>
              <a:t>ZŠ </a:t>
            </a:r>
            <a:r>
              <a:rPr lang="cs-CZ" dirty="0" err="1"/>
              <a:t>Lubnice</a:t>
            </a:r>
            <a:endParaRPr lang="cs-CZ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Procvičování logického myšlení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>Klíčová </a:t>
            </a:r>
            <a:r>
              <a:rPr lang="cs-CZ" sz="3200" dirty="0" smtClean="0"/>
              <a:t>slova: součet, posloupnost čísel</a:t>
            </a:r>
            <a:endParaRPr lang="cs-CZ" sz="3200" dirty="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b="0">
                <a:solidFill>
                  <a:schemeClr val="tx2"/>
                </a:solidFill>
              </a:rPr>
              <a:t>Matematika 5.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strana 4 – </a:t>
            </a:r>
            <a:r>
              <a:rPr lang="cs-CZ" sz="2800" dirty="0" smtClean="0"/>
              <a:t>procvičování logického myšlení, posloupnost 	           čísel</a:t>
            </a:r>
            <a:endParaRPr lang="cs-CZ" sz="2800" dirty="0"/>
          </a:p>
          <a:p>
            <a:endParaRPr lang="cs-CZ" sz="2800" dirty="0"/>
          </a:p>
          <a:p>
            <a:r>
              <a:rPr lang="cs-CZ" sz="2800" dirty="0"/>
              <a:t>strana 5 – </a:t>
            </a:r>
            <a:r>
              <a:rPr lang="cs-CZ" sz="2800" dirty="0" smtClean="0"/>
              <a:t>řešení slovní </a:t>
            </a:r>
            <a:r>
              <a:rPr lang="cs-CZ" sz="2800" dirty="0" smtClean="0"/>
              <a:t>úloh na posloupnost čísel  </a:t>
            </a:r>
            <a:endParaRPr lang="cs-CZ" sz="2800" dirty="0" smtClean="0"/>
          </a:p>
          <a:p>
            <a:pPr>
              <a:buNone/>
            </a:pPr>
            <a:endParaRPr lang="cs-CZ" sz="2800" dirty="0"/>
          </a:p>
          <a:p>
            <a:r>
              <a:rPr lang="cs-CZ" sz="2800" dirty="0"/>
              <a:t>strana 6 – </a:t>
            </a:r>
            <a:r>
              <a:rPr lang="cs-CZ" sz="2800" dirty="0" smtClean="0"/>
              <a:t> řešení slovních úloh na rozvoj </a:t>
            </a:r>
            <a:r>
              <a:rPr lang="cs-CZ" sz="2800" dirty="0" smtClean="0"/>
              <a:t>logického </a:t>
            </a:r>
            <a:r>
              <a:rPr lang="cs-CZ" sz="2800" dirty="0" smtClean="0"/>
              <a:t>	  		myšlení        </a:t>
            </a:r>
            <a:r>
              <a:rPr lang="cs-CZ" sz="2800" dirty="0"/>
              <a:t>		  </a:t>
            </a:r>
          </a:p>
          <a:p>
            <a:r>
              <a:rPr lang="cs-CZ" sz="2800" dirty="0"/>
              <a:t>strana 7 </a:t>
            </a:r>
            <a:r>
              <a:rPr lang="cs-CZ" sz="2800" dirty="0"/>
              <a:t> </a:t>
            </a:r>
            <a:r>
              <a:rPr lang="cs-CZ" sz="2800" dirty="0" smtClean="0"/>
              <a:t>- doplňování</a:t>
            </a:r>
            <a:r>
              <a:rPr lang="cs-CZ" sz="2800" dirty="0"/>
              <a:t> </a:t>
            </a:r>
            <a:r>
              <a:rPr lang="cs-CZ" sz="2800" dirty="0" smtClean="0"/>
              <a:t>správných číslic do zadaných 	  	            příkladů</a:t>
            </a:r>
            <a:r>
              <a:rPr lang="cs-CZ" sz="2800" dirty="0" smtClean="0"/>
              <a:t>                                                                                                  </a:t>
            </a:r>
            <a:endParaRPr lang="cs-CZ" sz="2000" dirty="0"/>
          </a:p>
          <a:p>
            <a:pPr>
              <a:buFontTx/>
              <a:buNone/>
            </a:pPr>
            <a:r>
              <a:rPr lang="cs-CZ" sz="2000" dirty="0"/>
              <a:t>	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Posloupnost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Napiš prvních 8 členů posloupnosti, je-li její první číslo 3 a každý další člen o 4 větší</a:t>
            </a:r>
          </a:p>
          <a:p>
            <a:r>
              <a:rPr lang="cs-CZ" dirty="0" smtClean="0"/>
              <a:t>3,7,11,15,__,__,__,__</a:t>
            </a:r>
          </a:p>
          <a:p>
            <a:endParaRPr lang="cs-CZ" dirty="0"/>
          </a:p>
          <a:p>
            <a:r>
              <a:rPr lang="cs-CZ" dirty="0" smtClean="0"/>
              <a:t>Napiš 4 následující členy posloupnosti:</a:t>
            </a:r>
          </a:p>
          <a:p>
            <a:r>
              <a:rPr lang="cs-CZ" dirty="0" smtClean="0"/>
              <a:t>1,5,9,__,__,__,__</a:t>
            </a:r>
          </a:p>
          <a:p>
            <a:endParaRPr lang="cs-CZ" dirty="0" smtClean="0"/>
          </a:p>
          <a:p>
            <a:r>
              <a:rPr lang="cs-CZ" dirty="0" smtClean="0"/>
              <a:t>Napiš  4 následující členy posloupnosti :</a:t>
            </a:r>
          </a:p>
          <a:p>
            <a:r>
              <a:rPr lang="cs-CZ" dirty="0" smtClean="0"/>
              <a:t>1,2,4,8,__,__,__,__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Součet tří za sebou jdoucích  čísel je 219.</a:t>
            </a:r>
          </a:p>
          <a:p>
            <a:r>
              <a:rPr lang="cs-CZ" dirty="0" smtClean="0"/>
              <a:t>Která to jsou čísla?</a:t>
            </a:r>
          </a:p>
          <a:p>
            <a:r>
              <a:rPr lang="cs-CZ" dirty="0" smtClean="0"/>
              <a:t>__________________________________</a:t>
            </a:r>
          </a:p>
          <a:p>
            <a:endParaRPr lang="cs-CZ" dirty="0"/>
          </a:p>
          <a:p>
            <a:r>
              <a:rPr lang="cs-CZ" dirty="0" smtClean="0"/>
              <a:t>Součet pěti po sobě následujících čísel je 70.</a:t>
            </a:r>
          </a:p>
          <a:p>
            <a:r>
              <a:rPr lang="cs-CZ" dirty="0" smtClean="0"/>
              <a:t>Která to jsou čísla?</a:t>
            </a:r>
          </a:p>
          <a:p>
            <a:r>
              <a:rPr lang="cs-CZ" dirty="0" smtClean="0"/>
              <a:t>__________________________________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tři bratři, každý má jednu sestru. Kolik je to sourozenců?</a:t>
            </a:r>
          </a:p>
          <a:p>
            <a:r>
              <a:rPr lang="cs-CZ" dirty="0" smtClean="0"/>
              <a:t>____________________________________</a:t>
            </a:r>
          </a:p>
          <a:p>
            <a:endParaRPr lang="cs-CZ" dirty="0"/>
          </a:p>
          <a:p>
            <a:r>
              <a:rPr lang="cs-CZ" dirty="0" smtClean="0"/>
              <a:t>Šly ovce, jedna šla mezi dvěma, jedna za dvěma, jedna přede dvěma. Kolik šlo ovcí?</a:t>
            </a:r>
            <a:endParaRPr lang="cs-CZ" dirty="0"/>
          </a:p>
        </p:txBody>
      </p:sp>
      <p:pic>
        <p:nvPicPr>
          <p:cNvPr id="1026" name="Picture 2" descr="C:\Users\Josef Smetana\AppData\Local\Microsoft\Windows\Temporary Internet Files\Content.IE5\0V4EWLS9\MP9004008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132856"/>
            <a:ext cx="1660377" cy="1656184"/>
          </a:xfrm>
          <a:prstGeom prst="rect">
            <a:avLst/>
          </a:prstGeom>
          <a:noFill/>
        </p:spPr>
      </p:pic>
      <p:pic>
        <p:nvPicPr>
          <p:cNvPr id="1029" name="Picture 5" descr="C:\Users\Josef Smetana\AppData\Local\Microsoft\Windows\Temporary Internet Files\Content.IE5\O300B13Z\MP9004332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5013176"/>
            <a:ext cx="4457501" cy="1844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Vyřešíš úkol snadno?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1556792"/>
          <a:ext cx="384009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8018"/>
                <a:gridCol w="768018"/>
                <a:gridCol w="768018"/>
                <a:gridCol w="768018"/>
                <a:gridCol w="76801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+</a:t>
                      </a:r>
                      <a:endParaRPr lang="cs-CZ" sz="2400" b="1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932040" y="1541056"/>
          <a:ext cx="384009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8018"/>
                <a:gridCol w="768018"/>
                <a:gridCol w="768018"/>
                <a:gridCol w="768018"/>
                <a:gridCol w="76801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-</a:t>
                      </a:r>
                      <a:endParaRPr lang="cs-CZ" sz="2400" b="1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2411760" y="3429000"/>
          <a:ext cx="384009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8018"/>
                <a:gridCol w="768018"/>
                <a:gridCol w="768018"/>
                <a:gridCol w="768018"/>
                <a:gridCol w="76801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°11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+</a:t>
                      </a:r>
                      <a:endParaRPr lang="cs-CZ" sz="2400" b="1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°6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39552" y="5157192"/>
          <a:ext cx="384009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8018"/>
                <a:gridCol w="768018"/>
                <a:gridCol w="768018"/>
                <a:gridCol w="768018"/>
                <a:gridCol w="76801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-</a:t>
                      </a:r>
                      <a:endParaRPr lang="cs-CZ" sz="2400" b="1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004048" y="5229200"/>
          <a:ext cx="384009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8018"/>
                <a:gridCol w="768018"/>
                <a:gridCol w="768018"/>
                <a:gridCol w="768018"/>
                <a:gridCol w="76801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+</a:t>
                      </a:r>
                      <a:endParaRPr lang="cs-CZ" sz="2400" b="1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224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Procvičování logického myšlení Klíčová slova: součet, posloupnost čísel</vt:lpstr>
      <vt:lpstr>Metodika</vt:lpstr>
      <vt:lpstr>Posloupnost čísel</vt:lpstr>
      <vt:lpstr>Řeš příklady</vt:lpstr>
      <vt:lpstr>Přemýšlej</vt:lpstr>
      <vt:lpstr>Vyřešíš úkol snadno?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6</cp:revision>
  <dcterms:created xsi:type="dcterms:W3CDTF">2012-10-18T14:52:40Z</dcterms:created>
  <dcterms:modified xsi:type="dcterms:W3CDTF">2012-10-18T15:47:45Z</dcterms:modified>
</cp:coreProperties>
</file>